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4"/>
  </p:notesMasterIdLst>
  <p:sldIdLst>
    <p:sldId id="256" r:id="rId2"/>
    <p:sldId id="266" r:id="rId3"/>
    <p:sldId id="275" r:id="rId4"/>
    <p:sldId id="267" r:id="rId5"/>
    <p:sldId id="268" r:id="rId6"/>
    <p:sldId id="269" r:id="rId7"/>
    <p:sldId id="270" r:id="rId8"/>
    <p:sldId id="257" r:id="rId9"/>
    <p:sldId id="258" r:id="rId10"/>
    <p:sldId id="259" r:id="rId11"/>
    <p:sldId id="271" r:id="rId12"/>
    <p:sldId id="261" r:id="rId13"/>
    <p:sldId id="264" r:id="rId14"/>
    <p:sldId id="263" r:id="rId15"/>
    <p:sldId id="265" r:id="rId16"/>
    <p:sldId id="262" r:id="rId17"/>
    <p:sldId id="260" r:id="rId18"/>
    <p:sldId id="272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7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BF9DCE-9444-4929-984B-68790E5B6757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D5105D7-89B8-46E0-A99A-EEAD6801A66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88527C-EE21-4387-87BE-9338F4ECBC94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18D14A-1D9F-4CA0-9F5D-DACA7F218CCB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25CE6E-4652-49A3-A72E-5024F0BE4502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0B1182-3C70-4269-BC96-8CC7369FACB7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61BD4-FD8E-4F8C-AF3E-76E2346C77BE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CFB97-D956-461F-8F11-54F2AAC041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Slate-V2-HD-panoPhotoInse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413" y="547688"/>
            <a:ext cx="101409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C984-90EF-4C33-87CF-090D3BB8BC38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72DC2-3547-43E9-AD22-78D15183F2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EE2F-9A2A-49B6-A429-8AE1DC049BFA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BD46C-A0CA-4EA0-B982-0DA475E895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8842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04488" y="29289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9C6D-F68C-4EAA-B017-01C095CE4EF5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1523743-3B09-4F27-B1AE-B20291706F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9E4F-3935-4A84-9A81-9E1E46E2746B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A0063-0C11-4DD0-9D92-2543E0195D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79FF-5533-482B-88F7-714503542FB0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923818A-1A4D-4B02-AAB3-9723279107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Slate-V2-HD-3colPhotoInse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8525" y="1817688"/>
            <a:ext cx="3340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5" descr="Slate-V2-HD-3colPhotoInse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03725" y="1817688"/>
            <a:ext cx="3340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6" descr="Slate-V2-HD-3colPhotoInse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5913" y="1817688"/>
            <a:ext cx="3340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4102-CCFB-4368-BC4C-5F3E9E572743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EE9BA1E3-6783-46B1-AE6D-3C18482CF5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D4D2C-F9B8-49E7-A3FB-D345EFFF7263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A98D0-8AB6-453E-BA04-49640EE31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304C-4B0C-4D28-9C2C-6B2238FB09F3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738AD-5E10-4270-A219-9BA2E5762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12DE-2FD6-4EE5-8126-63AF714E3306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D9CEA-0C73-42A3-A41D-488502F14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38A9-CF67-4329-8DE7-EB4EB2CD69CC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C2BAF-8EBF-4C34-8BF7-9EE5F6453F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CAB6-F317-4A13-B058-A5766E90B4CE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17F7A-3C93-4A7F-8F53-A51B106CB8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Slate-V2-HD-compPhotoInse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735138"/>
            <a:ext cx="50879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Slate-V2-HD-compPhotoInse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8550" y="1735138"/>
            <a:ext cx="50895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2D20-F3B5-40CB-9607-CD004D3D39EB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73E67-CC48-4BCE-8CCA-B0222CD5A0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FB9C-EB30-4878-944D-07D2B67B1E2F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5A8F-C3BE-4BF5-887B-C2C60D1025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0E7C-8A79-419C-8C7C-D45A01604182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9D019-7684-466F-A9C8-3B794BE6E2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780C-616B-4608-8D63-DE15DD837AE3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FE9FD-F1FF-4687-A960-92E3EAA2E2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Slate-V2-HD-vertPhotoInse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92975" y="609600"/>
            <a:ext cx="358457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56F5-98C2-4E29-AE74-F6688EDAACA8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0574A-6D94-4784-B093-E577D31538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77C425B-6AAD-45FF-9B11-0949989E187D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2F2F2"/>
                </a:solidFill>
                <a:effectLst>
                  <a:outerShdw blurRad="38100" dist="38100" dir="2700000" algn="tl">
                    <a:srgbClr val="212123"/>
                  </a:outerShdw>
                </a:effectLst>
              </a:defRPr>
            </a:lvl1pPr>
          </a:lstStyle>
          <a:p>
            <a:fld id="{3294D150-E3AA-4B17-A900-1D3C731C87A9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67" r:id="rId5"/>
    <p:sldLayoutId id="2147484259" r:id="rId6"/>
    <p:sldLayoutId id="2147484260" r:id="rId7"/>
    <p:sldLayoutId id="2147484261" r:id="rId8"/>
    <p:sldLayoutId id="2147484268" r:id="rId9"/>
    <p:sldLayoutId id="2147484269" r:id="rId10"/>
    <p:sldLayoutId id="2147484262" r:id="rId11"/>
    <p:sldLayoutId id="2147484270" r:id="rId12"/>
    <p:sldLayoutId id="2147484263" r:id="rId13"/>
    <p:sldLayoutId id="2147484264" r:id="rId14"/>
    <p:sldLayoutId id="2147484271" r:id="rId15"/>
    <p:sldLayoutId id="2147484265" r:id="rId16"/>
    <p:sldLayoutId id="2147484266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Изображения, даваемые линзой.</a:t>
            </a:r>
            <a:endParaRPr lang="ru-RU" dirty="0">
              <a:ea typeface="+mj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2793" y="4343400"/>
            <a:ext cx="9440862" cy="215541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120000"/>
              </a:lnSpc>
              <a:buFont typeface="Wingdings 2" charset="2"/>
              <a:buNone/>
              <a:defRPr/>
            </a:pPr>
            <a:r>
              <a:rPr lang="ru-RU" dirty="0" smtClean="0"/>
              <a:t>Урок физики в 8 классе</a:t>
            </a:r>
          </a:p>
          <a:p>
            <a:pPr eaLnBrk="1" fontAlgn="auto" hangingPunct="1">
              <a:lnSpc>
                <a:spcPct val="120000"/>
              </a:lnSpc>
              <a:defRPr/>
            </a:pPr>
            <a:r>
              <a:rPr lang="ru-RU" dirty="0" smtClean="0"/>
              <a:t>Учителя физики </a:t>
            </a:r>
            <a:r>
              <a:rPr lang="ru-RU" dirty="0"/>
              <a:t>высшей категории </a:t>
            </a:r>
            <a:endParaRPr lang="ru-RU" dirty="0" smtClean="0"/>
          </a:p>
          <a:p>
            <a:pPr eaLnBrk="1" fontAlgn="auto" hangingPunct="1">
              <a:lnSpc>
                <a:spcPct val="120000"/>
              </a:lnSpc>
              <a:defRPr/>
            </a:pPr>
            <a:r>
              <a:rPr lang="ru-RU" dirty="0" smtClean="0"/>
              <a:t>ГБСКОУ №34</a:t>
            </a:r>
          </a:p>
          <a:p>
            <a:pPr eaLnBrk="1" fontAlgn="auto" hangingPunct="1">
              <a:lnSpc>
                <a:spcPct val="120000"/>
              </a:lnSpc>
              <a:defRPr/>
            </a:pPr>
            <a:r>
              <a:rPr lang="ru-RU" dirty="0" err="1"/>
              <a:t>Симоненковой</a:t>
            </a:r>
            <a:r>
              <a:rPr lang="ru-RU" dirty="0"/>
              <a:t> Светланы Александровны</a:t>
            </a:r>
            <a:endParaRPr lang="ru-RU" dirty="0" smtClean="0"/>
          </a:p>
          <a:p>
            <a:pPr eaLnBrk="1" fontAlgn="auto" hangingPunct="1">
              <a:lnSpc>
                <a:spcPct val="120000"/>
              </a:lnSpc>
              <a:buFont typeface="Wingdings 2" charset="2"/>
              <a:buNone/>
              <a:defRPr/>
            </a:pPr>
            <a:r>
              <a:rPr lang="ru-RU" dirty="0"/>
              <a:t>г</a:t>
            </a:r>
            <a:r>
              <a:rPr lang="ru-RU" dirty="0" smtClean="0"/>
              <a:t>. Санкт Петербург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0013" y="350336"/>
            <a:ext cx="9440862" cy="177524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>
            <a:norm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None/>
              <a:defRPr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Wingdings 2" charset="2"/>
              <a:buNone/>
              <a:defRPr/>
            </a:pPr>
            <a:r>
              <a:rPr lang="ru-RU" dirty="0" smtClean="0"/>
              <a:t>264-182-011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609600"/>
            <a:ext cx="10353762" cy="970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a typeface="+mj-ea"/>
              </a:rPr>
              <a:t>Ход основных лучей в собирающей линзе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10049861" cy="2208615"/>
          </a:xfrm>
        </p:spPr>
        <p:txBody>
          <a:bodyPr/>
          <a:lstStyle/>
          <a:p>
            <a:pPr marL="494100" indent="-457200" eaLnBrk="1" fontAlgn="auto" hangingPunct="1">
              <a:buFont typeface="+mj-lt"/>
              <a:buAutoNum type="arabicParenR" startAt="3"/>
              <a:defRPr/>
            </a:pPr>
            <a:r>
              <a:rPr lang="ru-RU" dirty="0" smtClean="0"/>
              <a:t>Луч, проходящий через оптический центр линзы не преломляется.</a:t>
            </a:r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2943225"/>
            <a:ext cx="10364788" cy="29622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231923"/>
            <a:ext cx="10353762" cy="97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Построение изображений в собирающей линзе.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Предмет находится за двойным фокусным расстоянием (</a:t>
            </a:r>
            <a:r>
              <a:rPr lang="en-US" dirty="0" smtClean="0">
                <a:ea typeface="+mj-ea"/>
              </a:rPr>
              <a:t>d&gt;2F</a:t>
            </a:r>
            <a:r>
              <a:rPr lang="ru-RU" dirty="0" smtClean="0">
                <a:ea typeface="+mj-ea"/>
              </a:rPr>
              <a:t>).</a:t>
            </a:r>
            <a:endParaRPr lang="ru-RU" dirty="0">
              <a:ea typeface="+mj-ea"/>
            </a:endParaRP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5525" y="2049463"/>
            <a:ext cx="994568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427288" y="5116513"/>
            <a:ext cx="7140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Изображение: уменьшенное, перевернутое,  действительное(</a:t>
            </a:r>
            <a:r>
              <a:rPr lang="en-US"/>
              <a:t>F&lt;f&lt;2F</a:t>
            </a:r>
            <a:r>
              <a:rPr lang="ru-RU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Предмет находится на двойном фокусном расстоянии линзы(</a:t>
            </a:r>
            <a:r>
              <a:rPr lang="en-US" dirty="0" smtClean="0">
                <a:ea typeface="+mj-ea"/>
              </a:rPr>
              <a:t>d=2F</a:t>
            </a:r>
            <a:r>
              <a:rPr lang="ru-RU" dirty="0" smtClean="0">
                <a:ea typeface="+mj-ea"/>
              </a:rPr>
              <a:t>).</a:t>
            </a:r>
            <a:endParaRPr lang="ru-RU" dirty="0">
              <a:ea typeface="+mj-ea"/>
            </a:endParaRP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700" y="2327275"/>
            <a:ext cx="100472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767013" y="5516563"/>
            <a:ext cx="6062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Изображение: равное</a:t>
            </a:r>
            <a:r>
              <a:rPr lang="en-US"/>
              <a:t>,</a:t>
            </a:r>
            <a:r>
              <a:rPr lang="ru-RU"/>
              <a:t> перевернутое, действительное</a:t>
            </a:r>
            <a:r>
              <a:rPr lang="en-US"/>
              <a:t>(f=2F)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Предмет находится между фокусом и двойным фокусом линзы(</a:t>
            </a:r>
            <a:r>
              <a:rPr lang="en-US" dirty="0" smtClean="0">
                <a:ea typeface="+mj-ea"/>
              </a:rPr>
              <a:t>F&lt;d&lt;2F</a:t>
            </a:r>
            <a:r>
              <a:rPr lang="ru-RU" dirty="0" smtClean="0">
                <a:ea typeface="+mj-ea"/>
              </a:rPr>
              <a:t>)</a:t>
            </a:r>
            <a:r>
              <a:rPr lang="en-US" dirty="0">
                <a:ea typeface="+mj-ea"/>
              </a:rPr>
              <a:t>.</a:t>
            </a:r>
            <a:endParaRPr lang="ru-RU" dirty="0">
              <a:ea typeface="+mj-ea"/>
            </a:endParaRP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6813" y="2295525"/>
            <a:ext cx="984726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857500" y="5662613"/>
            <a:ext cx="6465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Изображение: увлеченное, перевернутое,</a:t>
            </a:r>
            <a:r>
              <a:rPr lang="en-US"/>
              <a:t> </a:t>
            </a:r>
            <a:r>
              <a:rPr lang="ru-RU"/>
              <a:t>действительное(</a:t>
            </a:r>
            <a:r>
              <a:rPr lang="en-US"/>
              <a:t>f&gt;2F</a:t>
            </a:r>
            <a:r>
              <a:rPr lang="ru-R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Предмет находится в фокусе линзы(</a:t>
            </a:r>
            <a:r>
              <a:rPr lang="en-US" dirty="0" smtClean="0">
                <a:ea typeface="+mj-ea"/>
              </a:rPr>
              <a:t>d=F</a:t>
            </a:r>
            <a:r>
              <a:rPr lang="ru-RU" dirty="0" smtClean="0">
                <a:ea typeface="+mj-ea"/>
              </a:rPr>
              <a:t>)</a:t>
            </a:r>
            <a:endParaRPr lang="ru-RU" dirty="0">
              <a:ea typeface="+mj-ea"/>
            </a:endParaRP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2263775"/>
            <a:ext cx="10047288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479925" y="5559425"/>
            <a:ext cx="322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Изображение будет размытым.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Предмет находится перед фокусом линзы(</a:t>
            </a:r>
            <a:r>
              <a:rPr lang="en-US" dirty="0" smtClean="0">
                <a:ea typeface="+mj-ea"/>
              </a:rPr>
              <a:t>d&lt;F</a:t>
            </a:r>
            <a:r>
              <a:rPr lang="ru-RU" dirty="0" smtClean="0">
                <a:ea typeface="+mj-ea"/>
              </a:rPr>
              <a:t>).</a:t>
            </a:r>
            <a:endParaRPr lang="ru-RU" dirty="0">
              <a:ea typeface="+mj-ea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917950" y="5884863"/>
            <a:ext cx="465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Изображение: мнимое, прямое, увеличенное.</a:t>
            </a:r>
          </a:p>
        </p:txBody>
      </p:sp>
      <p:pic>
        <p:nvPicPr>
          <p:cNvPr id="26628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5838" y="2076450"/>
            <a:ext cx="10282237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609600"/>
            <a:ext cx="10353762" cy="97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Построение изображений в рассеивающей линзе.</a:t>
            </a:r>
            <a:endParaRPr lang="ru-RU" dirty="0">
              <a:ea typeface="+mj-ea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25550" y="1698625"/>
            <a:ext cx="10047288" cy="29543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225550" y="4992688"/>
            <a:ext cx="1025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Изображение: мнимое, уменьшенное, прямое, находящиеся по ту же сторону от линзы, что и предмет.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Задания №1</a:t>
            </a:r>
            <a:r>
              <a:rPr lang="en-US" dirty="0" smtClean="0"/>
              <a:t>-3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>
              <a:buFont typeface="+mj-lt"/>
              <a:buAutoNum type="arabicPeriod"/>
              <a:defRPr/>
            </a:pPr>
            <a:r>
              <a:rPr lang="ru-RU" sz="2400" dirty="0" smtClean="0"/>
              <a:t>Постройте изображение предмета, если </a:t>
            </a:r>
            <a:r>
              <a:rPr lang="en-US" sz="2400" dirty="0" smtClean="0"/>
              <a:t>F&lt;d&lt;2F.</a:t>
            </a:r>
            <a:endParaRPr lang="ru-RU" sz="2400" dirty="0" smtClean="0"/>
          </a:p>
          <a:p>
            <a:pPr indent="-342900" eaLnBrk="1" hangingPunct="1">
              <a:buFont typeface="+mj-lt"/>
              <a:buAutoNum type="arabicPeriod"/>
              <a:defRPr/>
            </a:pPr>
            <a:r>
              <a:rPr lang="ru-RU" sz="2400" dirty="0" smtClean="0"/>
              <a:t>Постройте изображение предмета, расположенного от собирающей линзы на расстоянии </a:t>
            </a:r>
            <a:r>
              <a:rPr lang="en-US" sz="2400" dirty="0" smtClean="0"/>
              <a:t>4F </a:t>
            </a:r>
            <a:r>
              <a:rPr lang="ru-RU" sz="2400" dirty="0" smtClean="0"/>
              <a:t>и 3</a:t>
            </a:r>
            <a:r>
              <a:rPr lang="en-US" sz="2400" dirty="0" smtClean="0"/>
              <a:t>F.</a:t>
            </a:r>
            <a:endParaRPr lang="ru-RU" sz="2400" dirty="0" smtClean="0"/>
          </a:p>
          <a:p>
            <a:pPr indent="-342900" eaLnBrk="1" hangingPunct="1">
              <a:buFont typeface="+mj-lt"/>
              <a:buAutoNum type="arabicPeriod"/>
              <a:defRPr/>
            </a:pPr>
            <a:r>
              <a:rPr lang="ru-RU" sz="2400" dirty="0" smtClean="0"/>
              <a:t>Постройте изображение предмета в рассеивающей линзе, если </a:t>
            </a:r>
            <a:r>
              <a:rPr lang="en-US" sz="2400" dirty="0" smtClean="0"/>
              <a:t>F&lt;d&lt;2F.</a:t>
            </a:r>
            <a:endParaRPr lang="ru-RU" sz="2400" dirty="0" smtClean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106488" y="1739900"/>
            <a:ext cx="1038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  <a:defRPr/>
            </a:pPr>
            <a:endParaRPr lang="ru-RU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Задание №1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6100" y="2339975"/>
            <a:ext cx="11090275" cy="28733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Повторим:</a:t>
            </a:r>
            <a:endParaRPr lang="ru-RU" dirty="0">
              <a:ea typeface="+mj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marL="494100" indent="-457200" eaLnBrk="1" fontAlgn="auto" hangingPunct="1">
              <a:buFont typeface="+mj-lt"/>
              <a:buAutoNum type="arabicPeriod"/>
              <a:defRPr/>
            </a:pPr>
            <a:r>
              <a:rPr lang="ru-RU" dirty="0" smtClean="0"/>
              <a:t>Что называется линзой? Какие бывают линзы?</a:t>
            </a:r>
          </a:p>
          <a:p>
            <a:pPr marL="494100" indent="-457200" eaLnBrk="1" fontAlgn="auto" hangingPunct="1">
              <a:buFont typeface="+mj-lt"/>
              <a:buAutoNum type="arabicPeriod"/>
              <a:defRPr/>
            </a:pPr>
            <a:r>
              <a:rPr lang="ru-RU" dirty="0" smtClean="0"/>
              <a:t>Что такое фокусное расстояние линзы?</a:t>
            </a:r>
          </a:p>
          <a:p>
            <a:pPr marL="494100" indent="-457200" eaLnBrk="1" fontAlgn="auto" hangingPunct="1">
              <a:buFont typeface="+mj-lt"/>
              <a:buAutoNum type="arabicPeriod"/>
              <a:defRPr/>
            </a:pPr>
            <a:r>
              <a:rPr lang="ru-RU" dirty="0" smtClean="0"/>
              <a:t>Что называется главной оптической осью линзы?</a:t>
            </a:r>
          </a:p>
          <a:p>
            <a:pPr marL="36900" indent="0" eaLnBrk="1" fontAlgn="auto" hangingPunct="1">
              <a:buFont typeface="Wingdings 2" charset="2"/>
              <a:buNone/>
              <a:defRPr/>
            </a:pPr>
            <a:r>
              <a:rPr lang="ru-RU" dirty="0" smtClean="0"/>
              <a:t>									</a:t>
            </a:r>
            <a:r>
              <a:rPr lang="ru-RU" sz="4000" dirty="0" smtClean="0"/>
              <a:t>Научимся:</a:t>
            </a:r>
          </a:p>
          <a:p>
            <a:pPr marL="494100" indent="-457200" eaLnBrk="1" fontAlgn="auto" hangingPunct="1">
              <a:buFont typeface="+mj-lt"/>
              <a:buAutoNum type="arabicPeriod"/>
              <a:defRPr/>
            </a:pPr>
            <a:r>
              <a:rPr lang="ru-RU" dirty="0" smtClean="0"/>
              <a:t>Строить ход лучей через собирающую, рассеивающую линзу.</a:t>
            </a:r>
          </a:p>
          <a:p>
            <a:pPr marL="494100" indent="-457200" eaLnBrk="1" fontAlgn="auto" hangingPunct="1">
              <a:buFont typeface="+mj-lt"/>
              <a:buAutoNum type="arabicPeriod"/>
              <a:defRPr/>
            </a:pPr>
            <a:r>
              <a:rPr lang="ru-RU" dirty="0" smtClean="0"/>
              <a:t>Выясним условия при которых возникает изображение, его свойства.</a:t>
            </a:r>
          </a:p>
          <a:p>
            <a:pPr marL="494100" indent="-457200" eaLnBrk="1" fontAlgn="auto" hangingPunct="1">
              <a:buFont typeface="+mj-lt"/>
              <a:buAutoNum type="arabicPeriod"/>
              <a:defRPr/>
            </a:pPr>
            <a:r>
              <a:rPr lang="ru-RU" dirty="0"/>
              <a:t>С</a:t>
            </a:r>
            <a:r>
              <a:rPr lang="ru-RU" dirty="0" smtClean="0"/>
              <a:t>троить изображение предмета.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Задание №2</a:t>
            </a:r>
            <a:endParaRPr lang="ru-RU" dirty="0"/>
          </a:p>
        </p:txBody>
      </p:sp>
      <p:pic>
        <p:nvPicPr>
          <p:cNvPr id="31747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3250" y="2374900"/>
            <a:ext cx="10975975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Задание №3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9100" y="2549525"/>
            <a:ext cx="11353800" cy="28733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Задание №4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213" y="2298700"/>
            <a:ext cx="10823575" cy="28130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Условные обозначения.</a:t>
            </a:r>
            <a:endParaRPr lang="ru-RU" dirty="0">
              <a:ea typeface="+mj-ea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935163" y="1579563"/>
            <a:ext cx="8312150" cy="4308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Алгоритм построения изображения предмета в линзе.</a:t>
            </a:r>
            <a:endParaRPr lang="ru-RU" dirty="0">
              <a:ea typeface="+mj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marL="494100" indent="-457200" eaLnBrk="1" fontAlgn="auto" hangingPunct="1">
              <a:buFont typeface="+mj-lt"/>
              <a:buAutoNum type="arabicPeriod"/>
              <a:defRPr/>
            </a:pPr>
            <a:r>
              <a:rPr lang="ru-RU" dirty="0" smtClean="0"/>
              <a:t>Изображаем линзу и чертим её оптическую ось.</a:t>
            </a:r>
          </a:p>
          <a:p>
            <a:pPr marL="36900" indent="0" eaLnBrk="1" fontAlgn="auto" hangingPunct="1">
              <a:buFont typeface="Wingdings 2" charset="2"/>
              <a:buNone/>
              <a:defRPr/>
            </a:pPr>
            <a:endParaRPr lang="ru-RU" dirty="0"/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2625" y="2789238"/>
            <a:ext cx="108267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a typeface="+mj-ea"/>
              </a:rPr>
              <a:t>Алгоритм построения изображения предмета в линзе.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marL="36900" indent="0" eaLnBrk="1" fontAlgn="auto" hangingPunct="1">
              <a:buFont typeface="Wingdings 2" charset="2"/>
              <a:buNone/>
              <a:defRPr/>
            </a:pPr>
            <a:r>
              <a:rPr lang="ru-RU" dirty="0" smtClean="0"/>
              <a:t>2. По обе стороны от линзы откладываем фокусные расстояния.</a:t>
            </a:r>
          </a:p>
          <a:p>
            <a:pPr marL="36900" indent="0" eaLnBrk="1" fontAlgn="auto" hangingPunct="1">
              <a:buFont typeface="Wingdings 2" charset="2"/>
              <a:buNone/>
              <a:defRPr/>
            </a:pPr>
            <a:endParaRPr lang="ru-RU" dirty="0"/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6113" y="2443163"/>
            <a:ext cx="1089977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a typeface="+mj-ea"/>
              </a:rPr>
              <a:t>Алгоритм построения изображения предмета в линзе.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marL="36900" indent="0" eaLnBrk="1" fontAlgn="auto" hangingPunct="1">
              <a:buFont typeface="Wingdings 2" charset="2"/>
              <a:buNone/>
              <a:defRPr/>
            </a:pPr>
            <a:r>
              <a:rPr lang="ru-RU" dirty="0" smtClean="0"/>
              <a:t>3. Указываем положения предмета.</a:t>
            </a:r>
            <a:endParaRPr lang="ru-RU" dirty="0"/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8963" y="2743200"/>
            <a:ext cx="110140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a typeface="+mj-ea"/>
              </a:rPr>
              <a:t>Алгоритм построения изображения предмета в линзе.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marL="36900" indent="0" eaLnBrk="1" fontAlgn="auto" hangingPunct="1">
              <a:buFont typeface="Wingdings 2" charset="2"/>
              <a:buNone/>
              <a:defRPr/>
            </a:pPr>
            <a:r>
              <a:rPr lang="ru-RU" dirty="0" smtClean="0"/>
              <a:t>4. Чертим ход двух лучей, исходящих от крайней точки предмета.</a:t>
            </a:r>
          </a:p>
          <a:p>
            <a:pPr marL="36900" indent="0" eaLnBrk="1" fontAlgn="auto" hangingPunct="1">
              <a:buFont typeface="Wingdings 2" charset="2"/>
              <a:buNone/>
              <a:defRPr/>
            </a:pPr>
            <a:r>
              <a:rPr lang="ru-RU" dirty="0" smtClean="0"/>
              <a:t>5. На пересечении лучей рисуем изображение предмета.</a:t>
            </a:r>
          </a:p>
          <a:p>
            <a:pPr marL="36900" indent="0" eaLnBrk="1" fontAlgn="auto" hangingPunct="1">
              <a:buFont typeface="Wingdings 2" charset="2"/>
              <a:buNone/>
              <a:defRPr/>
            </a:pPr>
            <a:r>
              <a:rPr lang="ru-RU" dirty="0" smtClean="0"/>
              <a:t>6. Делаем вывод: какое изображение и где оно находится.</a:t>
            </a:r>
            <a:endParaRPr lang="ru-RU" dirty="0"/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188" y="3287713"/>
            <a:ext cx="112236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609600"/>
            <a:ext cx="10353762" cy="970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Ход основных лучей в собирающей линзе</a:t>
            </a:r>
            <a:endParaRPr lang="ru-RU" dirty="0">
              <a:ea typeface="+mj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10049861" cy="2208615"/>
          </a:xfrm>
        </p:spPr>
        <p:txBody>
          <a:bodyPr/>
          <a:lstStyle/>
          <a:p>
            <a:pPr marL="494100" indent="-457200" eaLnBrk="1" fontAlgn="auto" hangingPunct="1">
              <a:buFont typeface="+mj-lt"/>
              <a:buAutoNum type="arabicParenR"/>
              <a:defRPr/>
            </a:pPr>
            <a:r>
              <a:rPr lang="ru-RU" dirty="0" smtClean="0"/>
              <a:t>Луч, падающий на линзу параллельно оптической оси, после преломления через линзу проходит через её фокус.</a:t>
            </a:r>
            <a:endParaRPr lang="ru-RU" dirty="0"/>
          </a:p>
        </p:txBody>
      </p:sp>
      <p:pic>
        <p:nvPicPr>
          <p:cNvPr id="11" name="Объект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9150" y="3074988"/>
            <a:ext cx="10553700" cy="285908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609600"/>
            <a:ext cx="10353762" cy="9704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a typeface="+mj-ea"/>
              </a:rPr>
              <a:t>Ход основных лучей в собирающей линзе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10049861" cy="2208615"/>
          </a:xfrm>
        </p:spPr>
        <p:txBody>
          <a:bodyPr/>
          <a:lstStyle/>
          <a:p>
            <a:pPr marL="494100" indent="-457200" eaLnBrk="1" fontAlgn="auto" hangingPunct="1">
              <a:buFont typeface="+mj-lt"/>
              <a:buAutoNum type="arabicParenR" startAt="2"/>
              <a:defRPr/>
            </a:pPr>
            <a:r>
              <a:rPr lang="ru-RU" dirty="0" smtClean="0"/>
              <a:t>Луч, проходящий через фокус до собирающей линзы, после линзы распространяется параллельно оптической оси.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046163" y="2836863"/>
            <a:ext cx="10099675" cy="3201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268</TotalTime>
  <Words>367</Words>
  <Application>Microsoft Office PowerPoint</Application>
  <PresentationFormat>Произвольный</PresentationFormat>
  <Paragraphs>57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Calisto MT</vt:lpstr>
      <vt:lpstr>Arial</vt:lpstr>
      <vt:lpstr>Trebuchet MS</vt:lpstr>
      <vt:lpstr>Wingdings 2</vt:lpstr>
      <vt:lpstr>Calibri</vt:lpstr>
      <vt:lpstr>Грифель</vt:lpstr>
      <vt:lpstr>Изображения, даваемые линзой.</vt:lpstr>
      <vt:lpstr>Повторим:</vt:lpstr>
      <vt:lpstr>Условные обозначения.</vt:lpstr>
      <vt:lpstr>Алгоритм построения изображения предмета в линзе.</vt:lpstr>
      <vt:lpstr>Алгоритм построения изображения предмета в линзе.</vt:lpstr>
      <vt:lpstr>Алгоритм построения изображения предмета в линзе.</vt:lpstr>
      <vt:lpstr>Алгоритм построения изображения предмета в линзе.</vt:lpstr>
      <vt:lpstr>Ход основных лучей в собирающей линзе</vt:lpstr>
      <vt:lpstr>Ход основных лучей в собирающей линзе</vt:lpstr>
      <vt:lpstr>Ход основных лучей в собирающей линзе</vt:lpstr>
      <vt:lpstr>Построение изображений в собирающей линзе.</vt:lpstr>
      <vt:lpstr>Предмет находится за двойным фокусным расстоянием (d&gt;2F).</vt:lpstr>
      <vt:lpstr>Предмет находится на двойном фокусном расстоянии линзы(d=2F).</vt:lpstr>
      <vt:lpstr>Предмет находится между фокусом и двойным фокусом линзы(F&lt;d&lt;2F).</vt:lpstr>
      <vt:lpstr>Предмет находится в фокусе линзы(d=F)</vt:lpstr>
      <vt:lpstr>Предмет находится перед фокусом линзы(d&lt;F).</vt:lpstr>
      <vt:lpstr>Построение изображений в рассеивающей линзе.</vt:lpstr>
      <vt:lpstr>Задания №1-3:</vt:lpstr>
      <vt:lpstr>Задание №1</vt:lpstr>
      <vt:lpstr>Задание №2</vt:lpstr>
      <vt:lpstr>Задание №3</vt:lpstr>
      <vt:lpstr>Задание №4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sgfgdfgdfgfdg</dc:title>
  <dc:creator>Overlord</dc:creator>
  <cp:lastModifiedBy>re</cp:lastModifiedBy>
  <cp:revision>32</cp:revision>
  <dcterms:created xsi:type="dcterms:W3CDTF">2014-01-25T06:53:06Z</dcterms:created>
  <dcterms:modified xsi:type="dcterms:W3CDTF">2014-03-18T19:56:33Z</dcterms:modified>
</cp:coreProperties>
</file>