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78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312" r:id="rId17"/>
    <p:sldId id="311" r:id="rId18"/>
    <p:sldId id="315" r:id="rId19"/>
    <p:sldId id="314" r:id="rId20"/>
    <p:sldId id="289" r:id="rId21"/>
    <p:sldId id="306" r:id="rId22"/>
    <p:sldId id="308" r:id="rId23"/>
    <p:sldId id="299" r:id="rId24"/>
    <p:sldId id="295" r:id="rId25"/>
    <p:sldId id="300" r:id="rId26"/>
    <p:sldId id="301" r:id="rId27"/>
    <p:sldId id="302" r:id="rId28"/>
    <p:sldId id="304" r:id="rId29"/>
    <p:sldId id="303" r:id="rId3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849" autoAdjust="0"/>
  </p:normalViewPr>
  <p:slideViewPr>
    <p:cSldViewPr>
      <p:cViewPr varScale="1">
        <p:scale>
          <a:sx n="45" d="100"/>
          <a:sy n="45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D5CA6-990F-43D4-9824-B5B70F329EB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72E73-1B55-4D37-9223-E059FB64EF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539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72E73-1B55-4D37-9223-E059FB64EFEB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962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72E73-1B55-4D37-9223-E059FB64EFEB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96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491CCF-9851-492C-8E30-C0E86AECBA3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29904B-8751-445F-AC4C-A646A6697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352928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31B6FD">
                        <a:tint val="63000"/>
                        <a:satMod val="255000"/>
                      </a:srgbClr>
                    </a:gs>
                    <a:gs pos="9000">
                      <a:srgbClr val="31B6FD">
                        <a:tint val="63000"/>
                        <a:satMod val="255000"/>
                      </a:srgbClr>
                    </a:gs>
                    <a:gs pos="53000">
                      <a:srgbClr val="31B6FD">
                        <a:shade val="60000"/>
                        <a:satMod val="100000"/>
                      </a:srgbClr>
                    </a:gs>
                    <a:gs pos="90000">
                      <a:srgbClr val="31B6FD">
                        <a:tint val="63000"/>
                        <a:satMod val="255000"/>
                      </a:srgbClr>
                    </a:gs>
                    <a:gs pos="100000">
                      <a:srgbClr val="31B6FD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31B6FD">
                        <a:tint val="63000"/>
                        <a:satMod val="255000"/>
                      </a:srgbClr>
                    </a:gs>
                    <a:gs pos="9000">
                      <a:srgbClr val="31B6FD">
                        <a:tint val="63000"/>
                        <a:satMod val="255000"/>
                      </a:srgbClr>
                    </a:gs>
                    <a:gs pos="53000">
                      <a:srgbClr val="31B6FD">
                        <a:shade val="60000"/>
                        <a:satMod val="100000"/>
                      </a:srgbClr>
                    </a:gs>
                    <a:gs pos="90000">
                      <a:srgbClr val="31B6FD">
                        <a:tint val="63000"/>
                        <a:satMod val="255000"/>
                      </a:srgbClr>
                    </a:gs>
                    <a:gs pos="100000">
                      <a:srgbClr val="31B6FD">
                        <a:tint val="63000"/>
                        <a:satMod val="255000"/>
                      </a:srgbClr>
                    </a:gs>
                  </a:gsLst>
                  <a:lin ang="5400000"/>
                </a:gradFill>
              </a:rPr>
            </a:b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Конспект логопедического занятия </a:t>
            </a:r>
            <a:r>
              <a:rPr lang="ru-RU" sz="3100" dirty="0" smtClean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обучающихся 2 - 4 класса</a:t>
            </a: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3100" dirty="0" smtClean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коррекционной работы)</a:t>
            </a: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31B6FD">
                        <a:tint val="63000"/>
                        <a:satMod val="255000"/>
                      </a:srgbClr>
                    </a:gs>
                    <a:gs pos="9000">
                      <a:srgbClr val="31B6FD">
                        <a:tint val="63000"/>
                        <a:satMod val="255000"/>
                      </a:srgbClr>
                    </a:gs>
                    <a:gs pos="53000">
                      <a:srgbClr val="31B6FD">
                        <a:shade val="60000"/>
                        <a:satMod val="100000"/>
                      </a:srgbClr>
                    </a:gs>
                    <a:gs pos="90000">
                      <a:srgbClr val="31B6FD">
                        <a:tint val="63000"/>
                        <a:satMod val="255000"/>
                      </a:srgbClr>
                    </a:gs>
                    <a:gs pos="100000">
                      <a:srgbClr val="31B6FD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31B6FD">
                        <a:tint val="63000"/>
                        <a:satMod val="255000"/>
                      </a:srgbClr>
                    </a:gs>
                    <a:gs pos="9000">
                      <a:srgbClr val="31B6FD">
                        <a:tint val="63000"/>
                        <a:satMod val="255000"/>
                      </a:srgbClr>
                    </a:gs>
                    <a:gs pos="53000">
                      <a:srgbClr val="31B6FD">
                        <a:shade val="60000"/>
                        <a:satMod val="100000"/>
                      </a:srgbClr>
                    </a:gs>
                    <a:gs pos="90000">
                      <a:srgbClr val="31B6FD">
                        <a:tint val="63000"/>
                        <a:satMod val="255000"/>
                      </a:srgbClr>
                    </a:gs>
                    <a:gs pos="100000">
                      <a:srgbClr val="31B6FD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n w="5000" cmpd="sng">
                  <a:solidFill>
                    <a:srgbClr val="31B6FD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srgbClr val="4584D3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Тема: «Суффиксальное образование имен существительных»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085184"/>
            <a:ext cx="8050088" cy="114463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Светлана Анатольевна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Молчан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8753"/>
            <a:ext cx="5920723" cy="13665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  <a:buClr>
                <a:srgbClr val="FF8600"/>
              </a:buClr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lvl="0" algn="ctr">
              <a:spcBef>
                <a:spcPct val="20000"/>
              </a:spcBef>
              <a:buClr>
                <a:srgbClr val="FF8600"/>
              </a:buClr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«Средняя общеобразовательная школа №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>
              <a:spcBef>
                <a:spcPct val="20000"/>
              </a:spcBef>
              <a:buClr>
                <a:srgbClr val="FF8600"/>
              </a:buClr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Петропавловск-Камчатского городского округа</a:t>
            </a:r>
          </a:p>
          <a:p>
            <a:pPr lvl="0" algn="ctr">
              <a:spcBef>
                <a:spcPct val="20000"/>
              </a:spcBef>
              <a:buClr>
                <a:srgbClr val="FF8600"/>
              </a:buClr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45333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2014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11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79"/>
            <a:ext cx="9144000" cy="9843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332656"/>
            <a:ext cx="5256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Барабан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332656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щик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зад 11">
            <a:hlinkClick r:id="" action="ppaction://hlinkshowjump?jump=lastslideviewed" highlightClick="1"/>
          </p:cNvPr>
          <p:cNvSpPr/>
          <p:nvPr/>
        </p:nvSpPr>
        <p:spPr>
          <a:xfrm>
            <a:off x="657739" y="5517232"/>
            <a:ext cx="1152128" cy="9361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 descr="C:\Users\Света\Desktop\79427567_baraba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728013"/>
            <a:ext cx="4348531" cy="494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406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857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Аптек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7" y="479209"/>
            <a:ext cx="1739047" cy="120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назад 12">
            <a:hlinkClick r:id="" action="ppaction://hlinkshowjump?jump=lastslideviewed" highlightClick="1"/>
          </p:cNvPr>
          <p:cNvSpPr/>
          <p:nvPr/>
        </p:nvSpPr>
        <p:spPr>
          <a:xfrm>
            <a:off x="683568" y="5517232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Света\Desktop\i_0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253458" cy="458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373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383101" y="42847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Лёт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851920" y="42847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Управляющая кнопка: назад 11">
            <a:hlinkClick r:id="" action="ppaction://hlinkshowjump?jump=lastslideviewed" highlightClick="1"/>
          </p:cNvPr>
          <p:cNvSpPr/>
          <p:nvPr/>
        </p:nvSpPr>
        <p:spPr>
          <a:xfrm>
            <a:off x="683568" y="5589240"/>
            <a:ext cx="1008112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7776" y="1766775"/>
            <a:ext cx="558844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470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466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Шахмат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16567"/>
            <a:ext cx="1636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lastslideviewed" highlightClick="1"/>
          </p:cNvPr>
          <p:cNvSpPr/>
          <p:nvPr/>
        </p:nvSpPr>
        <p:spPr>
          <a:xfrm>
            <a:off x="611560" y="5517232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Users\Света\Desktop\childre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73433"/>
            <a:ext cx="5112568" cy="41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860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 ошибку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187624" y="1273656"/>
            <a:ext cx="5040560" cy="2564904"/>
            <a:chOff x="1475656" y="4778838"/>
            <a:chExt cx="5040560" cy="256490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475656" y="4778838"/>
              <a:ext cx="2448272" cy="1386466"/>
              <a:chOff x="1475656" y="4778838"/>
              <a:chExt cx="2160240" cy="1170442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1475656" y="4778838"/>
                <a:ext cx="1152128" cy="1170442"/>
              </a:xfrm>
              <a:prstGeom prst="line">
                <a:avLst/>
              </a:prstGeom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627784" y="4778838"/>
                <a:ext cx="1008112" cy="1170442"/>
              </a:xfrm>
              <a:prstGeom prst="line">
                <a:avLst/>
              </a:prstGeom>
              <a:ln w="762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Дуга 9"/>
            <p:cNvSpPr/>
            <p:nvPr/>
          </p:nvSpPr>
          <p:spPr>
            <a:xfrm>
              <a:off x="3923928" y="4778838"/>
              <a:ext cx="2592288" cy="2564904"/>
            </a:xfrm>
            <a:prstGeom prst="arc">
              <a:avLst>
                <a:gd name="adj1" fmla="val 10643534"/>
                <a:gd name="adj2" fmla="val 0"/>
              </a:avLst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0721" y="4149080"/>
            <a:ext cx="5114925" cy="14636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524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869" y="565612"/>
            <a:ext cx="9095065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«Шифровальщики»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827" y="1443561"/>
            <a:ext cx="1569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Звон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0987" y="1437724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9139" y="1468035"/>
            <a:ext cx="1403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связ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2153" y="1435813"/>
            <a:ext cx="1165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ист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6389" y="1435813"/>
            <a:ext cx="1141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лёт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45882" y="1435813"/>
            <a:ext cx="1239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5894" y="2414016"/>
            <a:ext cx="1199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пек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39331" y="4640272"/>
            <a:ext cx="1157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кос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3620" y="2429942"/>
            <a:ext cx="2403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стеколь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28753" y="2429942"/>
            <a:ext cx="1425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0952" y="3471889"/>
            <a:ext cx="2087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развед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4449" y="3497952"/>
            <a:ext cx="2258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носиль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4342" y="5934670"/>
            <a:ext cx="3244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библиотек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9956" y="4635001"/>
            <a:ext cx="1208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пах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3908" y="4675697"/>
            <a:ext cx="1603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пиан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3620" y="5934670"/>
            <a:ext cx="2385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журнал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01507" y="242994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59451" y="4635001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5999" y="4624372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35627" y="5934670"/>
            <a:ext cx="1165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ист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2211" y="4675697"/>
            <a:ext cx="1165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ист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05352" y="3457884"/>
            <a:ext cx="1425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11678" y="5934670"/>
            <a:ext cx="1154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арь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08875" y="3471889"/>
            <a:ext cx="1239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2730962" y="1363530"/>
            <a:ext cx="734531" cy="459754"/>
            <a:chOff x="1821245" y="522723"/>
            <a:chExt cx="734531" cy="459754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3465493" y="5841934"/>
            <a:ext cx="734531" cy="459754"/>
            <a:chOff x="1821245" y="522723"/>
            <a:chExt cx="734531" cy="45975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8210494" y="4548575"/>
            <a:ext cx="734531" cy="459754"/>
            <a:chOff x="1821245" y="522723"/>
            <a:chExt cx="734531" cy="45975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5375974" y="4548575"/>
            <a:ext cx="734531" cy="459754"/>
            <a:chOff x="1821245" y="522723"/>
            <a:chExt cx="734531" cy="45975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2754217" y="4607517"/>
            <a:ext cx="734531" cy="459754"/>
            <a:chOff x="1821245" y="522723"/>
            <a:chExt cx="734531" cy="459754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7193380" y="3364344"/>
            <a:ext cx="734531" cy="459754"/>
            <a:chOff x="1821245" y="522723"/>
            <a:chExt cx="734531" cy="459754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Группа 48"/>
          <p:cNvGrpSpPr/>
          <p:nvPr/>
        </p:nvGrpSpPr>
        <p:grpSpPr>
          <a:xfrm>
            <a:off x="3197686" y="3337346"/>
            <a:ext cx="734531" cy="459754"/>
            <a:chOff x="1821245" y="522723"/>
            <a:chExt cx="734531" cy="459754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7411482" y="2361054"/>
            <a:ext cx="734531" cy="459754"/>
            <a:chOff x="1821245" y="522723"/>
            <a:chExt cx="734531" cy="459754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7698337" y="1366084"/>
            <a:ext cx="734531" cy="459754"/>
            <a:chOff x="1821245" y="522723"/>
            <a:chExt cx="734531" cy="459754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5375974" y="1363530"/>
            <a:ext cx="734531" cy="459754"/>
            <a:chOff x="1821245" y="522723"/>
            <a:chExt cx="734531" cy="459754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3537483" y="2338230"/>
            <a:ext cx="734531" cy="459754"/>
            <a:chOff x="1821245" y="522723"/>
            <a:chExt cx="734531" cy="459754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Группа 63"/>
          <p:cNvGrpSpPr/>
          <p:nvPr/>
        </p:nvGrpSpPr>
        <p:grpSpPr>
          <a:xfrm>
            <a:off x="8125112" y="5841934"/>
            <a:ext cx="734531" cy="459754"/>
            <a:chOff x="1821245" y="522723"/>
            <a:chExt cx="734531" cy="459754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 flipH="1">
              <a:off x="1821245" y="522723"/>
              <a:ext cx="380996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202241" y="522723"/>
              <a:ext cx="353535" cy="45975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416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512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 слова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28291" y="2154408"/>
            <a:ext cx="1896341" cy="2272227"/>
            <a:chOff x="237613" y="2155166"/>
            <a:chExt cx="1896341" cy="2272227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18" name="Цилиндр 17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Месяц 19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Арка 24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Месяц 25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Месяц 26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Месяц 27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Месяц 30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586674" y="2416614"/>
              <a:ext cx="1104276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камен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072723" y="2365683"/>
            <a:ext cx="1837381" cy="1626559"/>
            <a:chOff x="2072723" y="2365683"/>
            <a:chExt cx="1837381" cy="1626559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2" name="Капля 1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" name="Овал 3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Овал 8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Месяц 5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оловина рамки 15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557705" y="2398302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щик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552659" y="3220134"/>
            <a:ext cx="1845597" cy="2256858"/>
            <a:chOff x="4552659" y="3220134"/>
            <a:chExt cx="1845597" cy="2256858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4552659" y="3220134"/>
              <a:ext cx="1845597" cy="2256858"/>
              <a:chOff x="4784774" y="2240418"/>
              <a:chExt cx="2817781" cy="3267553"/>
            </a:xfrm>
          </p:grpSpPr>
          <p:sp>
            <p:nvSpPr>
              <p:cNvPr id="33" name="Цилиндр 32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Месяц 33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" name="Picture 4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8" name="Арка 37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39" name="Picture 5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6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" name="Месяц 40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Месяц 41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Месяц 42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Равнобедренный треугольник 43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Месяц 44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610364" y="3430505"/>
              <a:ext cx="1303562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барабан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427833" y="3718247"/>
            <a:ext cx="1837381" cy="1626559"/>
            <a:chOff x="6427833" y="3718247"/>
            <a:chExt cx="1837381" cy="1626559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6427833" y="3718247"/>
              <a:ext cx="1837381" cy="1626559"/>
              <a:chOff x="1442204" y="2213670"/>
              <a:chExt cx="1724030" cy="1684715"/>
            </a:xfrm>
          </p:grpSpPr>
          <p:sp>
            <p:nvSpPr>
              <p:cNvPr id="47" name="Капля 46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Овал 50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Месяц 51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Равнобедренный треугольник 52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Половина рамки 53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6880322" y="3727079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щик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861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47297" y="2148128"/>
            <a:ext cx="1896341" cy="2272227"/>
            <a:chOff x="237613" y="2155166"/>
            <a:chExt cx="1896341" cy="227222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35" name="Цилиндр 34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Месяц 35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Арка 39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41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Месяц 42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Месяц 43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Месяц 44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Месяц 46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86674" y="2416614"/>
              <a:ext cx="1104276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бетон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959819" y="2401646"/>
            <a:ext cx="1837381" cy="1626559"/>
            <a:chOff x="2072723" y="2365683"/>
            <a:chExt cx="1837381" cy="1626559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51" name="Капля 50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Овал 54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Месяц 55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Равнобедренный треугольник 56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Половина рамки 57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557705" y="2398302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щик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866707" y="3877445"/>
            <a:ext cx="1837381" cy="1626559"/>
            <a:chOff x="2072723" y="2365683"/>
            <a:chExt cx="1837381" cy="162655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62" name="Капля 61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Овал 64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Овал 65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Месяц 66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Половина рамки 68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2557705" y="2398302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щик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4932040" y="3567164"/>
            <a:ext cx="1896341" cy="2272227"/>
            <a:chOff x="237613" y="2155166"/>
            <a:chExt cx="1896341" cy="2272227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73" name="Цилиндр 72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Месяц 73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76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7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8" name="Арка 77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79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0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1" name="Месяц 80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Месяц 81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Месяц 82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Равнобедренный треугольник 83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Месяц 84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328291" y="2372492"/>
              <a:ext cx="1496106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стеколь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2975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47297" y="2148128"/>
            <a:ext cx="1896341" cy="2272227"/>
            <a:chOff x="237613" y="2155166"/>
            <a:chExt cx="1896341" cy="227222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35" name="Цилиндр 34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Месяц 35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Арка 39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41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Месяц 42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Месяц 43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Месяц 44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Месяц 46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82795" y="2355771"/>
              <a:ext cx="843988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груз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004048" y="3628244"/>
            <a:ext cx="1896341" cy="2272227"/>
            <a:chOff x="237613" y="2155166"/>
            <a:chExt cx="1896341" cy="2272227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51" name="Цилиндр 50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Месяц 51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54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5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" name="Арка 55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57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8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9" name="Месяц 58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Месяц 59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Месяц 60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Равнобедренный треугольник 61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Месяц 62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821045" y="2346359"/>
              <a:ext cx="663433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лёт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076783" y="2363890"/>
            <a:ext cx="1837381" cy="1626559"/>
            <a:chOff x="2072723" y="2365683"/>
            <a:chExt cx="1837381" cy="1626559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67" name="Капля 66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Овал 67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Овал 68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Овал 69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Овал 70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Месяц 71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Равнобедренный треугольник 72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Половина рамки 73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2715328" y="2376331"/>
              <a:ext cx="786099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чик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6876256" y="3914133"/>
            <a:ext cx="1837381" cy="1626559"/>
            <a:chOff x="2072723" y="2365683"/>
            <a:chExt cx="1837381" cy="1626559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78" name="Капля 77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Овал 78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Овал 80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Овал 81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Месяц 82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Равнобедренный треугольник 83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Половина рамки 84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2557705" y="2398303"/>
              <a:ext cx="811162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чик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4186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47297" y="2148128"/>
            <a:ext cx="1896341" cy="2272227"/>
            <a:chOff x="237613" y="2155166"/>
            <a:chExt cx="1896341" cy="227222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35" name="Цилиндр 34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Месяц 35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Арка 39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41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2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3" name="Месяц 42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Месяц 43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Месяц 44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Месяц 46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586674" y="2416614"/>
              <a:ext cx="1104276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обход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959819" y="2401646"/>
            <a:ext cx="1837381" cy="1626559"/>
            <a:chOff x="2072723" y="2365683"/>
            <a:chExt cx="1837381" cy="1626559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51" name="Капля 50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Овал 54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Месяц 55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Равнобедренный треугольник 56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Половина рамки 57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2557705" y="2398302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чик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7020272" y="4236682"/>
            <a:ext cx="1837381" cy="1626559"/>
            <a:chOff x="2072723" y="2365683"/>
            <a:chExt cx="1837381" cy="162655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072723" y="2365683"/>
              <a:ext cx="1837381" cy="1626559"/>
              <a:chOff x="1442204" y="2213670"/>
              <a:chExt cx="1724030" cy="1684715"/>
            </a:xfrm>
          </p:grpSpPr>
          <p:sp>
            <p:nvSpPr>
              <p:cNvPr id="62" name="Капля 61"/>
              <p:cNvSpPr/>
              <p:nvPr/>
            </p:nvSpPr>
            <p:spPr>
              <a:xfrm rot="18900879">
                <a:off x="1691486" y="2624616"/>
                <a:ext cx="1202984" cy="1203366"/>
              </a:xfrm>
              <a:prstGeom prst="teardrop">
                <a:avLst>
                  <a:gd name="adj" fmla="val 97884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Овал 62"/>
              <p:cNvSpPr/>
              <p:nvPr/>
            </p:nvSpPr>
            <p:spPr>
              <a:xfrm>
                <a:off x="1442204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Овал 63"/>
              <p:cNvSpPr/>
              <p:nvPr/>
            </p:nvSpPr>
            <p:spPr>
              <a:xfrm>
                <a:off x="2491980" y="3645024"/>
                <a:ext cx="674254" cy="25336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Овал 64"/>
              <p:cNvSpPr/>
              <p:nvPr/>
            </p:nvSpPr>
            <p:spPr>
              <a:xfrm flipH="1">
                <a:off x="2077393" y="272916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Овал 65"/>
              <p:cNvSpPr/>
              <p:nvPr/>
            </p:nvSpPr>
            <p:spPr>
              <a:xfrm flipH="1">
                <a:off x="2413968" y="2754007"/>
                <a:ext cx="156023" cy="13735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Месяц 66"/>
              <p:cNvSpPr/>
              <p:nvPr/>
            </p:nvSpPr>
            <p:spPr>
              <a:xfrm rot="16200000">
                <a:off x="2190638" y="3037681"/>
                <a:ext cx="228601" cy="457200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Равнобедренный треугольник 67"/>
              <p:cNvSpPr/>
              <p:nvPr/>
            </p:nvSpPr>
            <p:spPr>
              <a:xfrm>
                <a:off x="2197944" y="2766663"/>
                <a:ext cx="216024" cy="386685"/>
              </a:xfrm>
              <a:prstGeom prst="triangl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Половина рамки 68"/>
              <p:cNvSpPr/>
              <p:nvPr/>
            </p:nvSpPr>
            <p:spPr>
              <a:xfrm rot="2910223">
                <a:off x="1777481" y="2163612"/>
                <a:ext cx="1030994" cy="1131110"/>
              </a:xfrm>
              <a:prstGeom prst="halfFrame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2557705" y="2398302"/>
              <a:ext cx="93610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чик</a:t>
              </a:r>
              <a:r>
                <a:rPr lang="ru-RU" sz="2400" b="1" dirty="0" smtClean="0">
                  <a:solidFill>
                    <a:prstClr val="white"/>
                  </a:solidFill>
                </a:rPr>
                <a:t> </a:t>
              </a:r>
              <a:r>
                <a:rPr lang="ru-RU" dirty="0" smtClean="0">
                  <a:solidFill>
                    <a:prstClr val="white"/>
                  </a:solidFill>
                </a:rPr>
                <a:t>                                                  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4932040" y="3710272"/>
            <a:ext cx="1896341" cy="2272227"/>
            <a:chOff x="237613" y="2155166"/>
            <a:chExt cx="1896341" cy="2272227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237613" y="2155166"/>
              <a:ext cx="1896341" cy="2272227"/>
              <a:chOff x="4784774" y="2240418"/>
              <a:chExt cx="2817781" cy="3267553"/>
            </a:xfrm>
          </p:grpSpPr>
          <p:sp>
            <p:nvSpPr>
              <p:cNvPr id="73" name="Цилиндр 72"/>
              <p:cNvSpPr/>
              <p:nvPr/>
            </p:nvSpPr>
            <p:spPr>
              <a:xfrm>
                <a:off x="5004048" y="2958827"/>
                <a:ext cx="2138536" cy="1886692"/>
              </a:xfrm>
              <a:prstGeom prst="can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Месяц 73"/>
              <p:cNvSpPr/>
              <p:nvPr/>
            </p:nvSpPr>
            <p:spPr>
              <a:xfrm rot="10318921">
                <a:off x="7161796" y="4427793"/>
                <a:ext cx="440759" cy="1067197"/>
              </a:xfrm>
              <a:prstGeom prst="moon">
                <a:avLst>
                  <a:gd name="adj" fmla="val 875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Овал 74"/>
              <p:cNvSpPr/>
              <p:nvPr/>
            </p:nvSpPr>
            <p:spPr>
              <a:xfrm>
                <a:off x="5220171" y="3019548"/>
                <a:ext cx="1706290" cy="319412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76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4701" y="3025309"/>
                <a:ext cx="1238338" cy="244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7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24352" y="3111413"/>
                <a:ext cx="599035" cy="118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8" name="Арка 77"/>
              <p:cNvSpPr/>
              <p:nvPr/>
            </p:nvSpPr>
            <p:spPr>
              <a:xfrm>
                <a:off x="4919513" y="2240418"/>
                <a:ext cx="2307606" cy="1837204"/>
              </a:xfrm>
              <a:prstGeom prst="blockArc">
                <a:avLst>
                  <a:gd name="adj1" fmla="val 10743801"/>
                  <a:gd name="adj2" fmla="val 21404680"/>
                  <a:gd name="adj3" fmla="val 32406"/>
                </a:avLst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pic>
            <p:nvPicPr>
              <p:cNvPr id="79" name="Picture 5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7555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0" name="Picture 6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9243" y="3499866"/>
                <a:ext cx="268287" cy="2381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1" name="Месяц 80"/>
              <p:cNvSpPr/>
              <p:nvPr/>
            </p:nvSpPr>
            <p:spPr>
              <a:xfrm>
                <a:off x="4784774" y="4486844"/>
                <a:ext cx="45720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Месяц 81"/>
              <p:cNvSpPr/>
              <p:nvPr/>
            </p:nvSpPr>
            <p:spPr>
              <a:xfrm>
                <a:off x="5266046" y="4593571"/>
                <a:ext cx="807270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Месяц 82"/>
              <p:cNvSpPr/>
              <p:nvPr/>
            </p:nvSpPr>
            <p:spPr>
              <a:xfrm rot="16200000">
                <a:off x="5959017" y="3806828"/>
                <a:ext cx="228598" cy="685798"/>
              </a:xfrm>
              <a:prstGeom prst="moon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Равнобедренный треугольник 83"/>
              <p:cNvSpPr/>
              <p:nvPr/>
            </p:nvSpPr>
            <p:spPr>
              <a:xfrm>
                <a:off x="5890634" y="3557477"/>
                <a:ext cx="365363" cy="392229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Месяц 84"/>
              <p:cNvSpPr/>
              <p:nvPr/>
            </p:nvSpPr>
            <p:spPr>
              <a:xfrm>
                <a:off x="6453593" y="4593571"/>
                <a:ext cx="558826" cy="914400"/>
              </a:xfrm>
              <a:prstGeom prst="moon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19205" y="2299183"/>
              <a:ext cx="1439214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развед</a:t>
              </a:r>
              <a:endPara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9295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1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Друдл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(головоломка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это такое? Как это можно описать?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81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58039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8994" y="1692096"/>
            <a:ext cx="292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Лекарь  пекарь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9824" y="1716190"/>
            <a:ext cx="258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1716190"/>
            <a:ext cx="2945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секретарь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385" y="2602631"/>
            <a:ext cx="2894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Строитель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2602632"/>
            <a:ext cx="856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аменщик  бетонщик  крановщик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9197" y="3641109"/>
            <a:ext cx="3926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Разведчик  грузчик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6677" y="3641110"/>
            <a:ext cx="1377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лётчик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9197" y="452240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Журналист футболист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0832" y="4522402"/>
            <a:ext cx="2883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программист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5379" y="3510373"/>
            <a:ext cx="24749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998621" y="4522401"/>
            <a:ext cx="175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водитель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6639" y="1536962"/>
            <a:ext cx="553077" cy="35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634" y="2422449"/>
            <a:ext cx="554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37" y="3431381"/>
            <a:ext cx="554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7868" y="4364448"/>
            <a:ext cx="554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712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468" y="54868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Составь словосочетания 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773957"/>
              </p:ext>
            </p:extLst>
          </p:nvPr>
        </p:nvGraphicFramePr>
        <p:xfrm>
          <a:off x="1047178" y="1268761"/>
          <a:ext cx="7848872" cy="5559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1425"/>
                <a:gridCol w="4037447"/>
              </a:tblGrid>
              <a:tr h="1184725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ДОБРЫЙ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ВНИМАТЕЛЬНЫЙ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ОПЫТНЫЙ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СМОТРИТЕЛЬ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МУЗЕЙНЫЙ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МУДРЫЙ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ПИСАТЕЛЬ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ИЗВЕСТНЫЙ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ВОДИТЕЛЬ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1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468" y="54868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Запиши по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памяти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503165"/>
              </p:ext>
            </p:extLst>
          </p:nvPr>
        </p:nvGraphicFramePr>
        <p:xfrm>
          <a:off x="1047178" y="1340768"/>
          <a:ext cx="7848872" cy="5662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1425"/>
                <a:gridCol w="4037447"/>
              </a:tblGrid>
              <a:tr h="111271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ДОБРЫЙ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ВНИМАТЕЛЬНЫЙ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ВОДИТЕЛЬ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ОПЫТНЫЙ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МУЗЕЙНЫЙ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СМОТРИТЕЛЬ</a:t>
                      </a:r>
                    </a:p>
                    <a:p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МУДРЫЙ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</a:p>
                    <a:p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7577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ИЗВЕСТНЫЙ</a:t>
                      </a:r>
                      <a:endParaRPr lang="ru-RU" sz="2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ПИСАТЕЛЬ</a:t>
                      </a:r>
                      <a:endParaRPr lang="ru-RU" sz="2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01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476672"/>
            <a:ext cx="9144000" cy="3904688"/>
            <a:chOff x="-109984" y="-886946"/>
            <a:chExt cx="9144000" cy="4750504"/>
          </a:xfrm>
        </p:grpSpPr>
        <p:pic>
          <p:nvPicPr>
            <p:cNvPr id="14" name="Picture 4" descr="C:\Users\Света\Desktop\4620006850032_2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5036" y="2171927"/>
              <a:ext cx="1666257" cy="16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Группа 1"/>
            <p:cNvGrpSpPr/>
            <p:nvPr/>
          </p:nvGrpSpPr>
          <p:grpSpPr>
            <a:xfrm>
              <a:off x="-109984" y="-886946"/>
              <a:ext cx="9144000" cy="4750503"/>
              <a:chOff x="-109984" y="-886946"/>
              <a:chExt cx="9144000" cy="4750503"/>
            </a:xfrm>
          </p:grpSpPr>
          <p:pic>
            <p:nvPicPr>
              <p:cNvPr id="6148" name="Picture 4" descr="C:\Users\Света\Desktop\4620006850032_2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23" y="2060848"/>
                <a:ext cx="1666257" cy="16916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4" descr="C:\Users\Света\Desktop\4620006850032_2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9321" y="2171926"/>
                <a:ext cx="1666257" cy="16916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Прямоугольник 8"/>
              <p:cNvSpPr/>
              <p:nvPr/>
            </p:nvSpPr>
            <p:spPr>
              <a:xfrm>
                <a:off x="1547664" y="2614274"/>
                <a:ext cx="1005403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3200" b="1" cap="none" spc="0" dirty="0" err="1" smtClean="0">
                    <a:ln w="50800"/>
                    <a:effectLst/>
                    <a:latin typeface="Times New Roman" pitchFamily="18" charset="0"/>
                    <a:cs typeface="Times New Roman" pitchFamily="18" charset="0"/>
                  </a:rPr>
                  <a:t>щик</a:t>
                </a:r>
                <a:endParaRPr lang="ru-RU" sz="3200" b="1" cap="none" spc="0" dirty="0">
                  <a:ln w="50800"/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4211960" y="2642950"/>
                <a:ext cx="636713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3200" b="1" cap="none" spc="0" dirty="0" err="1" smtClean="0">
                    <a:ln w="50800"/>
                    <a:effectLst/>
                    <a:latin typeface="Times New Roman" pitchFamily="18" charset="0"/>
                    <a:cs typeface="Times New Roman" pitchFamily="18" charset="0"/>
                  </a:rPr>
                  <a:t>ит</a:t>
                </a:r>
                <a:endParaRPr lang="ru-RU" sz="3200" b="1" cap="none" spc="0" dirty="0">
                  <a:ln w="50800"/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5055579" y="2642950"/>
                <a:ext cx="425116" cy="58477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3200" b="1" cap="none" spc="150" dirty="0" smtClean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lang="ru-RU" sz="3200" b="1" cap="none" spc="150" dirty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7236296" y="2873668"/>
                <a:ext cx="396262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ru-RU" sz="5400" b="1" cap="none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.</a:t>
                </a:r>
                <a:endParaRPr lang="ru-RU" sz="5400" b="1" cap="none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16" name="Арка 15"/>
              <p:cNvSpPr/>
              <p:nvPr/>
            </p:nvSpPr>
            <p:spPr>
              <a:xfrm>
                <a:off x="5581844" y="1700808"/>
                <a:ext cx="1532639" cy="720080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Арка 19"/>
              <p:cNvSpPr/>
              <p:nvPr/>
            </p:nvSpPr>
            <p:spPr>
              <a:xfrm>
                <a:off x="92230" y="1628800"/>
                <a:ext cx="1532639" cy="720080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Арка 20"/>
              <p:cNvSpPr/>
              <p:nvPr/>
            </p:nvSpPr>
            <p:spPr>
              <a:xfrm>
                <a:off x="2730960" y="1700808"/>
                <a:ext cx="1532639" cy="720080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Половина рамки 16"/>
              <p:cNvSpPr/>
              <p:nvPr/>
            </p:nvSpPr>
            <p:spPr>
              <a:xfrm rot="2585807">
                <a:off x="1743953" y="2481514"/>
                <a:ext cx="612822" cy="568694"/>
              </a:xfrm>
              <a:prstGeom prst="halfFram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-109984" y="-886946"/>
                <a:ext cx="9144000" cy="963667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Составь предложение</a:t>
                </a:r>
                <a:endParaRPr lang="ru-RU" sz="3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6304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973" y="476672"/>
            <a:ext cx="9144000" cy="7517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Составь предложения по схеме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187624" y="1772816"/>
            <a:ext cx="1728192" cy="648072"/>
            <a:chOff x="1403648" y="1628800"/>
            <a:chExt cx="1728192" cy="64807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1403648" y="1628800"/>
              <a:ext cx="0" cy="64807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403648" y="2276872"/>
              <a:ext cx="1728192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3836" y="2420888"/>
            <a:ext cx="1731963" cy="793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8088" y="2445805"/>
            <a:ext cx="1731963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Равнобедренный треугольник 14"/>
          <p:cNvSpPr/>
          <p:nvPr/>
        </p:nvSpPr>
        <p:spPr>
          <a:xfrm>
            <a:off x="5707291" y="3528573"/>
            <a:ext cx="1008112" cy="632011"/>
          </a:xfrm>
          <a:prstGeom prst="triangl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742603" y="1373577"/>
            <a:ext cx="423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3510306"/>
            <a:ext cx="686406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188740" y="3530433"/>
            <a:ext cx="1728192" cy="648072"/>
            <a:chOff x="1180603" y="3206397"/>
            <a:chExt cx="1728192" cy="648072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180603" y="3206397"/>
              <a:ext cx="0" cy="64807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180603" y="3854469"/>
              <a:ext cx="1728192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3302" y="4138817"/>
            <a:ext cx="1731963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8090" y="4125991"/>
            <a:ext cx="1731963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8720630" y="3121303"/>
            <a:ext cx="423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93343" y="1764129"/>
            <a:ext cx="1011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7125" y="339610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ист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55229" y="5301208"/>
            <a:ext cx="103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2051720" y="1556935"/>
            <a:ext cx="759602" cy="431762"/>
            <a:chOff x="2149193" y="1484784"/>
            <a:chExt cx="759602" cy="431762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499250" y="1484784"/>
              <a:ext cx="409545" cy="43176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2149193" y="1484784"/>
              <a:ext cx="350057" cy="43176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0590" y="3121650"/>
            <a:ext cx="822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865497"/>
            <a:ext cx="1731963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77878"/>
            <a:ext cx="1731963" cy="7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Группа 35"/>
          <p:cNvGrpSpPr/>
          <p:nvPr/>
        </p:nvGrpSpPr>
        <p:grpSpPr>
          <a:xfrm>
            <a:off x="2089459" y="4941168"/>
            <a:ext cx="759602" cy="431762"/>
            <a:chOff x="2149193" y="1484784"/>
            <a:chExt cx="759602" cy="431762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2499250" y="1484784"/>
              <a:ext cx="409545" cy="43176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149193" y="1484784"/>
              <a:ext cx="350057" cy="43176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8673715" y="4901098"/>
            <a:ext cx="423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1187624" y="5305046"/>
            <a:ext cx="1728192" cy="648072"/>
            <a:chOff x="1403648" y="1628800"/>
            <a:chExt cx="1728192" cy="64807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1403648" y="1628800"/>
              <a:ext cx="0" cy="64807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403648" y="2276872"/>
              <a:ext cx="1728192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027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88640"/>
            <a:ext cx="9108504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 предложения. С помощью дежурных суффиксов образуй слова в скобках.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628800"/>
            <a:ext cx="9001000" cy="511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Профессии.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всех разные профессии. На экскаваторе работает (экскаватор…). Укладывает кирпичи и камни (камен…). Бетон заливает (бетон…). В школе учит детей (учи…). Груз разгружает (груз…). Машину водит (води…). В аптеке продает лекарства (аптек…). В пекарне трудится (пек…). Статьи для журналов и газет пишет (журнал…). Все профессии нужны! Все профессии важны!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8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1628800"/>
            <a:ext cx="91621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Профессии.</a:t>
            </a:r>
          </a:p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всех разные профессии. На экскаваторе работает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экскаватор         Укладывает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кирпичи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камни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камен        Бетон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заливает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бетон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школе учит детей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Груз разгружает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груз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Машину водит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води          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аптеке продает лекарства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аптек       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пекарне трудится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пек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Статьи для журналов и газет пишет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журнал      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профессии нужны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!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 профессии важны!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31754" y="267484"/>
            <a:ext cx="9144000" cy="8504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2602632"/>
            <a:ext cx="1147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19" y="3074331"/>
            <a:ext cx="1208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07433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3573015"/>
            <a:ext cx="1164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1471" y="4071874"/>
            <a:ext cx="1092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35900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чик.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4532917"/>
            <a:ext cx="1140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0192" y="4540016"/>
            <a:ext cx="1212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5" y="5038715"/>
            <a:ext cx="135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18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2089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РВМЕФОБНЛКЖОТЕДСХЦЯПЫ!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430901"/>
            <a:ext cx="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082044"/>
            <a:ext cx="925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7852" y="2430901"/>
            <a:ext cx="8803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3082043"/>
            <a:ext cx="9252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2420323"/>
            <a:ext cx="878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4357" y="2996952"/>
            <a:ext cx="9428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7244" y="2395636"/>
            <a:ext cx="10935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77898" y="1772816"/>
            <a:ext cx="103425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199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2259594" y="4509120"/>
            <a:ext cx="2007372" cy="17281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6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124" y="332656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39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Ефименкова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Л.Н. Коррекция устной и письменной речи учащихся начальных классов.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2003.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Ястребова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А.В. Коррекция недостатков речи у учащихся общеобразовательных школ. 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1997.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Яструбинская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Е.А. перспективное планирование коррекционной работы второго года обучения детей с общим недоразвитием речи (2 класс). «Логопедия» №3(5), 2004.</a:t>
            </a:r>
          </a:p>
          <a:p>
            <a:pPr lvl="0" algn="just"/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4.Система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работы по коррекции речи у детей с ЗПР. сост. </a:t>
            </a:r>
            <a:r>
              <a:rPr lang="ru-RU" sz="20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И.В.Скворцова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СПб, 1997.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100 логопедических игр. СПб., М., 2003.</a:t>
            </a:r>
          </a:p>
        </p:txBody>
      </p:sp>
    </p:spTree>
    <p:extLst>
      <p:ext uri="{BB962C8B-B14F-4D97-AF65-F5344CB8AC3E}">
        <p14:creationId xmlns:p14="http://schemas.microsoft.com/office/powerpoint/2010/main" xmlns="" val="26268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337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Интернет-ресурсы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httpimages.yandex.ruyandsearchsource=wiz&amp;fp=3&amp;uinfo=ww-1263-wh-939-fw-1038-fh-598-pd-1&amp;p=3&amp;text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=%D1%81%D1%82%D0%BE%D1%80%D0%BE%D0%B6%20%D1%84%D0%BE%D1%82%D0%BE&amp;noreask=1&amp;pos=97&amp;rpt=simage&amp;lr=78&amp;img_url=http%3A%2F%2Fs.4pda.to%2Fforum%2Fuploads%2Fav-1568041-11660637.jpg сторож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p=2&amp;text=%D0%B0%D0%BA%D1%82%D1%80%D0%B8%D1%81%D0%B0%20%D0%BA%D0%B0%D1%80%D1%82%D0%B8%D0%BD%D0%BA%D0%B0&amp;fp=2&amp;pos=68&amp;uinfo=ww-1263-wh-939-fw-1038-fh-598-pd-1&amp;rpt=simage&amp;img_url=http%3A%2F%2Fcs9432.vk.me%2Fu55555633%2Fa_a270e2a5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актриса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text=%D0%B1%D0%B0%D1%80%D0%B0%D0%B1%D0%B0%D0%BD%D1%89%D0%B8%D0%BA%20%D0%BA%D0%B0%D1%80%D1%82%D0%B8%D0%BD%D0%BA%D0%B0%20%D0%B4%D0%BB%D1%8F%20%D0%B4%D0%B5%D1%82%D0%B5%D0%B9&amp;fp=0&amp;pos=23&amp;uinfo=ww-1263-wh-939-fw-1038-fh-598-pd-1&amp;rpt=simage&amp;img_url=http%3A%2F%2Fskazoshnik.ru%2Fwp-content%2Fuploads%2F2009%2F04%2Fbaraban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заяц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-барабанщик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text=%D0%B8%D1%81%D1%82%D0%BE%D1%80%D0%B8%D0%BA%20%D0%BA%D0%B0%D1%80%D1%82%D0%B8%D0%BD%D0%BA%D0%B0%20%D0%B4%D0%BB%D1%8F%20%D0%B4%D0%B5%D1%82%D0%B5%D0%B9&amp;fp=0&amp;pos=2&amp;uinfo=ww-1263-wh-939-fw-1038-fh-598-pd-1&amp;rpt=simage&amp;img_url=http%3A%2F%2Fcs9838.vk.me%2Fg34148447%2Fe_38b6acd8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 историк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p=1&amp;text=%D0%B0%D0%BF%D1%82%D0%B5%D0%BA%D0%B0%D1%80%D1%8C%20%D0%BA%D0%B0%D1%80%D1%82%D0%B8%D0%BD%D0%BA%D0%B0%20%D0%B4%D0%BB%D1%8F%20%D0%B4%D0%B5%D1%82%D0%B5%D0%B9&amp;fp=1&amp;pos=53&amp;uinfo=ww-1263-wh-939-fw-1038-fh-598-pd-1&amp;rpt=simage&amp;img_url=http%3A%2F%2Flib.rus.ec%2Fi%2F73%2F154973%2Fi_047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аптекарь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text=%D1%81%D1%82%D0%BE%D0%BB%D1%8F%D1%80%20%D0%BA%D0%B0%D1%80%D1%82%D0%B8%D0%BD%D0%BA%D0%B0%20%D0%B4%D0%BB%D1%8F%20%D0%B4%D0%B5%D1%82%D0%B5%D0%B9&amp;fp=0&amp;pos=1&amp;uinfo=ww-1263-wh-939-fw-1038-fh-598-pd-1&amp;rpt=simage&amp;img_url=http%3A%2F%2Fimg1.liveinternet.ru%2Fimages%2Ffoto%2Fc%2F0%2Fapps%2F3%2F346%2F3346539_professii_8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столяр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p=4&amp;text=%D1%81%D1%82%D0%BE%D0%BC%D0%B0%D1%82%D0%BE%D0%BB%D0%BE%D0%B3%20%D0%BA%D0%B0%D1%80%D1%82%D0%B8%D0%BD%D0%BA%D0%B0%20%D0%B4%D0%BB%D1%8F%20%D0%B4%D0%B5%D1%82%D0%B5%D0%B9&amp;fp=4&amp;pos=142&amp;uinfo=ww-1263-wh-939-fw-1038-fh-598-pd-1&amp;rpt=simage&amp;img_url=http%3A%2F%2Fcitramonchik.narod.ru%2Fdantist%2Fimg%2FNikolay_Krutikov_-_Polniy_parodontoz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стоматолог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http://images.yandex.ru/yandsearch?p=2&amp;text=%D1%88%D0%B0%D1%85%D0%BC%D0%B0%D1%82%D0%B8%D1%81%D1%82%20%D0%BA%D0%B0%D1%80%D1%82%D0%B8%D0%BD%D0%BA%D0%B0%20%D0%B4%D0%BB%D1%8F%20%D0%B4%D0%B5%D1%82%D0%B5%D0%B9&amp;fp=2&amp;pos=64&amp;uinfo=ww-1263-wh-939-fw-1038-fh-598-pd-1&amp;rpt=simage&amp;img_url=http%3A%2F%2Fwww.solnet.ee%2Fparents%2Fpic%2Fsk%2Fportfolio2%2Fzv22b.jpg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шахматист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http://images.yandex.ru/yandsearch?p=1&amp;text=%D0%B1%D0%B0%D1%80%D0%B0%D0%B1%D0%B0%D0%BD%20%D0%BA%D0%B0%D1%80%D1%82%D0%B8%D0%BD%D0%BA%D0%B0%20%D0%B4%D0%BB%D1%8F%20%D0%B4%D0%B5%D1%82%D0%B5%D0%B9&amp;fp=1&amp;pos=37&amp;uinfo=ww-1263-wh-939-fw-1038-fh-598-pd-1&amp;rpt=simage&amp;img_url=http%3A%2F%2Fwww.bookin.org.ru%2Fbook%2F2044846.jpg</a:t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барабан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664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427933"/>
            <a:ext cx="6537920" cy="432232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100рож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ак3са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100матолог</a:t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и100рик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100ляр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8" y="548680"/>
            <a:ext cx="9161167" cy="57606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Расшифруйте ребусы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00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33106"/>
            <a:ext cx="9144000" cy="8796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Света\Desktop\httpimages.yandex.ruyandsearchsource=wiz&amp;fp=3&amp;uinfo=ww-1263-wh-939-fw-1038-fh-598-pd-1&amp;p=3&amp;text=%D1%81%D1%82%D0%BE%D1%80%D0%BE%D0%B6%20%D1%84%D0%BE%D1%82%D0%BE&amp;noreask=1&amp;pos=97&amp;rpt=simage&amp;lr=78&amp;img_url=http%3A%2F%2Fs.4pda.to%2Ffor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283965" cy="50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5541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Сторож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Актриса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вета\Desktop\3d_765-cro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5412" y="1831409"/>
            <a:ext cx="6353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29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:\надо\стоматолог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184576" cy="49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15616" y="356463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Стоматолог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356463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Историк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вета\Desktop\4-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7383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55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79"/>
            <a:ext cx="9144000" cy="101421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36256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Столяр</a:t>
            </a:r>
            <a:endParaRPr lang="ru-RU" sz="7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а\Desktop\3346539_professii_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5"/>
            <a:ext cx="3907649" cy="486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21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48680"/>
            <a:ext cx="9144000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«ПУТАНИЦА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268761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Расставьте суффиксы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своим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местам.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2286000" y="2151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+mj-ea"/>
                <a:cs typeface="Times New Roman" pitchFamily="18" charset="0"/>
                <a:hlinkClick r:id="rId3" action="ppaction://hlinksldjump"/>
              </a:rPr>
              <a:t>БАРАБАНИСТ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hlinkClick r:id="rId4" action="ppaction://hlinksldjump"/>
          </p:cNvPr>
          <p:cNvSpPr txBox="1"/>
          <p:nvPr/>
        </p:nvSpPr>
        <p:spPr>
          <a:xfrm>
            <a:off x="2499004" y="2991965"/>
            <a:ext cx="3329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АПТЕКЩИК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468975" y="3861048"/>
            <a:ext cx="2246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ЛЁТАРЬ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2489250" y="4869160"/>
            <a:ext cx="378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ШАХМАТЧИК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1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821</TotalTime>
  <Words>441</Words>
  <Application>Microsoft Office PowerPoint</Application>
  <PresentationFormat>Экран (4:3)</PresentationFormat>
  <Paragraphs>161</Paragraphs>
  <Slides>29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Техническая</vt:lpstr>
      <vt:lpstr> Конспект логопедического занятия для обучающихся 2 - 4 класса ( II этап коррекционной работы)  Тема: «Суффиксальное образование имен существительных»       </vt:lpstr>
      <vt:lpstr>  Друдл (головоломка ) Что это такое? Как это можно описать?  </vt:lpstr>
      <vt:lpstr>100рож ак3са 100матолог и100рик  100ляр</vt:lpstr>
      <vt:lpstr>Сторож</vt:lpstr>
      <vt:lpstr>Актриса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Проверь себя</vt:lpstr>
      <vt:lpstr>РВМЕФОБНЛКЖОТЕДСХЦЯПЫ!</vt:lpstr>
      <vt:lpstr>Список используемой литературы </vt:lpstr>
      <vt:lpstr>                                                                                   Интернет-ресурсы httpimages.yandex.ruyandsearchsource=wiz&amp;fp=3&amp;uinfo=ww-1263-wh-939-fw-1038-fh-598-pd-1&amp;p=3&amp;text=%D1%81%D1%82%D0%BE%D1%80%D0%BE%D0%B6%20%D1%84%D0%BE%D1%82%D0%BE&amp;noreask=1&amp;pos=97&amp;rpt=simage&amp;lr=78&amp;img_url=http%3A%2F%2Fs.4pda.to%2Fforum%2Fuploads%2Fav-1568041-11660637.jpg сторож   http://images.yandex.ru/yandsearch?p=2&amp;text=%D0%B0%D0%BA%D1%82%D1%80%D0%B8%D1%81%D0%B0%20%D0%BA%D0%B0%D1%80%D1%82%D0%B8%D0%BD%D0%BA%D0%B0&amp;fp=2&amp;pos=68&amp;uinfo=ww-1263-wh-939-fw-1038-fh-598-pd-1&amp;rpt=simage&amp;img_url=http%3A%2F%2Fcs9432.vk.me%2Fu55555633%2Fa_a270e2a5.jpg актриса   http://images.yandex.ru/yandsearch?text=%D0%B1%D0%B0%D1%80%D0%B0%D0%B1%D0%B0%D0%BD%D1%89%D0%B8%D0%BA%20%D0%BA%D0%B0%D1%80%D1%82%D0%B8%D0%BD%D0%BA%D0%B0%20%D0%B4%D0%BB%D1%8F%20%D0%B4%D0%B5%D1%82%D0%B5%D0%B9&amp;fp=0&amp;pos=23&amp;uinfo=ww-1263-wh-939-fw-1038-fh-598-pd-1&amp;rpt=simage&amp;img_url=http%3A%2F%2Fskazoshnik.ru%2Fwp-content%2Fuploads%2F2009%2F04%2Fbaraban.jpg заяц -барабанщик   http://images.yandex.ru/yandsearch?text=%D0%B8%D1%81%D1%82%D0%BE%D1%80%D0%B8%D0%BA%20%D0%BA%D0%B0%D1%80%D1%82%D0%B8%D0%BD%D0%BA%D0%B0%20%D0%B4%D0%BB%D1%8F%20%D0%B4%D0%B5%D1%82%D0%B5%D0%B9&amp;fp=0&amp;pos=2&amp;uinfo=ww-1263-wh-939-fw-1038-fh-598-pd-1&amp;rpt=simage&amp;img_url=http%3A%2F%2Fcs9838.vk.me%2Fg34148447%2Fe_38b6acd8.jpg  историк http://images.yandex.ru/yandsearch?p=1&amp;text=%D0%B0%D0%BF%D1%82%D0%B5%D0%BA%D0%B0%D1%80%D1%8C%20%D0%BA%D0%B0%D1%80%D1%82%D0%B8%D0%BD%D0%BA%D0%B0%20%D0%B4%D0%BB%D1%8F%20%D0%B4%D0%B5%D1%82%D0%B5%D0%B9&amp;fp=1&amp;pos=53&amp;uinfo=ww-1263-wh-939-fw-1038-fh-598-pd-1&amp;rpt=simage&amp;img_url=http%3A%2F%2Flib.rus.ec%2Fi%2F73%2F154973%2Fi_047.jpg аптекарь   http://images.yandex.ru/yandsearch?text=%D1%81%D1%82%D0%BE%D0%BB%D1%8F%D1%80%20%D0%BA%D0%B0%D1%80%D1%82%D0%B8%D0%BD%D0%BA%D0%B0%20%D0%B4%D0%BB%D1%8F%20%D0%B4%D0%B5%D1%82%D0%B5%D0%B9&amp;fp=0&amp;pos=1&amp;uinfo=ww-1263-wh-939-fw-1038-fh-598-pd-1&amp;rpt=simage&amp;img_url=http%3A%2F%2Fimg1.liveinternet.ru%2Fimages%2Ffoto%2Fc%2F0%2Fapps%2F3%2F346%2F3346539_professii_8.jpg столяр http://images.yandex.ru/yandsearch?p=4&amp;text=%D1%81%D1%82%D0%BE%D0%BC%D0%B0%D1%82%D0%BE%D0%BB%D0%BE%D0%B3%20%D0%BA%D0%B0%D1%80%D1%82%D0%B8%D0%BD%D0%BA%D0%B0%20%D0%B4%D0%BB%D1%8F%20%D0%B4%D0%B5%D1%82%D0%B5%D0%B9&amp;fp=4&amp;pos=142&amp;uinfo=ww-1263-wh-939-fw-1038-fh-598-pd-1&amp;rpt=simage&amp;img_url=http%3A%2F%2Fcitramonchik.narod.ru%2Fdantist%2Fimg%2FNikolay_Krutikov_-_Polniy_parodontoz.jpg стоматолог http://images.yandex.ru/yandsearch?p=2&amp;text=%D1%88%D0%B0%D1%85%D0%BC%D0%B0%D1%82%D0%B8%D1%81%D1%82%20%D0%BA%D0%B0%D1%80%D1%82%D0%B8%D0%BD%D0%BA%D0%B0%20%D0%B4%D0%BB%D1%8F%20%D0%B4%D0%B5%D1%82%D0%B5%D0%B9&amp;fp=2&amp;pos=64&amp;uinfo=ww-1263-wh-939-fw-1038-fh-598-pd-1&amp;rpt=simage&amp;img_url=http%3A%2F%2Fwww.solnet.ee%2Fparents%2Fpic%2Fsk%2Fportfolio2%2Fzv22b.jpg шахматист http://images.yandex.ru/yandsearch?p=1&amp;text=%D0%B1%D0%B0%D1%80%D0%B0%D0%B1%D0%B0%D0%BD%20%D0%BA%D0%B0%D1%80%D1%82%D0%B8%D0%BD%D0%BA%D0%B0%20%D0%B4%D0%BB%D1%8F%20%D0%B4%D0%B5%D1%82%D0%B5%D0%B9&amp;fp=1&amp;pos=37&amp;uinfo=ww-1263-wh-939-fw-1038-fh-598-pd-1&amp;rpt=simage&amp;img_url=http%3A%2F%2Fwww.bookin.org.ru%2Fbook%2F2044846.jpg барабан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Суффиксальное образование имен существительных ( II этап )</dc:title>
  <dc:creator>User</dc:creator>
  <cp:lastModifiedBy>re</cp:lastModifiedBy>
  <cp:revision>117</cp:revision>
  <cp:lastPrinted>2014-01-29T22:57:39Z</cp:lastPrinted>
  <dcterms:created xsi:type="dcterms:W3CDTF">2014-01-18T00:46:21Z</dcterms:created>
  <dcterms:modified xsi:type="dcterms:W3CDTF">2014-03-18T18:02:48Z</dcterms:modified>
</cp:coreProperties>
</file>