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5" r:id="rId2"/>
    <p:sldId id="319" r:id="rId3"/>
    <p:sldId id="286" r:id="rId4"/>
    <p:sldId id="323" r:id="rId5"/>
    <p:sldId id="321" r:id="rId6"/>
    <p:sldId id="322" r:id="rId7"/>
    <p:sldId id="309" r:id="rId8"/>
    <p:sldId id="303" r:id="rId9"/>
    <p:sldId id="324" r:id="rId10"/>
    <p:sldId id="304" r:id="rId11"/>
    <p:sldId id="325" r:id="rId12"/>
    <p:sldId id="311" r:id="rId13"/>
    <p:sldId id="314" r:id="rId14"/>
    <p:sldId id="317" r:id="rId15"/>
    <p:sldId id="301" r:id="rId16"/>
    <p:sldId id="313" r:id="rId17"/>
    <p:sldId id="326" r:id="rId18"/>
    <p:sldId id="327" r:id="rId19"/>
    <p:sldId id="328" r:id="rId20"/>
    <p:sldId id="329" r:id="rId21"/>
    <p:sldId id="291" r:id="rId22"/>
    <p:sldId id="27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A29"/>
    <a:srgbClr val="CC0000"/>
    <a:srgbClr val="612A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80" d="100"/>
          <a:sy n="80" d="100"/>
        </p:scale>
        <p:origin x="-78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9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7BC48C-424C-45BE-9420-4B9DFB7130B8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A333C3-7EE8-4A18-857F-DB05D9CA6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559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47D7-5959-44CC-9BCD-8AF0D510FAEA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7076-6E9A-4EBF-A2AC-FAB1E1312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15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FCC6-CE28-4C47-8C8E-E59A75DF7F11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5AF12-0411-4579-9AD2-FC087066E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49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6FD8-6CFB-4B80-A99E-1AEC01478C95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48465-BA50-46B9-93DF-1B431C6FD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97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9F5C-2AD1-4192-91A0-D25622806816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0EF6-A6CD-4161-8B3F-992F09D67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9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0F3D-3B72-420C-8D83-CA3D062A6FE7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41C5-E270-4E56-AB90-D15B1780B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721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6693-8E45-4749-861D-6473D8A5E501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922E-9B35-4DC7-B787-8DCC095BA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07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B9D8-F219-4634-9EA5-674380338F66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EDF9-1FF0-45E6-A1E5-C8684B77D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08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E2D1-C86C-43FC-A5C5-18CAE2DEFC52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2F81-9079-4999-A2CA-802335FE9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23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1E08-8C84-4328-B547-E254D3008857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3D4BB-CB75-45E3-B10B-6781684EB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6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AAAE-4035-4E1D-8B74-7FF7D754673C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6557-1CBB-464B-A018-314B6CB1A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36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EBED-1D06-4E17-BAAA-B19D3F3E3197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63178-8848-4A3C-8FFD-937C083B4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59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F984BB-81D1-49AF-9DAB-ABA18E966B2D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612C5C-993F-4B08-B2A7-3BF3EAD19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2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4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&#1056;&#1072;&#1073;&#1086;&#1095;&#1080;&#1081;%20&#1089;&#1090;&#1086;&#1083;\&#1042;&#1080;&#1090;&#1072;&#1084;&#1080;&#1085;%20&#1057;\1\1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User\&#1056;&#1072;&#1073;&#1086;&#1095;&#1080;&#1081;%20&#1089;&#1090;&#1086;&#1083;\&#1042;&#1080;&#1090;&#1072;&#1084;&#1080;&#1085;%20&#1057;\1\2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akhapress.ru/wp-content/uploads/2011/10/00009ck7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9.wmf"/><Relationship Id="rId7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4.wmf"/><Relationship Id="rId4" Type="http://schemas.openxmlformats.org/officeDocument/2006/relationships/image" Target="../media/image10.wmf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egakak.ru/spravochnik-sadovoda/odno-yabloko-v-den-izbavlyaet-navsegda-ot-doktora-starinnaya-anglijskaya-poslovica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G01000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76700"/>
            <a:ext cx="22320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FD00369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167481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J021529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888" y="1196975"/>
            <a:ext cx="24082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J021537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8908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J021536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4813"/>
            <a:ext cx="26035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Рабочий стол\аскорбин.кислота\Аскорбиновая кисл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5750" y="1071563"/>
            <a:ext cx="8551863" cy="5030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214950"/>
            <a:ext cx="4000528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none" dirty="0" smtClean="0"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формула кислоты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686800" cy="8667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В ходе изучения материала заполнить схему, отвечая на вопросы: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2332038"/>
            <a:ext cx="91440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7030A0"/>
                </a:solidFill>
                <a:hlinkClick r:id="rId2" action="ppaction://hlinksldjump"/>
              </a:rPr>
              <a:t>1.Кто и когда получил нобелевскую премию за открытие этого витамина?</a:t>
            </a:r>
            <a:endParaRPr lang="ru-RU" sz="2800" b="1" i="1" smtClean="0">
              <a:solidFill>
                <a:srgbClr val="7030A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2.Изучением проблем, связанных с функцией витамина С в организме человека, </a:t>
            </a:r>
            <a:r>
              <a:rPr lang="ru-RU" sz="2800" b="1" i="1" smtClean="0">
                <a:solidFill>
                  <a:srgbClr val="C00000"/>
                </a:solidFill>
                <a:hlinkClick r:id="rId3" action="ppaction://hlinksldjump"/>
              </a:rPr>
              <a:t>занимался …</a:t>
            </a:r>
            <a:r>
              <a:rPr lang="ru-RU" sz="2800" b="1" i="1" smtClean="0">
                <a:solidFill>
                  <a:srgbClr val="C00000"/>
                </a:solidFill>
              </a:rPr>
              <a:t> ?</a:t>
            </a:r>
            <a:endParaRPr lang="ru-RU" sz="4400" b="1" i="1" smtClean="0">
              <a:solidFill>
                <a:srgbClr val="C0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3.Какой атом кислорода входит в состав кислоты?</a:t>
            </a: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4. Какие кристаллы образует?</a:t>
            </a: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5. Молекулярная формула кислоты?</a:t>
            </a: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6. К каким кислотам относится?</a:t>
            </a:r>
          </a:p>
          <a:p>
            <a:endParaRPr lang="ru-RU" smtClean="0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00063" y="0"/>
            <a:ext cx="8429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4800" b="1">
                <a:solidFill>
                  <a:srgbClr val="C00000"/>
                </a:solidFill>
                <a:latin typeface="Bookman Old Style" pitchFamily="18" charset="0"/>
              </a:rPr>
              <a:t>группа «Изобретателей»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В ходе изучения материала заполнить схему, отвечая на вопросы: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85750" y="2571750"/>
            <a:ext cx="8686800" cy="41513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b="1" i="1" smtClean="0">
                <a:solidFill>
                  <a:srgbClr val="B61A29"/>
                </a:solidFill>
              </a:rPr>
              <a:t>1. Может ли человек синтезировать кислоту?</a:t>
            </a:r>
          </a:p>
          <a:p>
            <a:pPr>
              <a:buFont typeface="Wingdings 2" pitchFamily="18" charset="2"/>
              <a:buNone/>
            </a:pPr>
            <a:r>
              <a:rPr lang="ru-RU" sz="4000" b="1" i="1" smtClean="0">
                <a:solidFill>
                  <a:srgbClr val="B61A29"/>
                </a:solidFill>
              </a:rPr>
              <a:t>2. Растворимость в воде?</a:t>
            </a:r>
          </a:p>
          <a:p>
            <a:pPr>
              <a:buFont typeface="Wingdings 2" pitchFamily="18" charset="2"/>
              <a:buNone/>
            </a:pPr>
            <a:r>
              <a:rPr lang="ru-RU" sz="4000" b="1" i="1" smtClean="0">
                <a:solidFill>
                  <a:srgbClr val="B61A29"/>
                </a:solidFill>
              </a:rPr>
              <a:t>3.Наиболее характерные свойства?</a:t>
            </a:r>
          </a:p>
          <a:p>
            <a:pPr>
              <a:buFont typeface="Wingdings 2" pitchFamily="18" charset="2"/>
              <a:buNone/>
            </a:pPr>
            <a:r>
              <a:rPr lang="ru-RU" sz="4000" b="1" i="1" smtClean="0">
                <a:solidFill>
                  <a:srgbClr val="B61A29"/>
                </a:solidFill>
              </a:rPr>
              <a:t>4. Каков молекулярный вес?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00063" y="214313"/>
            <a:ext cx="8429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4800" b="1">
                <a:solidFill>
                  <a:srgbClr val="C00000"/>
                </a:solidFill>
                <a:latin typeface="Bookman Old Style" pitchFamily="18" charset="0"/>
              </a:rPr>
              <a:t>группа «Теоретиков»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000108"/>
            <a:ext cx="5991236" cy="4000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определить наличие аскорбиновой кислоты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500438" y="1643063"/>
            <a:ext cx="5491162" cy="4722812"/>
          </a:xfrm>
        </p:spPr>
        <p:txBody>
          <a:bodyPr/>
          <a:lstStyle/>
          <a:p>
            <a:r>
              <a:rPr lang="ru-RU" sz="2000" smtClean="0"/>
              <a:t>К 3 мл раствора «марганцовки» добавить 1 мл исследуемого растительного материала. Происходит обесцвечивание раствора «марганцовки», что указывает на наличие витамина С. (Д.Осогосток). При помощи индикаторных бумажек и таблицы рН, измерить кислотность в ягодном соке. </a:t>
            </a:r>
          </a:p>
          <a:p>
            <a:endParaRPr lang="ru-RU" smtClean="0"/>
          </a:p>
        </p:txBody>
      </p:sp>
      <p:pic>
        <p:nvPicPr>
          <p:cNvPr id="22532" name="Picture 2" descr="E:\аскорбин.кислота\83734766 (1)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3500438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5" descr="GCH_3B15_01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929063"/>
            <a:ext cx="42608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0" y="428625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Franklin Gothic Book" pitchFamily="34" charset="0"/>
              </a:rPr>
              <a:t>В ходе изучения материала заполнить схему, отвечая на вопрос:</a:t>
            </a:r>
          </a:p>
          <a:p>
            <a:r>
              <a:rPr lang="ru-RU" sz="2400">
                <a:latin typeface="Franklin Gothic Book" pitchFamily="34" charset="0"/>
              </a:rPr>
              <a:t>Распределить места по содержанию аскорбиновой кислоты в соке ягод</a:t>
            </a:r>
            <a:r>
              <a:rPr lang="ru-RU">
                <a:latin typeface="Franklin Gothic Book" pitchFamily="34" charset="0"/>
              </a:rPr>
              <a:t>.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-571500" y="0"/>
            <a:ext cx="10287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3800" b="1">
                <a:solidFill>
                  <a:srgbClr val="C00000"/>
                </a:solidFill>
                <a:latin typeface="Bookman Old Style" pitchFamily="18" charset="0"/>
              </a:rPr>
              <a:t>группа «Химиков-исследователей»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8001000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9" descr="GCH_3B16_02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625" y="714375"/>
            <a:ext cx="7739063" cy="5803900"/>
          </a:xfrm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14313" y="0"/>
            <a:ext cx="871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4800" b="1">
                <a:solidFill>
                  <a:srgbClr val="C00000"/>
                </a:solidFill>
                <a:latin typeface="Bookman Old Style" pitchFamily="18" charset="0"/>
              </a:rPr>
              <a:t>группа «Эксперты»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72438" y="5715000"/>
            <a:ext cx="1071562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982788"/>
            <a:ext cx="8686800" cy="487521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solidFill>
                  <a:srgbClr val="B61A29"/>
                </a:solidFill>
              </a:rPr>
              <a:t>1.Перечислить условия, при которых разрушается аскорбиновая кислота.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solidFill>
                  <a:srgbClr val="B61A29"/>
                </a:solidFill>
              </a:rPr>
              <a:t>2. Какой вред на организм человека оказывает переизбыток аскорбиновой кислоты?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solidFill>
                  <a:srgbClr val="B61A29"/>
                </a:solidFill>
              </a:rPr>
              <a:t>3. Ответить на проблемный вопрос: всегда ли одинаково полезно в больших количествах употреблять аскорбиновую кислоту?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B61A29"/>
              </a:solidFill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14313" y="142875"/>
            <a:ext cx="871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4800" b="1">
                <a:solidFill>
                  <a:srgbClr val="C00000"/>
                </a:solidFill>
                <a:latin typeface="Bookman Old Style" pitchFamily="18" charset="0"/>
              </a:rPr>
              <a:t>группа «Эксперты»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В ходе изучения материала заполнить схему, отвечая на вопросы: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285750" y="1839913"/>
            <a:ext cx="8686800" cy="50180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B61A29"/>
                </a:solidFill>
              </a:rPr>
              <a:t>1. Перечислить положительные влияния аскорбиновой кислоты на организм человека.</a:t>
            </a: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B61A29"/>
                </a:solidFill>
              </a:rPr>
              <a:t>2. В каких улусах республики наибольшее количество долгожителей?</a:t>
            </a: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B61A29"/>
                </a:solidFill>
              </a:rPr>
              <a:t>3. На основании предложенной таблицы о содержании витамина С (аскорбиновой кислоты) в ягодах Якутии, на  доске выстроить ряд по уменьшению содержания АК в ягодах.</a:t>
            </a: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B61A29"/>
                </a:solidFill>
              </a:rPr>
              <a:t>4. Предложите гипотезу долголетия в Якутии. </a:t>
            </a: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B61A29"/>
                </a:solidFill>
              </a:rPr>
              <a:t> </a:t>
            </a:r>
          </a:p>
          <a:p>
            <a:endParaRPr lang="ru-RU" sz="2800" smtClean="0">
              <a:solidFill>
                <a:srgbClr val="B61A29"/>
              </a:solidFill>
            </a:endParaRP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14313" y="142875"/>
            <a:ext cx="871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4800" b="1">
                <a:solidFill>
                  <a:srgbClr val="C00000"/>
                </a:solidFill>
                <a:latin typeface="Bookman Old Style" pitchFamily="18" charset="0"/>
              </a:rPr>
              <a:t>группа «Исследователей»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В ходе изучения материала заполнить схему, отвечая на вопросы: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286500" y="6286500"/>
            <a:ext cx="1071563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9286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Предложите гипотезу долголетия в Якутии.</a:t>
            </a:r>
            <a:br>
              <a:rPr lang="ru-RU" dirty="0" smtClean="0"/>
            </a:br>
            <a:r>
              <a:rPr lang="ru-RU" dirty="0" smtClean="0"/>
              <a:t>В чем секреты якутских долгожителей?</a:t>
            </a:r>
            <a:endParaRPr lang="ru-RU" dirty="0"/>
          </a:p>
        </p:txBody>
      </p:sp>
      <p:pic>
        <p:nvPicPr>
          <p:cNvPr id="28675" name="Рисунок 2" descr="http://sakhapress.ru/wp-content/uploads/2011/10/00009ck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928688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143375" y="1143000"/>
            <a:ext cx="5000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На IХ Международном конгрессе геронтологов, состоявшемся в 1972 году в г. Киеве, Якутия была официально признана центром долголетия Сибири. </a:t>
            </a:r>
          </a:p>
        </p:txBody>
      </p:sp>
      <p:pic>
        <p:nvPicPr>
          <p:cNvPr id="28677" name="Рисунок 4" descr="11,66 КБ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357438"/>
            <a:ext cx="40005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" y="5091113"/>
            <a:ext cx="44291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latin typeface="Franklin Gothic Book" pitchFamily="34" charset="0"/>
              </a:rPr>
              <a:t>Якутские архивисты установили имя старейшей жительницы Якутии – Варвары Константиновны Семенниковой (девичья фамилия Дьяконова), которой в мае 2006 года исполнилось 116 лет. </a:t>
            </a: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0"/>
          <p:cNvSpPr>
            <a:spLocks noChangeArrowheads="1"/>
          </p:cNvSpPr>
          <p:nvPr/>
        </p:nvSpPr>
        <p:spPr bwMode="auto">
          <a:xfrm>
            <a:off x="3143250" y="1143000"/>
            <a:ext cx="3095625" cy="2808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Franklin Gothic Book" pitchFamily="34" charset="0"/>
            </a:endParaRPr>
          </a:p>
        </p:txBody>
      </p:sp>
      <p:sp>
        <p:nvSpPr>
          <p:cNvPr id="36885" name="WordArt 21"/>
          <p:cNvSpPr>
            <a:spLocks noChangeArrowheads="1" noChangeShapeType="1" noTextEdit="1"/>
          </p:cNvSpPr>
          <p:nvPr/>
        </p:nvSpPr>
        <p:spPr bwMode="auto">
          <a:xfrm>
            <a:off x="3429000" y="1357313"/>
            <a:ext cx="2592388" cy="3133725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61374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yriad Web Pro Condensed"/>
              </a:rPr>
              <a:t>Карбоновые</a:t>
            </a:r>
          </a:p>
          <a:p>
            <a:pPr algn="ctr"/>
            <a:r>
              <a:rPr lang="ru-RU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yriad Web Pro Condensed"/>
              </a:rPr>
              <a:t>кислоты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443663" y="285750"/>
            <a:ext cx="2700337" cy="1268413"/>
            <a:chOff x="2095" y="3059"/>
            <a:chExt cx="3566" cy="1582"/>
          </a:xfrm>
        </p:grpSpPr>
        <p:pic>
          <p:nvPicPr>
            <p:cNvPr id="11333" name="Picture 23" descr="G010168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" y="3059"/>
              <a:ext cx="941" cy="158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4" name="Rectangle 24"/>
            <p:cNvSpPr>
              <a:spLocks noChangeArrowheads="1"/>
            </p:cNvSpPr>
            <p:nvPr/>
          </p:nvSpPr>
          <p:spPr bwMode="auto">
            <a:xfrm>
              <a:off x="2961" y="3419"/>
              <a:ext cx="2700" cy="7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u="sng">
                  <a:solidFill>
                    <a:srgbClr val="000000"/>
                  </a:solidFill>
                  <a:latin typeface="Franklin Gothic Book" pitchFamily="34" charset="0"/>
                </a:rPr>
                <a:t>Уксусная кислота</a:t>
              </a:r>
              <a:endParaRPr lang="en-US" sz="1600" b="1" u="sng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Franklin Gothic Book" pitchFamily="34" charset="0"/>
                </a:rPr>
                <a:t>H</a:t>
              </a:r>
              <a:r>
                <a:rPr lang="ru-RU" sz="1600" b="1" baseline="-25000">
                  <a:solidFill>
                    <a:srgbClr val="000000"/>
                  </a:solidFill>
                  <a:latin typeface="Franklin Gothic Book" pitchFamily="34" charset="0"/>
                </a:rPr>
                <a:t>3</a:t>
              </a:r>
              <a:r>
                <a:rPr lang="en-US" sz="1600" b="1">
                  <a:solidFill>
                    <a:srgbClr val="000000"/>
                  </a:solidFill>
                  <a:latin typeface="Franklin Gothic Book" pitchFamily="34" charset="0"/>
                </a:rPr>
                <a:t>C – COOH</a:t>
              </a:r>
              <a:endParaRPr lang="ru-RU" sz="1600" b="1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pPr algn="ctr"/>
              <a:endParaRPr lang="ru-RU" sz="160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071813" y="0"/>
            <a:ext cx="3673475" cy="1008063"/>
            <a:chOff x="6381" y="1439"/>
            <a:chExt cx="4683" cy="1260"/>
          </a:xfrm>
        </p:grpSpPr>
        <p:pic>
          <p:nvPicPr>
            <p:cNvPr id="11331" name="Picture 26" descr="G010004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" y="1619"/>
              <a:ext cx="1440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2" name="Rectangle 27"/>
            <p:cNvSpPr>
              <a:spLocks noChangeArrowheads="1"/>
            </p:cNvSpPr>
            <p:nvPr/>
          </p:nvSpPr>
          <p:spPr bwMode="auto">
            <a:xfrm>
              <a:off x="7461" y="1439"/>
              <a:ext cx="3603" cy="126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u="sng">
                  <a:solidFill>
                    <a:srgbClr val="000000"/>
                  </a:solidFill>
                  <a:latin typeface="Franklin Gothic Book" pitchFamily="34" charset="0"/>
                </a:rPr>
                <a:t>Лимонная кислота</a:t>
              </a:r>
              <a:endParaRPr lang="en-US" sz="1400" b="1" u="sng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en-US" sz="1400" b="1">
                  <a:solidFill>
                    <a:srgbClr val="000000"/>
                  </a:solidFill>
                  <a:latin typeface="Franklin Gothic Book" pitchFamily="34" charset="0"/>
                </a:rPr>
                <a:t>                         COOH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Franklin Gothic Book" pitchFamily="34" charset="0"/>
                </a:rPr>
                <a:t>HOOC – CH</a:t>
              </a:r>
              <a:r>
                <a:rPr lang="en-US" sz="1400" b="1" baseline="-25000">
                  <a:solidFill>
                    <a:srgbClr val="000000"/>
                  </a:solidFill>
                  <a:latin typeface="Franklin Gothic Book" pitchFamily="34" charset="0"/>
                </a:rPr>
                <a:t>2</a:t>
              </a:r>
              <a:r>
                <a:rPr lang="en-US" sz="1400" b="1">
                  <a:solidFill>
                    <a:srgbClr val="000000"/>
                  </a:solidFill>
                  <a:latin typeface="Franklin Gothic Book" pitchFamily="34" charset="0"/>
                </a:rPr>
                <a:t> – C – CH</a:t>
              </a:r>
              <a:r>
                <a:rPr lang="en-US" sz="1400" b="1" baseline="-25000">
                  <a:solidFill>
                    <a:srgbClr val="000000"/>
                  </a:solidFill>
                  <a:latin typeface="Franklin Gothic Book" pitchFamily="34" charset="0"/>
                </a:rPr>
                <a:t>2</a:t>
              </a:r>
              <a:r>
                <a:rPr lang="en-US" sz="1400" b="1">
                  <a:solidFill>
                    <a:srgbClr val="000000"/>
                  </a:solidFill>
                  <a:latin typeface="Franklin Gothic Book" pitchFamily="34" charset="0"/>
                </a:rPr>
                <a:t> – COOH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Franklin Gothic Book" pitchFamily="34" charset="0"/>
                </a:rPr>
                <a:t>                         OH</a:t>
              </a:r>
              <a:endParaRPr lang="ru-RU" sz="140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0" y="0"/>
            <a:ext cx="3000375" cy="1196975"/>
            <a:chOff x="6741" y="5579"/>
            <a:chExt cx="3960" cy="900"/>
          </a:xfrm>
        </p:grpSpPr>
        <p:pic>
          <p:nvPicPr>
            <p:cNvPr id="11329" name="Picture 29" descr="AN04196_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" y="5579"/>
              <a:ext cx="1546" cy="6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0" name="Rectangle 30"/>
            <p:cNvSpPr>
              <a:spLocks noChangeArrowheads="1"/>
            </p:cNvSpPr>
            <p:nvPr/>
          </p:nvSpPr>
          <p:spPr bwMode="auto">
            <a:xfrm>
              <a:off x="8181" y="5759"/>
              <a:ext cx="2520" cy="7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u="sng">
                  <a:solidFill>
                    <a:srgbClr val="000000"/>
                  </a:solidFill>
                  <a:latin typeface="Franklin Gothic Book" pitchFamily="34" charset="0"/>
                </a:rPr>
                <a:t>Муравьиная кислота</a:t>
              </a:r>
            </a:p>
            <a:p>
              <a:pPr algn="ctr"/>
              <a:r>
                <a:rPr lang="ru-RU" sz="1400" b="1">
                  <a:solidFill>
                    <a:srgbClr val="000000"/>
                  </a:solidFill>
                  <a:latin typeface="Franklin Gothic Book" pitchFamily="34" charset="0"/>
                </a:rPr>
                <a:t>Н – </a:t>
              </a:r>
              <a:r>
                <a:rPr lang="en-US" sz="1400" b="1">
                  <a:solidFill>
                    <a:srgbClr val="000000"/>
                  </a:solidFill>
                  <a:latin typeface="Franklin Gothic Book" pitchFamily="34" charset="0"/>
                </a:rPr>
                <a:t>COOH</a:t>
              </a:r>
              <a:endParaRPr lang="ru-RU" sz="1400" b="1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ru-RU" sz="1100" b="1">
                  <a:latin typeface="Franklin Gothic Book" pitchFamily="34" charset="0"/>
                </a:rPr>
                <a:t>                 </a:t>
              </a:r>
              <a:endParaRPr lang="ru-RU">
                <a:latin typeface="Franklin Gothic Book" pitchFamily="34" charset="0"/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0" y="3068638"/>
            <a:ext cx="3024188" cy="1441450"/>
            <a:chOff x="1707" y="3299"/>
            <a:chExt cx="3954" cy="1740"/>
          </a:xfrm>
        </p:grpSpPr>
        <p:pic>
          <p:nvPicPr>
            <p:cNvPr id="11327" name="Picture 32" descr="FD00369_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" y="3299"/>
              <a:ext cx="1038" cy="16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28" name="Rectangle 33"/>
            <p:cNvSpPr>
              <a:spLocks noChangeArrowheads="1"/>
            </p:cNvSpPr>
            <p:nvPr/>
          </p:nvSpPr>
          <p:spPr bwMode="auto">
            <a:xfrm>
              <a:off x="2421" y="4139"/>
              <a:ext cx="3240" cy="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u="sng">
                  <a:solidFill>
                    <a:srgbClr val="000000"/>
                  </a:solidFill>
                  <a:latin typeface="Franklin Gothic Book" pitchFamily="34" charset="0"/>
                </a:rPr>
                <a:t>Винная кислота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  <a:latin typeface="Franklin Gothic Book" pitchFamily="34" charset="0"/>
                </a:rPr>
                <a:t>HOOC</a:t>
              </a:r>
              <a:r>
                <a:rPr lang="ru-RU" sz="1400" b="1">
                  <a:solidFill>
                    <a:srgbClr val="000000"/>
                  </a:solidFill>
                  <a:latin typeface="Franklin Gothic Book" pitchFamily="34" charset="0"/>
                </a:rPr>
                <a:t> – СН  - СН –– </a:t>
              </a:r>
              <a:r>
                <a:rPr lang="en-US" sz="1400" b="1">
                  <a:solidFill>
                    <a:srgbClr val="000000"/>
                  </a:solidFill>
                  <a:latin typeface="Franklin Gothic Book" pitchFamily="34" charset="0"/>
                </a:rPr>
                <a:t>COOH</a:t>
              </a:r>
              <a:endParaRPr lang="ru-RU" sz="1400" b="1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ru-RU" sz="1400" b="1">
                  <a:solidFill>
                    <a:srgbClr val="000000"/>
                  </a:solidFill>
                  <a:latin typeface="Franklin Gothic Book" pitchFamily="34" charset="0"/>
                </a:rPr>
                <a:t>                 ОН     ОН</a:t>
              </a:r>
              <a:endParaRPr lang="ru-RU" sz="140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0" y="1143000"/>
            <a:ext cx="2928938" cy="1927225"/>
            <a:chOff x="7281" y="5579"/>
            <a:chExt cx="3690" cy="2027"/>
          </a:xfrm>
        </p:grpSpPr>
        <p:pic>
          <p:nvPicPr>
            <p:cNvPr id="11325" name="Picture 35" descr="G050350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" y="5579"/>
              <a:ext cx="1440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26" name="Rectangle 36"/>
            <p:cNvSpPr>
              <a:spLocks noChangeArrowheads="1"/>
            </p:cNvSpPr>
            <p:nvPr/>
          </p:nvSpPr>
          <p:spPr bwMode="auto">
            <a:xfrm>
              <a:off x="8091" y="6706"/>
              <a:ext cx="2880" cy="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u="sng">
                  <a:solidFill>
                    <a:srgbClr val="000000"/>
                  </a:solidFill>
                  <a:latin typeface="Franklin Gothic Book" pitchFamily="34" charset="0"/>
                </a:rPr>
                <a:t>Молочная кислота</a:t>
              </a:r>
            </a:p>
            <a:p>
              <a:pPr algn="ctr"/>
              <a:r>
                <a:rPr lang="ru-RU" sz="1400" b="1">
                  <a:solidFill>
                    <a:srgbClr val="000000"/>
                  </a:solidFill>
                  <a:latin typeface="Franklin Gothic Book" pitchFamily="34" charset="0"/>
                </a:rPr>
                <a:t>СН</a:t>
              </a:r>
              <a:r>
                <a:rPr lang="ru-RU" sz="1400" b="1" baseline="-25000">
                  <a:solidFill>
                    <a:srgbClr val="000000"/>
                  </a:solidFill>
                  <a:latin typeface="Franklin Gothic Book" pitchFamily="34" charset="0"/>
                </a:rPr>
                <a:t>3</a:t>
              </a:r>
              <a:r>
                <a:rPr lang="ru-RU" sz="1400" b="1">
                  <a:solidFill>
                    <a:srgbClr val="000000"/>
                  </a:solidFill>
                  <a:latin typeface="Franklin Gothic Book" pitchFamily="34" charset="0"/>
                </a:rPr>
                <a:t>  - СН – </a:t>
              </a:r>
              <a:r>
                <a:rPr lang="en-US" sz="1400" b="1">
                  <a:solidFill>
                    <a:srgbClr val="000000"/>
                  </a:solidFill>
                  <a:latin typeface="Franklin Gothic Book" pitchFamily="34" charset="0"/>
                </a:rPr>
                <a:t>COOH</a:t>
              </a:r>
              <a:endParaRPr lang="ru-RU" sz="1400" b="1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ru-RU" sz="1400" b="1">
                  <a:solidFill>
                    <a:srgbClr val="000000"/>
                  </a:solidFill>
                  <a:latin typeface="Franklin Gothic Book" pitchFamily="34" charset="0"/>
                </a:rPr>
                <a:t>              ОН</a:t>
              </a:r>
              <a:endParaRPr lang="ru-RU" sz="140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3643313" y="4500563"/>
            <a:ext cx="2584450" cy="1811337"/>
            <a:chOff x="7101" y="11339"/>
            <a:chExt cx="3240" cy="2160"/>
          </a:xfrm>
        </p:grpSpPr>
        <p:grpSp>
          <p:nvGrpSpPr>
            <p:cNvPr id="11313" name="Group 50"/>
            <p:cNvGrpSpPr>
              <a:grpSpLocks/>
            </p:cNvGrpSpPr>
            <p:nvPr/>
          </p:nvGrpSpPr>
          <p:grpSpPr bwMode="auto">
            <a:xfrm>
              <a:off x="7461" y="11339"/>
              <a:ext cx="2880" cy="2160"/>
              <a:chOff x="801" y="5759"/>
              <a:chExt cx="2880" cy="2160"/>
            </a:xfrm>
          </p:grpSpPr>
          <p:sp>
            <p:nvSpPr>
              <p:cNvPr id="11315" name="Rectangle 51"/>
              <p:cNvSpPr>
                <a:spLocks noChangeArrowheads="1"/>
              </p:cNvSpPr>
              <p:nvPr/>
            </p:nvSpPr>
            <p:spPr bwMode="auto">
              <a:xfrm>
                <a:off x="801" y="5759"/>
                <a:ext cx="2880" cy="216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u="sng">
                    <a:solidFill>
                      <a:srgbClr val="000000"/>
                    </a:solidFill>
                    <a:latin typeface="Franklin Gothic Book" pitchFamily="34" charset="0"/>
                  </a:rPr>
                  <a:t>Аскорбиновая</a:t>
                </a:r>
              </a:p>
              <a:p>
                <a:pPr algn="ctr"/>
                <a:r>
                  <a:rPr lang="ru-RU" sz="1400" b="1" u="sng">
                    <a:solidFill>
                      <a:srgbClr val="000000"/>
                    </a:solidFill>
                    <a:latin typeface="Franklin Gothic Book" pitchFamily="34" charset="0"/>
                  </a:rPr>
                  <a:t>кислота</a:t>
                </a:r>
                <a:endParaRPr lang="ru-RU" sz="1400" b="1">
                  <a:solidFill>
                    <a:srgbClr val="000000"/>
                  </a:solidFill>
                  <a:latin typeface="Franklin Gothic Book" pitchFamily="34" charset="0"/>
                </a:endParaRPr>
              </a:p>
              <a:p>
                <a:r>
                  <a:rPr lang="ru-RU" sz="1100" b="1">
                    <a:solidFill>
                      <a:srgbClr val="000000"/>
                    </a:solidFill>
                    <a:latin typeface="Franklin Gothic Book" pitchFamily="34" charset="0"/>
                  </a:rPr>
                  <a:t>                        НО      ОН</a:t>
                </a:r>
              </a:p>
              <a:p>
                <a:r>
                  <a:rPr lang="ru-RU" sz="1100" b="1">
                    <a:solidFill>
                      <a:srgbClr val="000000"/>
                    </a:solidFill>
                    <a:latin typeface="Franklin Gothic Book" pitchFamily="34" charset="0"/>
                  </a:rPr>
                  <a:t>              </a:t>
                </a:r>
              </a:p>
              <a:p>
                <a:r>
                  <a:rPr lang="ru-RU" sz="1100" b="1">
                    <a:solidFill>
                      <a:srgbClr val="000000"/>
                    </a:solidFill>
                    <a:latin typeface="Franklin Gothic Book" pitchFamily="34" charset="0"/>
                  </a:rPr>
                  <a:t>                   Н</a:t>
                </a:r>
              </a:p>
              <a:p>
                <a:r>
                  <a:rPr lang="ru-RU" sz="1100" b="1">
                    <a:solidFill>
                      <a:srgbClr val="000000"/>
                    </a:solidFill>
                    <a:latin typeface="Franklin Gothic Book" pitchFamily="34" charset="0"/>
                  </a:rPr>
                  <a:t>                                         =О</a:t>
                </a:r>
              </a:p>
              <a:p>
                <a:r>
                  <a:rPr lang="ru-RU" sz="1100" b="1">
                    <a:solidFill>
                      <a:srgbClr val="000000"/>
                    </a:solidFill>
                    <a:latin typeface="Franklin Gothic Book" pitchFamily="34" charset="0"/>
                  </a:rPr>
                  <a:t>НОН</a:t>
                </a:r>
                <a:r>
                  <a:rPr lang="ru-RU" sz="1100" b="1" baseline="-25000">
                    <a:solidFill>
                      <a:srgbClr val="000000"/>
                    </a:solidFill>
                    <a:latin typeface="Franklin Gothic Book" pitchFamily="34" charset="0"/>
                  </a:rPr>
                  <a:t>2</a:t>
                </a:r>
                <a:r>
                  <a:rPr lang="ru-RU" sz="1100" b="1">
                    <a:solidFill>
                      <a:srgbClr val="000000"/>
                    </a:solidFill>
                    <a:latin typeface="Franklin Gothic Book" pitchFamily="34" charset="0"/>
                  </a:rPr>
                  <a:t>С-НОНС     </a:t>
                </a:r>
              </a:p>
              <a:p>
                <a:r>
                  <a:rPr lang="ru-RU" sz="1100" b="1">
                    <a:solidFill>
                      <a:srgbClr val="000000"/>
                    </a:solidFill>
                    <a:latin typeface="Franklin Gothic Book" pitchFamily="34" charset="0"/>
                  </a:rPr>
                  <a:t>                                О</a:t>
                </a:r>
                <a:endParaRPr lang="ru-RU">
                  <a:solidFill>
                    <a:srgbClr val="000000"/>
                  </a:solidFill>
                  <a:latin typeface="Franklin Gothic Book" pitchFamily="34" charset="0"/>
                </a:endParaRPr>
              </a:p>
            </p:txBody>
          </p:sp>
          <p:grpSp>
            <p:nvGrpSpPr>
              <p:cNvPr id="11316" name="Group 52"/>
              <p:cNvGrpSpPr>
                <a:grpSpLocks/>
              </p:cNvGrpSpPr>
              <p:nvPr/>
            </p:nvGrpSpPr>
            <p:grpSpPr bwMode="auto">
              <a:xfrm>
                <a:off x="2241" y="6428"/>
                <a:ext cx="900" cy="1080"/>
                <a:chOff x="2241" y="6428"/>
                <a:chExt cx="900" cy="1080"/>
              </a:xfrm>
            </p:grpSpPr>
            <p:grpSp>
              <p:nvGrpSpPr>
                <p:cNvPr id="11317" name="Group 53"/>
                <p:cNvGrpSpPr>
                  <a:grpSpLocks/>
                </p:cNvGrpSpPr>
                <p:nvPr/>
              </p:nvGrpSpPr>
              <p:grpSpPr bwMode="auto">
                <a:xfrm>
                  <a:off x="2421" y="6428"/>
                  <a:ext cx="720" cy="1080"/>
                  <a:chOff x="2601" y="6479"/>
                  <a:chExt cx="720" cy="1080"/>
                </a:xfrm>
              </p:grpSpPr>
              <p:sp>
                <p:nvSpPr>
                  <p:cNvPr id="11320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1" y="6479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21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41" y="6479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32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601" y="6839"/>
                    <a:ext cx="720" cy="720"/>
                    <a:chOff x="2601" y="6839"/>
                    <a:chExt cx="720" cy="720"/>
                  </a:xfrm>
                </p:grpSpPr>
                <p:sp>
                  <p:nvSpPr>
                    <p:cNvPr id="11323" name="AutoShape 57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2601" y="6839"/>
                      <a:ext cx="720" cy="720"/>
                    </a:xfrm>
                    <a:prstGeom prst="pentagon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Franklin Gothic Book" pitchFamily="34" charset="0"/>
                      </a:endParaRPr>
                    </a:p>
                  </p:txBody>
                </p:sp>
                <p:sp>
                  <p:nvSpPr>
                    <p:cNvPr id="11324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1" y="6907"/>
                      <a:ext cx="3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1318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2241" y="7019"/>
                  <a:ext cx="18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9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241" y="7199"/>
                  <a:ext cx="18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pic>
          <p:nvPicPr>
            <p:cNvPr id="11314" name="Picture 61" descr="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1" y="11424"/>
              <a:ext cx="720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1000125" y="4714875"/>
            <a:ext cx="3101975" cy="2143125"/>
            <a:chOff x="2961" y="2816"/>
            <a:chExt cx="3420" cy="2123"/>
          </a:xfrm>
        </p:grpSpPr>
        <p:grpSp>
          <p:nvGrpSpPr>
            <p:cNvPr id="11291" name="Group 63"/>
            <p:cNvGrpSpPr>
              <a:grpSpLocks noChangeAspect="1"/>
            </p:cNvGrpSpPr>
            <p:nvPr/>
          </p:nvGrpSpPr>
          <p:grpSpPr bwMode="auto">
            <a:xfrm>
              <a:off x="4941" y="3959"/>
              <a:ext cx="1440" cy="980"/>
              <a:chOff x="1055" y="339"/>
              <a:chExt cx="5293" cy="3563"/>
            </a:xfrm>
          </p:grpSpPr>
          <p:sp>
            <p:nvSpPr>
              <p:cNvPr id="11301" name="AutoShape 64"/>
              <p:cNvSpPr>
                <a:spLocks noChangeAspect="1" noChangeArrowheads="1"/>
              </p:cNvSpPr>
              <p:nvPr/>
            </p:nvSpPr>
            <p:spPr bwMode="auto">
              <a:xfrm>
                <a:off x="1055" y="339"/>
                <a:ext cx="5293" cy="3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1302" name="Freeform 65"/>
              <p:cNvSpPr>
                <a:spLocks/>
              </p:cNvSpPr>
              <p:nvPr/>
            </p:nvSpPr>
            <p:spPr bwMode="auto">
              <a:xfrm>
                <a:off x="1112" y="339"/>
                <a:ext cx="5006" cy="3414"/>
              </a:xfrm>
              <a:custGeom>
                <a:avLst/>
                <a:gdLst>
                  <a:gd name="T0" fmla="*/ 4156 w 5006"/>
                  <a:gd name="T1" fmla="*/ 233 h 3414"/>
                  <a:gd name="T2" fmla="*/ 4246 w 5006"/>
                  <a:gd name="T3" fmla="*/ 264 h 3414"/>
                  <a:gd name="T4" fmla="*/ 4330 w 5006"/>
                  <a:gd name="T5" fmla="*/ 306 h 3414"/>
                  <a:gd name="T6" fmla="*/ 4418 w 5006"/>
                  <a:gd name="T7" fmla="*/ 342 h 3414"/>
                  <a:gd name="T8" fmla="*/ 4628 w 5006"/>
                  <a:gd name="T9" fmla="*/ 490 h 3414"/>
                  <a:gd name="T10" fmla="*/ 4837 w 5006"/>
                  <a:gd name="T11" fmla="*/ 790 h 3414"/>
                  <a:gd name="T12" fmla="*/ 4938 w 5006"/>
                  <a:gd name="T13" fmla="*/ 1139 h 3414"/>
                  <a:gd name="T14" fmla="*/ 4984 w 5006"/>
                  <a:gd name="T15" fmla="*/ 1522 h 3414"/>
                  <a:gd name="T16" fmla="*/ 4996 w 5006"/>
                  <a:gd name="T17" fmla="*/ 1759 h 3414"/>
                  <a:gd name="T18" fmla="*/ 4965 w 5006"/>
                  <a:gd name="T19" fmla="*/ 1837 h 3414"/>
                  <a:gd name="T20" fmla="*/ 4929 w 5006"/>
                  <a:gd name="T21" fmla="*/ 1919 h 3414"/>
                  <a:gd name="T22" fmla="*/ 4897 w 5006"/>
                  <a:gd name="T23" fmla="*/ 2004 h 3414"/>
                  <a:gd name="T24" fmla="*/ 4868 w 5006"/>
                  <a:gd name="T25" fmla="*/ 2060 h 3414"/>
                  <a:gd name="T26" fmla="*/ 4839 w 5006"/>
                  <a:gd name="T27" fmla="*/ 2091 h 3414"/>
                  <a:gd name="T28" fmla="*/ 4827 w 5006"/>
                  <a:gd name="T29" fmla="*/ 2133 h 3414"/>
                  <a:gd name="T30" fmla="*/ 4815 w 5006"/>
                  <a:gd name="T31" fmla="*/ 2171 h 3414"/>
                  <a:gd name="T32" fmla="*/ 4711 w 5006"/>
                  <a:gd name="T33" fmla="*/ 2297 h 3414"/>
                  <a:gd name="T34" fmla="*/ 4500 w 5006"/>
                  <a:gd name="T35" fmla="*/ 2498 h 3414"/>
                  <a:gd name="T36" fmla="*/ 4267 w 5006"/>
                  <a:gd name="T37" fmla="*/ 2675 h 3414"/>
                  <a:gd name="T38" fmla="*/ 4030 w 5006"/>
                  <a:gd name="T39" fmla="*/ 2830 h 3414"/>
                  <a:gd name="T40" fmla="*/ 3892 w 5006"/>
                  <a:gd name="T41" fmla="*/ 2925 h 3414"/>
                  <a:gd name="T42" fmla="*/ 3841 w 5006"/>
                  <a:gd name="T43" fmla="*/ 2961 h 3414"/>
                  <a:gd name="T44" fmla="*/ 3778 w 5006"/>
                  <a:gd name="T45" fmla="*/ 2983 h 3414"/>
                  <a:gd name="T46" fmla="*/ 3715 w 5006"/>
                  <a:gd name="T47" fmla="*/ 3000 h 3414"/>
                  <a:gd name="T48" fmla="*/ 3471 w 5006"/>
                  <a:gd name="T49" fmla="*/ 3119 h 3414"/>
                  <a:gd name="T50" fmla="*/ 3015 w 5006"/>
                  <a:gd name="T51" fmla="*/ 3281 h 3414"/>
                  <a:gd name="T52" fmla="*/ 2533 w 5006"/>
                  <a:gd name="T53" fmla="*/ 3380 h 3414"/>
                  <a:gd name="T54" fmla="*/ 2032 w 5006"/>
                  <a:gd name="T55" fmla="*/ 3414 h 3414"/>
                  <a:gd name="T56" fmla="*/ 1526 w 5006"/>
                  <a:gd name="T57" fmla="*/ 3356 h 3414"/>
                  <a:gd name="T58" fmla="*/ 1007 w 5006"/>
                  <a:gd name="T59" fmla="*/ 3216 h 3414"/>
                  <a:gd name="T60" fmla="*/ 530 w 5006"/>
                  <a:gd name="T61" fmla="*/ 2983 h 3414"/>
                  <a:gd name="T62" fmla="*/ 179 w 5006"/>
                  <a:gd name="T63" fmla="*/ 2605 h 3414"/>
                  <a:gd name="T64" fmla="*/ 41 w 5006"/>
                  <a:gd name="T65" fmla="*/ 2217 h 3414"/>
                  <a:gd name="T66" fmla="*/ 0 w 5006"/>
                  <a:gd name="T67" fmla="*/ 1951 h 3414"/>
                  <a:gd name="T68" fmla="*/ 19 w 5006"/>
                  <a:gd name="T69" fmla="*/ 1687 h 3414"/>
                  <a:gd name="T70" fmla="*/ 140 w 5006"/>
                  <a:gd name="T71" fmla="*/ 1452 h 3414"/>
                  <a:gd name="T72" fmla="*/ 261 w 5006"/>
                  <a:gd name="T73" fmla="*/ 1326 h 3414"/>
                  <a:gd name="T74" fmla="*/ 310 w 5006"/>
                  <a:gd name="T75" fmla="*/ 1277 h 3414"/>
                  <a:gd name="T76" fmla="*/ 365 w 5006"/>
                  <a:gd name="T77" fmla="*/ 1234 h 3414"/>
                  <a:gd name="T78" fmla="*/ 419 w 5006"/>
                  <a:gd name="T79" fmla="*/ 1190 h 3414"/>
                  <a:gd name="T80" fmla="*/ 518 w 5006"/>
                  <a:gd name="T81" fmla="*/ 1098 h 3414"/>
                  <a:gd name="T82" fmla="*/ 675 w 5006"/>
                  <a:gd name="T83" fmla="*/ 972 h 3414"/>
                  <a:gd name="T84" fmla="*/ 833 w 5006"/>
                  <a:gd name="T85" fmla="*/ 860 h 3414"/>
                  <a:gd name="T86" fmla="*/ 990 w 5006"/>
                  <a:gd name="T87" fmla="*/ 747 h 3414"/>
                  <a:gd name="T88" fmla="*/ 1116 w 5006"/>
                  <a:gd name="T89" fmla="*/ 667 h 3414"/>
                  <a:gd name="T90" fmla="*/ 1216 w 5006"/>
                  <a:gd name="T91" fmla="*/ 621 h 3414"/>
                  <a:gd name="T92" fmla="*/ 1312 w 5006"/>
                  <a:gd name="T93" fmla="*/ 570 h 3414"/>
                  <a:gd name="T94" fmla="*/ 1412 w 5006"/>
                  <a:gd name="T95" fmla="*/ 528 h 3414"/>
                  <a:gd name="T96" fmla="*/ 1758 w 5006"/>
                  <a:gd name="T97" fmla="*/ 356 h 3414"/>
                  <a:gd name="T98" fmla="*/ 2402 w 5006"/>
                  <a:gd name="T99" fmla="*/ 107 h 3414"/>
                  <a:gd name="T100" fmla="*/ 3093 w 5006"/>
                  <a:gd name="T101" fmla="*/ 0 h 3414"/>
                  <a:gd name="T102" fmla="*/ 3781 w 5006"/>
                  <a:gd name="T103" fmla="*/ 85 h 34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06"/>
                  <a:gd name="T157" fmla="*/ 0 h 3414"/>
                  <a:gd name="T158" fmla="*/ 5006 w 5006"/>
                  <a:gd name="T159" fmla="*/ 3414 h 341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06" h="3414">
                    <a:moveTo>
                      <a:pt x="4112" y="221"/>
                    </a:moveTo>
                    <a:lnTo>
                      <a:pt x="4156" y="233"/>
                    </a:lnTo>
                    <a:lnTo>
                      <a:pt x="4202" y="247"/>
                    </a:lnTo>
                    <a:lnTo>
                      <a:pt x="4246" y="264"/>
                    </a:lnTo>
                    <a:lnTo>
                      <a:pt x="4289" y="286"/>
                    </a:lnTo>
                    <a:lnTo>
                      <a:pt x="4330" y="306"/>
                    </a:lnTo>
                    <a:lnTo>
                      <a:pt x="4374" y="325"/>
                    </a:lnTo>
                    <a:lnTo>
                      <a:pt x="4418" y="342"/>
                    </a:lnTo>
                    <a:lnTo>
                      <a:pt x="4466" y="361"/>
                    </a:lnTo>
                    <a:lnTo>
                      <a:pt x="4628" y="490"/>
                    </a:lnTo>
                    <a:lnTo>
                      <a:pt x="4749" y="635"/>
                    </a:lnTo>
                    <a:lnTo>
                      <a:pt x="4837" y="790"/>
                    </a:lnTo>
                    <a:lnTo>
                      <a:pt x="4900" y="962"/>
                    </a:lnTo>
                    <a:lnTo>
                      <a:pt x="4938" y="1139"/>
                    </a:lnTo>
                    <a:lnTo>
                      <a:pt x="4965" y="1328"/>
                    </a:lnTo>
                    <a:lnTo>
                      <a:pt x="4984" y="1522"/>
                    </a:lnTo>
                    <a:lnTo>
                      <a:pt x="5006" y="1723"/>
                    </a:lnTo>
                    <a:lnTo>
                      <a:pt x="4996" y="1759"/>
                    </a:lnTo>
                    <a:lnTo>
                      <a:pt x="4982" y="1798"/>
                    </a:lnTo>
                    <a:lnTo>
                      <a:pt x="4965" y="1837"/>
                    </a:lnTo>
                    <a:lnTo>
                      <a:pt x="4948" y="1881"/>
                    </a:lnTo>
                    <a:lnTo>
                      <a:pt x="4929" y="1919"/>
                    </a:lnTo>
                    <a:lnTo>
                      <a:pt x="4912" y="1963"/>
                    </a:lnTo>
                    <a:lnTo>
                      <a:pt x="4897" y="2004"/>
                    </a:lnTo>
                    <a:lnTo>
                      <a:pt x="4892" y="2048"/>
                    </a:lnTo>
                    <a:lnTo>
                      <a:pt x="4868" y="2060"/>
                    </a:lnTo>
                    <a:lnTo>
                      <a:pt x="4851" y="2074"/>
                    </a:lnTo>
                    <a:lnTo>
                      <a:pt x="4839" y="2091"/>
                    </a:lnTo>
                    <a:lnTo>
                      <a:pt x="4834" y="2113"/>
                    </a:lnTo>
                    <a:lnTo>
                      <a:pt x="4827" y="2133"/>
                    </a:lnTo>
                    <a:lnTo>
                      <a:pt x="4822" y="2152"/>
                    </a:lnTo>
                    <a:lnTo>
                      <a:pt x="4815" y="2171"/>
                    </a:lnTo>
                    <a:lnTo>
                      <a:pt x="4808" y="2191"/>
                    </a:lnTo>
                    <a:lnTo>
                      <a:pt x="4711" y="2297"/>
                    </a:lnTo>
                    <a:lnTo>
                      <a:pt x="4609" y="2401"/>
                    </a:lnTo>
                    <a:lnTo>
                      <a:pt x="4500" y="2498"/>
                    </a:lnTo>
                    <a:lnTo>
                      <a:pt x="4386" y="2590"/>
                    </a:lnTo>
                    <a:lnTo>
                      <a:pt x="4267" y="2675"/>
                    </a:lnTo>
                    <a:lnTo>
                      <a:pt x="4149" y="2755"/>
                    </a:lnTo>
                    <a:lnTo>
                      <a:pt x="4030" y="2830"/>
                    </a:lnTo>
                    <a:lnTo>
                      <a:pt x="3914" y="2898"/>
                    </a:lnTo>
                    <a:lnTo>
                      <a:pt x="3892" y="2925"/>
                    </a:lnTo>
                    <a:lnTo>
                      <a:pt x="3870" y="2947"/>
                    </a:lnTo>
                    <a:lnTo>
                      <a:pt x="3841" y="2961"/>
                    </a:lnTo>
                    <a:lnTo>
                      <a:pt x="3812" y="2976"/>
                    </a:lnTo>
                    <a:lnTo>
                      <a:pt x="3778" y="2983"/>
                    </a:lnTo>
                    <a:lnTo>
                      <a:pt x="3747" y="2993"/>
                    </a:lnTo>
                    <a:lnTo>
                      <a:pt x="3715" y="3000"/>
                    </a:lnTo>
                    <a:lnTo>
                      <a:pt x="3689" y="3012"/>
                    </a:lnTo>
                    <a:lnTo>
                      <a:pt x="3471" y="3119"/>
                    </a:lnTo>
                    <a:lnTo>
                      <a:pt x="3248" y="3208"/>
                    </a:lnTo>
                    <a:lnTo>
                      <a:pt x="3015" y="3281"/>
                    </a:lnTo>
                    <a:lnTo>
                      <a:pt x="2778" y="3342"/>
                    </a:lnTo>
                    <a:lnTo>
                      <a:pt x="2533" y="3380"/>
                    </a:lnTo>
                    <a:lnTo>
                      <a:pt x="2286" y="3407"/>
                    </a:lnTo>
                    <a:lnTo>
                      <a:pt x="2032" y="3414"/>
                    </a:lnTo>
                    <a:lnTo>
                      <a:pt x="1775" y="3409"/>
                    </a:lnTo>
                    <a:lnTo>
                      <a:pt x="1526" y="3356"/>
                    </a:lnTo>
                    <a:lnTo>
                      <a:pt x="1266" y="3296"/>
                    </a:lnTo>
                    <a:lnTo>
                      <a:pt x="1007" y="3216"/>
                    </a:lnTo>
                    <a:lnTo>
                      <a:pt x="760" y="3116"/>
                    </a:lnTo>
                    <a:lnTo>
                      <a:pt x="530" y="2983"/>
                    </a:lnTo>
                    <a:lnTo>
                      <a:pt x="334" y="2816"/>
                    </a:lnTo>
                    <a:lnTo>
                      <a:pt x="179" y="2605"/>
                    </a:lnTo>
                    <a:lnTo>
                      <a:pt x="77" y="2346"/>
                    </a:lnTo>
                    <a:lnTo>
                      <a:pt x="41" y="2217"/>
                    </a:lnTo>
                    <a:lnTo>
                      <a:pt x="14" y="2086"/>
                    </a:lnTo>
                    <a:lnTo>
                      <a:pt x="0" y="1951"/>
                    </a:lnTo>
                    <a:lnTo>
                      <a:pt x="2" y="1818"/>
                    </a:lnTo>
                    <a:lnTo>
                      <a:pt x="19" y="1687"/>
                    </a:lnTo>
                    <a:lnTo>
                      <a:pt x="65" y="1563"/>
                    </a:lnTo>
                    <a:lnTo>
                      <a:pt x="140" y="1452"/>
                    </a:lnTo>
                    <a:lnTo>
                      <a:pt x="247" y="1355"/>
                    </a:lnTo>
                    <a:lnTo>
                      <a:pt x="261" y="1326"/>
                    </a:lnTo>
                    <a:lnTo>
                      <a:pt x="286" y="1301"/>
                    </a:lnTo>
                    <a:lnTo>
                      <a:pt x="310" y="1277"/>
                    </a:lnTo>
                    <a:lnTo>
                      <a:pt x="339" y="1255"/>
                    </a:lnTo>
                    <a:lnTo>
                      <a:pt x="365" y="1234"/>
                    </a:lnTo>
                    <a:lnTo>
                      <a:pt x="395" y="1212"/>
                    </a:lnTo>
                    <a:lnTo>
                      <a:pt x="419" y="1190"/>
                    </a:lnTo>
                    <a:lnTo>
                      <a:pt x="445" y="1171"/>
                    </a:lnTo>
                    <a:lnTo>
                      <a:pt x="518" y="1098"/>
                    </a:lnTo>
                    <a:lnTo>
                      <a:pt x="596" y="1032"/>
                    </a:lnTo>
                    <a:lnTo>
                      <a:pt x="675" y="972"/>
                    </a:lnTo>
                    <a:lnTo>
                      <a:pt x="755" y="919"/>
                    </a:lnTo>
                    <a:lnTo>
                      <a:pt x="833" y="860"/>
                    </a:lnTo>
                    <a:lnTo>
                      <a:pt x="913" y="807"/>
                    </a:lnTo>
                    <a:lnTo>
                      <a:pt x="990" y="747"/>
                    </a:lnTo>
                    <a:lnTo>
                      <a:pt x="1068" y="688"/>
                    </a:lnTo>
                    <a:lnTo>
                      <a:pt x="1116" y="667"/>
                    </a:lnTo>
                    <a:lnTo>
                      <a:pt x="1167" y="645"/>
                    </a:lnTo>
                    <a:lnTo>
                      <a:pt x="1216" y="621"/>
                    </a:lnTo>
                    <a:lnTo>
                      <a:pt x="1266" y="596"/>
                    </a:lnTo>
                    <a:lnTo>
                      <a:pt x="1312" y="570"/>
                    </a:lnTo>
                    <a:lnTo>
                      <a:pt x="1361" y="548"/>
                    </a:lnTo>
                    <a:lnTo>
                      <a:pt x="1412" y="528"/>
                    </a:lnTo>
                    <a:lnTo>
                      <a:pt x="1465" y="519"/>
                    </a:lnTo>
                    <a:lnTo>
                      <a:pt x="1758" y="356"/>
                    </a:lnTo>
                    <a:lnTo>
                      <a:pt x="2073" y="218"/>
                    </a:lnTo>
                    <a:lnTo>
                      <a:pt x="2402" y="107"/>
                    </a:lnTo>
                    <a:lnTo>
                      <a:pt x="2746" y="34"/>
                    </a:lnTo>
                    <a:lnTo>
                      <a:pt x="3093" y="0"/>
                    </a:lnTo>
                    <a:lnTo>
                      <a:pt x="3439" y="17"/>
                    </a:lnTo>
                    <a:lnTo>
                      <a:pt x="3781" y="85"/>
                    </a:lnTo>
                    <a:lnTo>
                      <a:pt x="4112" y="2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1303" name="Freeform 66"/>
              <p:cNvSpPr>
                <a:spLocks/>
              </p:cNvSpPr>
              <p:nvPr/>
            </p:nvSpPr>
            <p:spPr bwMode="auto">
              <a:xfrm>
                <a:off x="1055" y="339"/>
                <a:ext cx="4775" cy="3247"/>
              </a:xfrm>
              <a:custGeom>
                <a:avLst/>
                <a:gdLst>
                  <a:gd name="T0" fmla="*/ 4266 w 4774"/>
                  <a:gd name="T1" fmla="*/ 293 h 3249"/>
                  <a:gd name="T2" fmla="*/ 4447 w 4774"/>
                  <a:gd name="T3" fmla="*/ 419 h 3249"/>
                  <a:gd name="T4" fmla="*/ 4583 w 4774"/>
                  <a:gd name="T5" fmla="*/ 576 h 3249"/>
                  <a:gd name="T6" fmla="*/ 4673 w 4774"/>
                  <a:gd name="T7" fmla="*/ 753 h 3249"/>
                  <a:gd name="T8" fmla="*/ 4731 w 4774"/>
                  <a:gd name="T9" fmla="*/ 952 h 3249"/>
                  <a:gd name="T10" fmla="*/ 4760 w 4774"/>
                  <a:gd name="T11" fmla="*/ 1155 h 3249"/>
                  <a:gd name="T12" fmla="*/ 4774 w 4774"/>
                  <a:gd name="T13" fmla="*/ 1369 h 3249"/>
                  <a:gd name="T14" fmla="*/ 4774 w 4774"/>
                  <a:gd name="T15" fmla="*/ 1577 h 3249"/>
                  <a:gd name="T16" fmla="*/ 4774 w 4774"/>
                  <a:gd name="T17" fmla="*/ 1781 h 3249"/>
                  <a:gd name="T18" fmla="*/ 4607 w 4774"/>
                  <a:gd name="T19" fmla="*/ 2037 h 3249"/>
                  <a:gd name="T20" fmla="*/ 4411 w 4774"/>
                  <a:gd name="T21" fmla="*/ 2268 h 3249"/>
                  <a:gd name="T22" fmla="*/ 4188 w 4774"/>
                  <a:gd name="T23" fmla="*/ 2466 h 3249"/>
                  <a:gd name="T24" fmla="*/ 3946 w 4774"/>
                  <a:gd name="T25" fmla="*/ 2643 h 3249"/>
                  <a:gd name="T26" fmla="*/ 3684 w 4774"/>
                  <a:gd name="T27" fmla="*/ 2793 h 3249"/>
                  <a:gd name="T28" fmla="*/ 3415 w 4774"/>
                  <a:gd name="T29" fmla="*/ 2924 h 3249"/>
                  <a:gd name="T30" fmla="*/ 3139 w 4774"/>
                  <a:gd name="T31" fmla="*/ 3033 h 3249"/>
                  <a:gd name="T32" fmla="*/ 2863 w 4774"/>
                  <a:gd name="T33" fmla="*/ 3128 h 3249"/>
                  <a:gd name="T34" fmla="*/ 2539 w 4774"/>
                  <a:gd name="T35" fmla="*/ 3210 h 3249"/>
                  <a:gd name="T36" fmla="*/ 2209 w 4774"/>
                  <a:gd name="T37" fmla="*/ 3249 h 3249"/>
                  <a:gd name="T38" fmla="*/ 1870 w 4774"/>
                  <a:gd name="T39" fmla="*/ 3244 h 3249"/>
                  <a:gd name="T40" fmla="*/ 1536 w 4774"/>
                  <a:gd name="T41" fmla="*/ 3203 h 3249"/>
                  <a:gd name="T42" fmla="*/ 1207 w 4774"/>
                  <a:gd name="T43" fmla="*/ 3120 h 3249"/>
                  <a:gd name="T44" fmla="*/ 892 w 4774"/>
                  <a:gd name="T45" fmla="*/ 3004 h 3249"/>
                  <a:gd name="T46" fmla="*/ 596 w 4774"/>
                  <a:gd name="T47" fmla="*/ 2854 h 3249"/>
                  <a:gd name="T48" fmla="*/ 327 w 4774"/>
                  <a:gd name="T49" fmla="*/ 2675 h 3249"/>
                  <a:gd name="T50" fmla="*/ 238 w 4774"/>
                  <a:gd name="T51" fmla="*/ 2546 h 3249"/>
                  <a:gd name="T52" fmla="*/ 160 w 4774"/>
                  <a:gd name="T53" fmla="*/ 2411 h 3249"/>
                  <a:gd name="T54" fmla="*/ 92 w 4774"/>
                  <a:gd name="T55" fmla="*/ 2270 h 3249"/>
                  <a:gd name="T56" fmla="*/ 44 w 4774"/>
                  <a:gd name="T57" fmla="*/ 2125 h 3249"/>
                  <a:gd name="T58" fmla="*/ 10 w 4774"/>
                  <a:gd name="T59" fmla="*/ 1972 h 3249"/>
                  <a:gd name="T60" fmla="*/ 0 w 4774"/>
                  <a:gd name="T61" fmla="*/ 1819 h 3249"/>
                  <a:gd name="T62" fmla="*/ 15 w 4774"/>
                  <a:gd name="T63" fmla="*/ 1664 h 3249"/>
                  <a:gd name="T64" fmla="*/ 58 w 4774"/>
                  <a:gd name="T65" fmla="*/ 1512 h 3249"/>
                  <a:gd name="T66" fmla="*/ 238 w 4774"/>
                  <a:gd name="T67" fmla="*/ 1291 h 3249"/>
                  <a:gd name="T68" fmla="*/ 441 w 4774"/>
                  <a:gd name="T69" fmla="*/ 1095 h 3249"/>
                  <a:gd name="T70" fmla="*/ 662 w 4774"/>
                  <a:gd name="T71" fmla="*/ 918 h 3249"/>
                  <a:gd name="T72" fmla="*/ 899 w 4774"/>
                  <a:gd name="T73" fmla="*/ 758 h 3249"/>
                  <a:gd name="T74" fmla="*/ 1144 w 4774"/>
                  <a:gd name="T75" fmla="*/ 610 h 3249"/>
                  <a:gd name="T76" fmla="*/ 1398 w 4774"/>
                  <a:gd name="T77" fmla="*/ 479 h 3249"/>
                  <a:gd name="T78" fmla="*/ 1655 w 4774"/>
                  <a:gd name="T79" fmla="*/ 361 h 3249"/>
                  <a:gd name="T80" fmla="*/ 1914 w 4774"/>
                  <a:gd name="T81" fmla="*/ 252 h 3249"/>
                  <a:gd name="T82" fmla="*/ 2195 w 4774"/>
                  <a:gd name="T83" fmla="*/ 152 h 3249"/>
                  <a:gd name="T84" fmla="*/ 2490 w 4774"/>
                  <a:gd name="T85" fmla="*/ 75 h 3249"/>
                  <a:gd name="T86" fmla="*/ 2791 w 4774"/>
                  <a:gd name="T87" fmla="*/ 21 h 3249"/>
                  <a:gd name="T88" fmla="*/ 3098 w 4774"/>
                  <a:gd name="T89" fmla="*/ 0 h 3249"/>
                  <a:gd name="T90" fmla="*/ 3401 w 4774"/>
                  <a:gd name="T91" fmla="*/ 9 h 3249"/>
                  <a:gd name="T92" fmla="*/ 3699 w 4774"/>
                  <a:gd name="T93" fmla="*/ 60 h 3249"/>
                  <a:gd name="T94" fmla="*/ 3990 w 4774"/>
                  <a:gd name="T95" fmla="*/ 150 h 3249"/>
                  <a:gd name="T96" fmla="*/ 4266 w 4774"/>
                  <a:gd name="T97" fmla="*/ 293 h 32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74"/>
                  <a:gd name="T148" fmla="*/ 0 h 3249"/>
                  <a:gd name="T149" fmla="*/ 4774 w 4774"/>
                  <a:gd name="T150" fmla="*/ 3249 h 32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74" h="3249">
                    <a:moveTo>
                      <a:pt x="4266" y="293"/>
                    </a:moveTo>
                    <a:lnTo>
                      <a:pt x="4447" y="419"/>
                    </a:lnTo>
                    <a:lnTo>
                      <a:pt x="4583" y="576"/>
                    </a:lnTo>
                    <a:lnTo>
                      <a:pt x="4673" y="753"/>
                    </a:lnTo>
                    <a:lnTo>
                      <a:pt x="4731" y="952"/>
                    </a:lnTo>
                    <a:lnTo>
                      <a:pt x="4760" y="1155"/>
                    </a:lnTo>
                    <a:lnTo>
                      <a:pt x="4774" y="1369"/>
                    </a:lnTo>
                    <a:lnTo>
                      <a:pt x="4774" y="1577"/>
                    </a:lnTo>
                    <a:lnTo>
                      <a:pt x="4774" y="1781"/>
                    </a:lnTo>
                    <a:lnTo>
                      <a:pt x="4607" y="2037"/>
                    </a:lnTo>
                    <a:lnTo>
                      <a:pt x="4411" y="2268"/>
                    </a:lnTo>
                    <a:lnTo>
                      <a:pt x="4188" y="2466"/>
                    </a:lnTo>
                    <a:lnTo>
                      <a:pt x="3946" y="2643"/>
                    </a:lnTo>
                    <a:lnTo>
                      <a:pt x="3684" y="2793"/>
                    </a:lnTo>
                    <a:lnTo>
                      <a:pt x="3415" y="2924"/>
                    </a:lnTo>
                    <a:lnTo>
                      <a:pt x="3139" y="3033"/>
                    </a:lnTo>
                    <a:lnTo>
                      <a:pt x="2863" y="3128"/>
                    </a:lnTo>
                    <a:lnTo>
                      <a:pt x="2539" y="3210"/>
                    </a:lnTo>
                    <a:lnTo>
                      <a:pt x="2209" y="3249"/>
                    </a:lnTo>
                    <a:lnTo>
                      <a:pt x="1870" y="3244"/>
                    </a:lnTo>
                    <a:lnTo>
                      <a:pt x="1536" y="3203"/>
                    </a:lnTo>
                    <a:lnTo>
                      <a:pt x="1207" y="3120"/>
                    </a:lnTo>
                    <a:lnTo>
                      <a:pt x="892" y="3004"/>
                    </a:lnTo>
                    <a:lnTo>
                      <a:pt x="596" y="2854"/>
                    </a:lnTo>
                    <a:lnTo>
                      <a:pt x="327" y="2675"/>
                    </a:lnTo>
                    <a:lnTo>
                      <a:pt x="238" y="2546"/>
                    </a:lnTo>
                    <a:lnTo>
                      <a:pt x="160" y="2411"/>
                    </a:lnTo>
                    <a:lnTo>
                      <a:pt x="92" y="2270"/>
                    </a:lnTo>
                    <a:lnTo>
                      <a:pt x="44" y="2125"/>
                    </a:lnTo>
                    <a:lnTo>
                      <a:pt x="10" y="1972"/>
                    </a:lnTo>
                    <a:lnTo>
                      <a:pt x="0" y="1819"/>
                    </a:lnTo>
                    <a:lnTo>
                      <a:pt x="15" y="1664"/>
                    </a:lnTo>
                    <a:lnTo>
                      <a:pt x="58" y="1512"/>
                    </a:lnTo>
                    <a:lnTo>
                      <a:pt x="238" y="1291"/>
                    </a:lnTo>
                    <a:lnTo>
                      <a:pt x="441" y="1095"/>
                    </a:lnTo>
                    <a:lnTo>
                      <a:pt x="662" y="918"/>
                    </a:lnTo>
                    <a:lnTo>
                      <a:pt x="899" y="758"/>
                    </a:lnTo>
                    <a:lnTo>
                      <a:pt x="1144" y="610"/>
                    </a:lnTo>
                    <a:lnTo>
                      <a:pt x="1398" y="479"/>
                    </a:lnTo>
                    <a:lnTo>
                      <a:pt x="1655" y="361"/>
                    </a:lnTo>
                    <a:lnTo>
                      <a:pt x="1914" y="252"/>
                    </a:lnTo>
                    <a:lnTo>
                      <a:pt x="2195" y="152"/>
                    </a:lnTo>
                    <a:lnTo>
                      <a:pt x="2490" y="75"/>
                    </a:lnTo>
                    <a:lnTo>
                      <a:pt x="2791" y="21"/>
                    </a:lnTo>
                    <a:lnTo>
                      <a:pt x="3098" y="0"/>
                    </a:lnTo>
                    <a:lnTo>
                      <a:pt x="3401" y="9"/>
                    </a:lnTo>
                    <a:lnTo>
                      <a:pt x="3699" y="60"/>
                    </a:lnTo>
                    <a:lnTo>
                      <a:pt x="3990" y="150"/>
                    </a:lnTo>
                    <a:lnTo>
                      <a:pt x="4266" y="293"/>
                    </a:lnTo>
                    <a:close/>
                  </a:path>
                </a:pathLst>
              </a:custGeom>
              <a:solidFill>
                <a:srgbClr val="FF8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1304" name="Freeform 67"/>
              <p:cNvSpPr>
                <a:spLocks/>
              </p:cNvSpPr>
              <p:nvPr/>
            </p:nvSpPr>
            <p:spPr bwMode="auto">
              <a:xfrm>
                <a:off x="2655" y="691"/>
                <a:ext cx="1637" cy="889"/>
              </a:xfrm>
              <a:custGeom>
                <a:avLst/>
                <a:gdLst>
                  <a:gd name="T0" fmla="*/ 1620 w 1637"/>
                  <a:gd name="T1" fmla="*/ 130 h 889"/>
                  <a:gd name="T2" fmla="*/ 1630 w 1637"/>
                  <a:gd name="T3" fmla="*/ 176 h 889"/>
                  <a:gd name="T4" fmla="*/ 1637 w 1637"/>
                  <a:gd name="T5" fmla="*/ 222 h 889"/>
                  <a:gd name="T6" fmla="*/ 1630 w 1637"/>
                  <a:gd name="T7" fmla="*/ 269 h 889"/>
                  <a:gd name="T8" fmla="*/ 1605 w 1637"/>
                  <a:gd name="T9" fmla="*/ 293 h 889"/>
                  <a:gd name="T10" fmla="*/ 1598 w 1637"/>
                  <a:gd name="T11" fmla="*/ 310 h 889"/>
                  <a:gd name="T12" fmla="*/ 1601 w 1637"/>
                  <a:gd name="T13" fmla="*/ 334 h 889"/>
                  <a:gd name="T14" fmla="*/ 1598 w 1637"/>
                  <a:gd name="T15" fmla="*/ 356 h 889"/>
                  <a:gd name="T16" fmla="*/ 1511 w 1637"/>
                  <a:gd name="T17" fmla="*/ 453 h 889"/>
                  <a:gd name="T18" fmla="*/ 1322 w 1637"/>
                  <a:gd name="T19" fmla="*/ 605 h 889"/>
                  <a:gd name="T20" fmla="*/ 1106 w 1637"/>
                  <a:gd name="T21" fmla="*/ 729 h 889"/>
                  <a:gd name="T22" fmla="*/ 881 w 1637"/>
                  <a:gd name="T23" fmla="*/ 828 h 889"/>
                  <a:gd name="T24" fmla="*/ 687 w 1637"/>
                  <a:gd name="T25" fmla="*/ 886 h 889"/>
                  <a:gd name="T26" fmla="*/ 532 w 1637"/>
                  <a:gd name="T27" fmla="*/ 879 h 889"/>
                  <a:gd name="T28" fmla="*/ 387 w 1637"/>
                  <a:gd name="T29" fmla="*/ 848 h 889"/>
                  <a:gd name="T30" fmla="*/ 237 w 1637"/>
                  <a:gd name="T31" fmla="*/ 821 h 889"/>
                  <a:gd name="T32" fmla="*/ 130 w 1637"/>
                  <a:gd name="T33" fmla="*/ 794 h 889"/>
                  <a:gd name="T34" fmla="*/ 72 w 1637"/>
                  <a:gd name="T35" fmla="*/ 751 h 889"/>
                  <a:gd name="T36" fmla="*/ 21 w 1637"/>
                  <a:gd name="T37" fmla="*/ 702 h 889"/>
                  <a:gd name="T38" fmla="*/ 0 w 1637"/>
                  <a:gd name="T39" fmla="*/ 649 h 889"/>
                  <a:gd name="T40" fmla="*/ 36 w 1637"/>
                  <a:gd name="T41" fmla="*/ 637 h 889"/>
                  <a:gd name="T42" fmla="*/ 96 w 1637"/>
                  <a:gd name="T43" fmla="*/ 688 h 889"/>
                  <a:gd name="T44" fmla="*/ 159 w 1637"/>
                  <a:gd name="T45" fmla="*/ 741 h 889"/>
                  <a:gd name="T46" fmla="*/ 232 w 1637"/>
                  <a:gd name="T47" fmla="*/ 773 h 889"/>
                  <a:gd name="T48" fmla="*/ 268 w 1637"/>
                  <a:gd name="T49" fmla="*/ 734 h 889"/>
                  <a:gd name="T50" fmla="*/ 266 w 1637"/>
                  <a:gd name="T51" fmla="*/ 649 h 889"/>
                  <a:gd name="T52" fmla="*/ 273 w 1637"/>
                  <a:gd name="T53" fmla="*/ 562 h 889"/>
                  <a:gd name="T54" fmla="*/ 298 w 1637"/>
                  <a:gd name="T55" fmla="*/ 482 h 889"/>
                  <a:gd name="T56" fmla="*/ 443 w 1637"/>
                  <a:gd name="T57" fmla="*/ 351 h 889"/>
                  <a:gd name="T58" fmla="*/ 707 w 1637"/>
                  <a:gd name="T59" fmla="*/ 174 h 889"/>
                  <a:gd name="T60" fmla="*/ 995 w 1637"/>
                  <a:gd name="T61" fmla="*/ 50 h 889"/>
                  <a:gd name="T62" fmla="*/ 1310 w 1637"/>
                  <a:gd name="T63" fmla="*/ 0 h 889"/>
                  <a:gd name="T64" fmla="*/ 1496 w 1637"/>
                  <a:gd name="T65" fmla="*/ 7 h 889"/>
                  <a:gd name="T66" fmla="*/ 1535 w 1637"/>
                  <a:gd name="T67" fmla="*/ 26 h 889"/>
                  <a:gd name="T68" fmla="*/ 1569 w 1637"/>
                  <a:gd name="T69" fmla="*/ 60 h 889"/>
                  <a:gd name="T70" fmla="*/ 1603 w 1637"/>
                  <a:gd name="T71" fmla="*/ 94 h 8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37"/>
                  <a:gd name="T109" fmla="*/ 0 h 889"/>
                  <a:gd name="T110" fmla="*/ 1637 w 1637"/>
                  <a:gd name="T111" fmla="*/ 889 h 88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37" h="889">
                    <a:moveTo>
                      <a:pt x="1620" y="109"/>
                    </a:moveTo>
                    <a:lnTo>
                      <a:pt x="1620" y="130"/>
                    </a:lnTo>
                    <a:lnTo>
                      <a:pt x="1625" y="152"/>
                    </a:lnTo>
                    <a:lnTo>
                      <a:pt x="1630" y="176"/>
                    </a:lnTo>
                    <a:lnTo>
                      <a:pt x="1634" y="201"/>
                    </a:lnTo>
                    <a:lnTo>
                      <a:pt x="1637" y="222"/>
                    </a:lnTo>
                    <a:lnTo>
                      <a:pt x="1637" y="247"/>
                    </a:lnTo>
                    <a:lnTo>
                      <a:pt x="1630" y="269"/>
                    </a:lnTo>
                    <a:lnTo>
                      <a:pt x="1620" y="293"/>
                    </a:lnTo>
                    <a:lnTo>
                      <a:pt x="1605" y="293"/>
                    </a:lnTo>
                    <a:lnTo>
                      <a:pt x="1601" y="300"/>
                    </a:lnTo>
                    <a:lnTo>
                      <a:pt x="1598" y="310"/>
                    </a:lnTo>
                    <a:lnTo>
                      <a:pt x="1601" y="322"/>
                    </a:lnTo>
                    <a:lnTo>
                      <a:pt x="1601" y="334"/>
                    </a:lnTo>
                    <a:lnTo>
                      <a:pt x="1601" y="346"/>
                    </a:lnTo>
                    <a:lnTo>
                      <a:pt x="1598" y="356"/>
                    </a:lnTo>
                    <a:lnTo>
                      <a:pt x="1593" y="365"/>
                    </a:lnTo>
                    <a:lnTo>
                      <a:pt x="1511" y="453"/>
                    </a:lnTo>
                    <a:lnTo>
                      <a:pt x="1421" y="535"/>
                    </a:lnTo>
                    <a:lnTo>
                      <a:pt x="1322" y="605"/>
                    </a:lnTo>
                    <a:lnTo>
                      <a:pt x="1218" y="671"/>
                    </a:lnTo>
                    <a:lnTo>
                      <a:pt x="1106" y="729"/>
                    </a:lnTo>
                    <a:lnTo>
                      <a:pt x="995" y="780"/>
                    </a:lnTo>
                    <a:lnTo>
                      <a:pt x="881" y="828"/>
                    </a:lnTo>
                    <a:lnTo>
                      <a:pt x="772" y="874"/>
                    </a:lnTo>
                    <a:lnTo>
                      <a:pt x="687" y="886"/>
                    </a:lnTo>
                    <a:lnTo>
                      <a:pt x="610" y="889"/>
                    </a:lnTo>
                    <a:lnTo>
                      <a:pt x="532" y="879"/>
                    </a:lnTo>
                    <a:lnTo>
                      <a:pt x="460" y="867"/>
                    </a:lnTo>
                    <a:lnTo>
                      <a:pt x="387" y="848"/>
                    </a:lnTo>
                    <a:lnTo>
                      <a:pt x="314" y="833"/>
                    </a:lnTo>
                    <a:lnTo>
                      <a:pt x="237" y="821"/>
                    </a:lnTo>
                    <a:lnTo>
                      <a:pt x="162" y="819"/>
                    </a:lnTo>
                    <a:lnTo>
                      <a:pt x="130" y="794"/>
                    </a:lnTo>
                    <a:lnTo>
                      <a:pt x="101" y="773"/>
                    </a:lnTo>
                    <a:lnTo>
                      <a:pt x="72" y="751"/>
                    </a:lnTo>
                    <a:lnTo>
                      <a:pt x="46" y="729"/>
                    </a:lnTo>
                    <a:lnTo>
                      <a:pt x="21" y="702"/>
                    </a:lnTo>
                    <a:lnTo>
                      <a:pt x="7" y="678"/>
                    </a:lnTo>
                    <a:lnTo>
                      <a:pt x="0" y="649"/>
                    </a:lnTo>
                    <a:lnTo>
                      <a:pt x="7" y="620"/>
                    </a:lnTo>
                    <a:lnTo>
                      <a:pt x="36" y="637"/>
                    </a:lnTo>
                    <a:lnTo>
                      <a:pt x="67" y="661"/>
                    </a:lnTo>
                    <a:lnTo>
                      <a:pt x="96" y="688"/>
                    </a:lnTo>
                    <a:lnTo>
                      <a:pt x="130" y="717"/>
                    </a:lnTo>
                    <a:lnTo>
                      <a:pt x="159" y="741"/>
                    </a:lnTo>
                    <a:lnTo>
                      <a:pt x="196" y="760"/>
                    </a:lnTo>
                    <a:lnTo>
                      <a:pt x="232" y="773"/>
                    </a:lnTo>
                    <a:lnTo>
                      <a:pt x="276" y="775"/>
                    </a:lnTo>
                    <a:lnTo>
                      <a:pt x="268" y="734"/>
                    </a:lnTo>
                    <a:lnTo>
                      <a:pt x="266" y="693"/>
                    </a:lnTo>
                    <a:lnTo>
                      <a:pt x="266" y="649"/>
                    </a:lnTo>
                    <a:lnTo>
                      <a:pt x="268" y="605"/>
                    </a:lnTo>
                    <a:lnTo>
                      <a:pt x="273" y="562"/>
                    </a:lnTo>
                    <a:lnTo>
                      <a:pt x="285" y="521"/>
                    </a:lnTo>
                    <a:lnTo>
                      <a:pt x="298" y="482"/>
                    </a:lnTo>
                    <a:lnTo>
                      <a:pt x="319" y="450"/>
                    </a:lnTo>
                    <a:lnTo>
                      <a:pt x="443" y="351"/>
                    </a:lnTo>
                    <a:lnTo>
                      <a:pt x="574" y="259"/>
                    </a:lnTo>
                    <a:lnTo>
                      <a:pt x="707" y="174"/>
                    </a:lnTo>
                    <a:lnTo>
                      <a:pt x="850" y="106"/>
                    </a:lnTo>
                    <a:lnTo>
                      <a:pt x="995" y="50"/>
                    </a:lnTo>
                    <a:lnTo>
                      <a:pt x="1150" y="14"/>
                    </a:lnTo>
                    <a:lnTo>
                      <a:pt x="1310" y="0"/>
                    </a:lnTo>
                    <a:lnTo>
                      <a:pt x="1479" y="9"/>
                    </a:lnTo>
                    <a:lnTo>
                      <a:pt x="1496" y="7"/>
                    </a:lnTo>
                    <a:lnTo>
                      <a:pt x="1516" y="14"/>
                    </a:lnTo>
                    <a:lnTo>
                      <a:pt x="1535" y="26"/>
                    </a:lnTo>
                    <a:lnTo>
                      <a:pt x="1555" y="43"/>
                    </a:lnTo>
                    <a:lnTo>
                      <a:pt x="1569" y="60"/>
                    </a:lnTo>
                    <a:lnTo>
                      <a:pt x="1586" y="80"/>
                    </a:lnTo>
                    <a:lnTo>
                      <a:pt x="1603" y="94"/>
                    </a:lnTo>
                    <a:lnTo>
                      <a:pt x="162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1305" name="Freeform 68"/>
              <p:cNvSpPr>
                <a:spLocks/>
              </p:cNvSpPr>
              <p:nvPr/>
            </p:nvSpPr>
            <p:spPr bwMode="auto">
              <a:xfrm>
                <a:off x="3328" y="744"/>
                <a:ext cx="877" cy="383"/>
              </a:xfrm>
              <a:custGeom>
                <a:avLst/>
                <a:gdLst>
                  <a:gd name="T0" fmla="*/ 877 w 877"/>
                  <a:gd name="T1" fmla="*/ 99 h 383"/>
                  <a:gd name="T2" fmla="*/ 874 w 877"/>
                  <a:gd name="T3" fmla="*/ 143 h 383"/>
                  <a:gd name="T4" fmla="*/ 867 w 877"/>
                  <a:gd name="T5" fmla="*/ 186 h 383"/>
                  <a:gd name="T6" fmla="*/ 850 w 877"/>
                  <a:gd name="T7" fmla="*/ 228 h 383"/>
                  <a:gd name="T8" fmla="*/ 828 w 877"/>
                  <a:gd name="T9" fmla="*/ 266 h 383"/>
                  <a:gd name="T10" fmla="*/ 799 w 877"/>
                  <a:gd name="T11" fmla="*/ 300 h 383"/>
                  <a:gd name="T12" fmla="*/ 770 w 877"/>
                  <a:gd name="T13" fmla="*/ 332 h 383"/>
                  <a:gd name="T14" fmla="*/ 736 w 877"/>
                  <a:gd name="T15" fmla="*/ 358 h 383"/>
                  <a:gd name="T16" fmla="*/ 707 w 877"/>
                  <a:gd name="T17" fmla="*/ 383 h 383"/>
                  <a:gd name="T18" fmla="*/ 639 w 877"/>
                  <a:gd name="T19" fmla="*/ 317 h 383"/>
                  <a:gd name="T20" fmla="*/ 564 w 877"/>
                  <a:gd name="T21" fmla="*/ 276 h 383"/>
                  <a:gd name="T22" fmla="*/ 477 w 877"/>
                  <a:gd name="T23" fmla="*/ 247 h 383"/>
                  <a:gd name="T24" fmla="*/ 385 w 877"/>
                  <a:gd name="T25" fmla="*/ 235 h 383"/>
                  <a:gd name="T26" fmla="*/ 286 w 877"/>
                  <a:gd name="T27" fmla="*/ 228 h 383"/>
                  <a:gd name="T28" fmla="*/ 189 w 877"/>
                  <a:gd name="T29" fmla="*/ 228 h 383"/>
                  <a:gd name="T30" fmla="*/ 90 w 877"/>
                  <a:gd name="T31" fmla="*/ 228 h 383"/>
                  <a:gd name="T32" fmla="*/ 0 w 877"/>
                  <a:gd name="T33" fmla="*/ 228 h 383"/>
                  <a:gd name="T34" fmla="*/ 92 w 877"/>
                  <a:gd name="T35" fmla="*/ 177 h 383"/>
                  <a:gd name="T36" fmla="*/ 201 w 877"/>
                  <a:gd name="T37" fmla="*/ 123 h 383"/>
                  <a:gd name="T38" fmla="*/ 312 w 877"/>
                  <a:gd name="T39" fmla="*/ 70 h 383"/>
                  <a:gd name="T40" fmla="*/ 431 w 877"/>
                  <a:gd name="T41" fmla="*/ 29 h 383"/>
                  <a:gd name="T42" fmla="*/ 547 w 877"/>
                  <a:gd name="T43" fmla="*/ 0 h 383"/>
                  <a:gd name="T44" fmla="*/ 664 w 877"/>
                  <a:gd name="T45" fmla="*/ 0 h 383"/>
                  <a:gd name="T46" fmla="*/ 773 w 877"/>
                  <a:gd name="T47" fmla="*/ 29 h 383"/>
                  <a:gd name="T48" fmla="*/ 877 w 877"/>
                  <a:gd name="T49" fmla="*/ 99 h 3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7"/>
                  <a:gd name="T76" fmla="*/ 0 h 383"/>
                  <a:gd name="T77" fmla="*/ 877 w 877"/>
                  <a:gd name="T78" fmla="*/ 383 h 3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7" h="383">
                    <a:moveTo>
                      <a:pt x="877" y="99"/>
                    </a:moveTo>
                    <a:lnTo>
                      <a:pt x="874" y="143"/>
                    </a:lnTo>
                    <a:lnTo>
                      <a:pt x="867" y="186"/>
                    </a:lnTo>
                    <a:lnTo>
                      <a:pt x="850" y="228"/>
                    </a:lnTo>
                    <a:lnTo>
                      <a:pt x="828" y="266"/>
                    </a:lnTo>
                    <a:lnTo>
                      <a:pt x="799" y="300"/>
                    </a:lnTo>
                    <a:lnTo>
                      <a:pt x="770" y="332"/>
                    </a:lnTo>
                    <a:lnTo>
                      <a:pt x="736" y="358"/>
                    </a:lnTo>
                    <a:lnTo>
                      <a:pt x="707" y="383"/>
                    </a:lnTo>
                    <a:lnTo>
                      <a:pt x="639" y="317"/>
                    </a:lnTo>
                    <a:lnTo>
                      <a:pt x="564" y="276"/>
                    </a:lnTo>
                    <a:lnTo>
                      <a:pt x="477" y="247"/>
                    </a:lnTo>
                    <a:lnTo>
                      <a:pt x="385" y="235"/>
                    </a:lnTo>
                    <a:lnTo>
                      <a:pt x="286" y="228"/>
                    </a:lnTo>
                    <a:lnTo>
                      <a:pt x="189" y="228"/>
                    </a:lnTo>
                    <a:lnTo>
                      <a:pt x="90" y="228"/>
                    </a:lnTo>
                    <a:lnTo>
                      <a:pt x="0" y="228"/>
                    </a:lnTo>
                    <a:lnTo>
                      <a:pt x="92" y="177"/>
                    </a:lnTo>
                    <a:lnTo>
                      <a:pt x="201" y="123"/>
                    </a:lnTo>
                    <a:lnTo>
                      <a:pt x="312" y="70"/>
                    </a:lnTo>
                    <a:lnTo>
                      <a:pt x="431" y="29"/>
                    </a:lnTo>
                    <a:lnTo>
                      <a:pt x="547" y="0"/>
                    </a:lnTo>
                    <a:lnTo>
                      <a:pt x="664" y="0"/>
                    </a:lnTo>
                    <a:lnTo>
                      <a:pt x="773" y="29"/>
                    </a:lnTo>
                    <a:lnTo>
                      <a:pt x="877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1306" name="Freeform 69"/>
              <p:cNvSpPr>
                <a:spLocks/>
              </p:cNvSpPr>
              <p:nvPr/>
            </p:nvSpPr>
            <p:spPr bwMode="auto">
              <a:xfrm>
                <a:off x="4062" y="824"/>
                <a:ext cx="1184" cy="1049"/>
              </a:xfrm>
              <a:custGeom>
                <a:avLst/>
                <a:gdLst>
                  <a:gd name="T0" fmla="*/ 1162 w 1184"/>
                  <a:gd name="T1" fmla="*/ 174 h 1049"/>
                  <a:gd name="T2" fmla="*/ 1177 w 1184"/>
                  <a:gd name="T3" fmla="*/ 215 h 1049"/>
                  <a:gd name="T4" fmla="*/ 1184 w 1184"/>
                  <a:gd name="T5" fmla="*/ 259 h 1049"/>
                  <a:gd name="T6" fmla="*/ 1184 w 1184"/>
                  <a:gd name="T7" fmla="*/ 303 h 1049"/>
                  <a:gd name="T8" fmla="*/ 1179 w 1184"/>
                  <a:gd name="T9" fmla="*/ 349 h 1049"/>
                  <a:gd name="T10" fmla="*/ 1167 w 1184"/>
                  <a:gd name="T11" fmla="*/ 388 h 1049"/>
                  <a:gd name="T12" fmla="*/ 1158 w 1184"/>
                  <a:gd name="T13" fmla="*/ 429 h 1049"/>
                  <a:gd name="T14" fmla="*/ 1145 w 1184"/>
                  <a:gd name="T15" fmla="*/ 465 h 1049"/>
                  <a:gd name="T16" fmla="*/ 1136 w 1184"/>
                  <a:gd name="T17" fmla="*/ 501 h 1049"/>
                  <a:gd name="T18" fmla="*/ 1051 w 1184"/>
                  <a:gd name="T19" fmla="*/ 591 h 1049"/>
                  <a:gd name="T20" fmla="*/ 961 w 1184"/>
                  <a:gd name="T21" fmla="*/ 671 h 1049"/>
                  <a:gd name="T22" fmla="*/ 867 w 1184"/>
                  <a:gd name="T23" fmla="*/ 736 h 1049"/>
                  <a:gd name="T24" fmla="*/ 770 w 1184"/>
                  <a:gd name="T25" fmla="*/ 795 h 1049"/>
                  <a:gd name="T26" fmla="*/ 666 w 1184"/>
                  <a:gd name="T27" fmla="*/ 838 h 1049"/>
                  <a:gd name="T28" fmla="*/ 559 w 1184"/>
                  <a:gd name="T29" fmla="*/ 877 h 1049"/>
                  <a:gd name="T30" fmla="*/ 450 w 1184"/>
                  <a:gd name="T31" fmla="*/ 908 h 1049"/>
                  <a:gd name="T32" fmla="*/ 341 w 1184"/>
                  <a:gd name="T33" fmla="*/ 940 h 1049"/>
                  <a:gd name="T34" fmla="*/ 392 w 1184"/>
                  <a:gd name="T35" fmla="*/ 962 h 1049"/>
                  <a:gd name="T36" fmla="*/ 450 w 1184"/>
                  <a:gd name="T37" fmla="*/ 981 h 1049"/>
                  <a:gd name="T38" fmla="*/ 508 w 1184"/>
                  <a:gd name="T39" fmla="*/ 996 h 1049"/>
                  <a:gd name="T40" fmla="*/ 571 w 1184"/>
                  <a:gd name="T41" fmla="*/ 1010 h 1049"/>
                  <a:gd name="T42" fmla="*/ 632 w 1184"/>
                  <a:gd name="T43" fmla="*/ 1018 h 1049"/>
                  <a:gd name="T44" fmla="*/ 695 w 1184"/>
                  <a:gd name="T45" fmla="*/ 1027 h 1049"/>
                  <a:gd name="T46" fmla="*/ 758 w 1184"/>
                  <a:gd name="T47" fmla="*/ 1032 h 1049"/>
                  <a:gd name="T48" fmla="*/ 823 w 1184"/>
                  <a:gd name="T49" fmla="*/ 1039 h 1049"/>
                  <a:gd name="T50" fmla="*/ 717 w 1184"/>
                  <a:gd name="T51" fmla="*/ 1047 h 1049"/>
                  <a:gd name="T52" fmla="*/ 605 w 1184"/>
                  <a:gd name="T53" fmla="*/ 1049 h 1049"/>
                  <a:gd name="T54" fmla="*/ 492 w 1184"/>
                  <a:gd name="T55" fmla="*/ 1039 h 1049"/>
                  <a:gd name="T56" fmla="*/ 383 w 1184"/>
                  <a:gd name="T57" fmla="*/ 1025 h 1049"/>
                  <a:gd name="T58" fmla="*/ 276 w 1184"/>
                  <a:gd name="T59" fmla="*/ 993 h 1049"/>
                  <a:gd name="T60" fmla="*/ 179 w 1184"/>
                  <a:gd name="T61" fmla="*/ 947 h 1049"/>
                  <a:gd name="T62" fmla="*/ 94 w 1184"/>
                  <a:gd name="T63" fmla="*/ 882 h 1049"/>
                  <a:gd name="T64" fmla="*/ 29 w 1184"/>
                  <a:gd name="T65" fmla="*/ 799 h 1049"/>
                  <a:gd name="T66" fmla="*/ 7 w 1184"/>
                  <a:gd name="T67" fmla="*/ 739 h 1049"/>
                  <a:gd name="T68" fmla="*/ 0 w 1184"/>
                  <a:gd name="T69" fmla="*/ 686 h 1049"/>
                  <a:gd name="T70" fmla="*/ 5 w 1184"/>
                  <a:gd name="T71" fmla="*/ 630 h 1049"/>
                  <a:gd name="T72" fmla="*/ 17 w 1184"/>
                  <a:gd name="T73" fmla="*/ 579 h 1049"/>
                  <a:gd name="T74" fmla="*/ 34 w 1184"/>
                  <a:gd name="T75" fmla="*/ 526 h 1049"/>
                  <a:gd name="T76" fmla="*/ 60 w 1184"/>
                  <a:gd name="T77" fmla="*/ 475 h 1049"/>
                  <a:gd name="T78" fmla="*/ 87 w 1184"/>
                  <a:gd name="T79" fmla="*/ 424 h 1049"/>
                  <a:gd name="T80" fmla="*/ 116 w 1184"/>
                  <a:gd name="T81" fmla="*/ 373 h 1049"/>
                  <a:gd name="T82" fmla="*/ 220 w 1184"/>
                  <a:gd name="T83" fmla="*/ 262 h 1049"/>
                  <a:gd name="T84" fmla="*/ 341 w 1184"/>
                  <a:gd name="T85" fmla="*/ 165 h 1049"/>
                  <a:gd name="T86" fmla="*/ 475 w 1184"/>
                  <a:gd name="T87" fmla="*/ 82 h 1049"/>
                  <a:gd name="T88" fmla="*/ 617 w 1184"/>
                  <a:gd name="T89" fmla="*/ 29 h 1049"/>
                  <a:gd name="T90" fmla="*/ 760 w 1184"/>
                  <a:gd name="T91" fmla="*/ 0 h 1049"/>
                  <a:gd name="T92" fmla="*/ 903 w 1184"/>
                  <a:gd name="T93" fmla="*/ 12 h 1049"/>
                  <a:gd name="T94" fmla="*/ 1036 w 1184"/>
                  <a:gd name="T95" fmla="*/ 68 h 1049"/>
                  <a:gd name="T96" fmla="*/ 1162 w 1184"/>
                  <a:gd name="T97" fmla="*/ 174 h 10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4"/>
                  <a:gd name="T148" fmla="*/ 0 h 1049"/>
                  <a:gd name="T149" fmla="*/ 1184 w 1184"/>
                  <a:gd name="T150" fmla="*/ 1049 h 10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4" h="1049">
                    <a:moveTo>
                      <a:pt x="1162" y="174"/>
                    </a:moveTo>
                    <a:lnTo>
                      <a:pt x="1177" y="215"/>
                    </a:lnTo>
                    <a:lnTo>
                      <a:pt x="1184" y="259"/>
                    </a:lnTo>
                    <a:lnTo>
                      <a:pt x="1184" y="303"/>
                    </a:lnTo>
                    <a:lnTo>
                      <a:pt x="1179" y="349"/>
                    </a:lnTo>
                    <a:lnTo>
                      <a:pt x="1167" y="388"/>
                    </a:lnTo>
                    <a:lnTo>
                      <a:pt x="1158" y="429"/>
                    </a:lnTo>
                    <a:lnTo>
                      <a:pt x="1145" y="465"/>
                    </a:lnTo>
                    <a:lnTo>
                      <a:pt x="1136" y="501"/>
                    </a:lnTo>
                    <a:lnTo>
                      <a:pt x="1051" y="591"/>
                    </a:lnTo>
                    <a:lnTo>
                      <a:pt x="961" y="671"/>
                    </a:lnTo>
                    <a:lnTo>
                      <a:pt x="867" y="736"/>
                    </a:lnTo>
                    <a:lnTo>
                      <a:pt x="770" y="795"/>
                    </a:lnTo>
                    <a:lnTo>
                      <a:pt x="666" y="838"/>
                    </a:lnTo>
                    <a:lnTo>
                      <a:pt x="559" y="877"/>
                    </a:lnTo>
                    <a:lnTo>
                      <a:pt x="450" y="908"/>
                    </a:lnTo>
                    <a:lnTo>
                      <a:pt x="341" y="940"/>
                    </a:lnTo>
                    <a:lnTo>
                      <a:pt x="392" y="962"/>
                    </a:lnTo>
                    <a:lnTo>
                      <a:pt x="450" y="981"/>
                    </a:lnTo>
                    <a:lnTo>
                      <a:pt x="508" y="996"/>
                    </a:lnTo>
                    <a:lnTo>
                      <a:pt x="571" y="1010"/>
                    </a:lnTo>
                    <a:lnTo>
                      <a:pt x="632" y="1018"/>
                    </a:lnTo>
                    <a:lnTo>
                      <a:pt x="695" y="1027"/>
                    </a:lnTo>
                    <a:lnTo>
                      <a:pt x="758" y="1032"/>
                    </a:lnTo>
                    <a:lnTo>
                      <a:pt x="823" y="1039"/>
                    </a:lnTo>
                    <a:lnTo>
                      <a:pt x="717" y="1047"/>
                    </a:lnTo>
                    <a:lnTo>
                      <a:pt x="605" y="1049"/>
                    </a:lnTo>
                    <a:lnTo>
                      <a:pt x="492" y="1039"/>
                    </a:lnTo>
                    <a:lnTo>
                      <a:pt x="383" y="1025"/>
                    </a:lnTo>
                    <a:lnTo>
                      <a:pt x="276" y="993"/>
                    </a:lnTo>
                    <a:lnTo>
                      <a:pt x="179" y="947"/>
                    </a:lnTo>
                    <a:lnTo>
                      <a:pt x="94" y="882"/>
                    </a:lnTo>
                    <a:lnTo>
                      <a:pt x="29" y="799"/>
                    </a:lnTo>
                    <a:lnTo>
                      <a:pt x="7" y="739"/>
                    </a:lnTo>
                    <a:lnTo>
                      <a:pt x="0" y="686"/>
                    </a:lnTo>
                    <a:lnTo>
                      <a:pt x="5" y="630"/>
                    </a:lnTo>
                    <a:lnTo>
                      <a:pt x="17" y="579"/>
                    </a:lnTo>
                    <a:lnTo>
                      <a:pt x="34" y="526"/>
                    </a:lnTo>
                    <a:lnTo>
                      <a:pt x="60" y="475"/>
                    </a:lnTo>
                    <a:lnTo>
                      <a:pt x="87" y="424"/>
                    </a:lnTo>
                    <a:lnTo>
                      <a:pt x="116" y="373"/>
                    </a:lnTo>
                    <a:lnTo>
                      <a:pt x="220" y="262"/>
                    </a:lnTo>
                    <a:lnTo>
                      <a:pt x="341" y="165"/>
                    </a:lnTo>
                    <a:lnTo>
                      <a:pt x="475" y="82"/>
                    </a:lnTo>
                    <a:lnTo>
                      <a:pt x="617" y="29"/>
                    </a:lnTo>
                    <a:lnTo>
                      <a:pt x="760" y="0"/>
                    </a:lnTo>
                    <a:lnTo>
                      <a:pt x="903" y="12"/>
                    </a:lnTo>
                    <a:lnTo>
                      <a:pt x="1036" y="68"/>
                    </a:lnTo>
                    <a:lnTo>
                      <a:pt x="1162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1307" name="Freeform 70"/>
              <p:cNvSpPr>
                <a:spLocks/>
              </p:cNvSpPr>
              <p:nvPr/>
            </p:nvSpPr>
            <p:spPr bwMode="auto">
              <a:xfrm>
                <a:off x="4403" y="904"/>
                <a:ext cx="763" cy="591"/>
              </a:xfrm>
              <a:custGeom>
                <a:avLst/>
                <a:gdLst>
                  <a:gd name="T0" fmla="*/ 751 w 763"/>
                  <a:gd name="T1" fmla="*/ 138 h 591"/>
                  <a:gd name="T2" fmla="*/ 761 w 763"/>
                  <a:gd name="T3" fmla="*/ 177 h 591"/>
                  <a:gd name="T4" fmla="*/ 763 w 763"/>
                  <a:gd name="T5" fmla="*/ 218 h 591"/>
                  <a:gd name="T6" fmla="*/ 756 w 763"/>
                  <a:gd name="T7" fmla="*/ 254 h 591"/>
                  <a:gd name="T8" fmla="*/ 746 w 763"/>
                  <a:gd name="T9" fmla="*/ 291 h 591"/>
                  <a:gd name="T10" fmla="*/ 729 w 763"/>
                  <a:gd name="T11" fmla="*/ 322 h 591"/>
                  <a:gd name="T12" fmla="*/ 712 w 763"/>
                  <a:gd name="T13" fmla="*/ 356 h 591"/>
                  <a:gd name="T14" fmla="*/ 695 w 763"/>
                  <a:gd name="T15" fmla="*/ 387 h 591"/>
                  <a:gd name="T16" fmla="*/ 681 w 763"/>
                  <a:gd name="T17" fmla="*/ 421 h 591"/>
                  <a:gd name="T18" fmla="*/ 482 w 763"/>
                  <a:gd name="T19" fmla="*/ 591 h 591"/>
                  <a:gd name="T20" fmla="*/ 453 w 763"/>
                  <a:gd name="T21" fmla="*/ 518 h 591"/>
                  <a:gd name="T22" fmla="*/ 412 w 763"/>
                  <a:gd name="T23" fmla="*/ 458 h 591"/>
                  <a:gd name="T24" fmla="*/ 361 w 763"/>
                  <a:gd name="T25" fmla="*/ 402 h 591"/>
                  <a:gd name="T26" fmla="*/ 306 w 763"/>
                  <a:gd name="T27" fmla="*/ 356 h 591"/>
                  <a:gd name="T28" fmla="*/ 240 w 763"/>
                  <a:gd name="T29" fmla="*/ 310 h 591"/>
                  <a:gd name="T30" fmla="*/ 175 w 763"/>
                  <a:gd name="T31" fmla="*/ 274 h 591"/>
                  <a:gd name="T32" fmla="*/ 107 w 763"/>
                  <a:gd name="T33" fmla="*/ 237 h 591"/>
                  <a:gd name="T34" fmla="*/ 44 w 763"/>
                  <a:gd name="T35" fmla="*/ 208 h 591"/>
                  <a:gd name="T36" fmla="*/ 22 w 763"/>
                  <a:gd name="T37" fmla="*/ 206 h 591"/>
                  <a:gd name="T38" fmla="*/ 0 w 763"/>
                  <a:gd name="T39" fmla="*/ 194 h 591"/>
                  <a:gd name="T40" fmla="*/ 17 w 763"/>
                  <a:gd name="T41" fmla="*/ 165 h 591"/>
                  <a:gd name="T42" fmla="*/ 39 w 763"/>
                  <a:gd name="T43" fmla="*/ 143 h 591"/>
                  <a:gd name="T44" fmla="*/ 66 w 763"/>
                  <a:gd name="T45" fmla="*/ 119 h 591"/>
                  <a:gd name="T46" fmla="*/ 95 w 763"/>
                  <a:gd name="T47" fmla="*/ 99 h 591"/>
                  <a:gd name="T48" fmla="*/ 124 w 763"/>
                  <a:gd name="T49" fmla="*/ 77 h 591"/>
                  <a:gd name="T50" fmla="*/ 155 w 763"/>
                  <a:gd name="T51" fmla="*/ 63 h 591"/>
                  <a:gd name="T52" fmla="*/ 184 w 763"/>
                  <a:gd name="T53" fmla="*/ 48 h 591"/>
                  <a:gd name="T54" fmla="*/ 213 w 763"/>
                  <a:gd name="T55" fmla="*/ 39 h 591"/>
                  <a:gd name="T56" fmla="*/ 276 w 763"/>
                  <a:gd name="T57" fmla="*/ 19 h 591"/>
                  <a:gd name="T58" fmla="*/ 349 w 763"/>
                  <a:gd name="T59" fmla="*/ 7 h 591"/>
                  <a:gd name="T60" fmla="*/ 422 w 763"/>
                  <a:gd name="T61" fmla="*/ 0 h 591"/>
                  <a:gd name="T62" fmla="*/ 497 w 763"/>
                  <a:gd name="T63" fmla="*/ 7 h 591"/>
                  <a:gd name="T64" fmla="*/ 567 w 763"/>
                  <a:gd name="T65" fmla="*/ 19 h 591"/>
                  <a:gd name="T66" fmla="*/ 635 w 763"/>
                  <a:gd name="T67" fmla="*/ 46 h 591"/>
                  <a:gd name="T68" fmla="*/ 695 w 763"/>
                  <a:gd name="T69" fmla="*/ 85 h 591"/>
                  <a:gd name="T70" fmla="*/ 751 w 763"/>
                  <a:gd name="T71" fmla="*/ 138 h 59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3"/>
                  <a:gd name="T109" fmla="*/ 0 h 591"/>
                  <a:gd name="T110" fmla="*/ 763 w 763"/>
                  <a:gd name="T111" fmla="*/ 591 h 59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3" h="591">
                    <a:moveTo>
                      <a:pt x="751" y="138"/>
                    </a:moveTo>
                    <a:lnTo>
                      <a:pt x="761" y="177"/>
                    </a:lnTo>
                    <a:lnTo>
                      <a:pt x="763" y="218"/>
                    </a:lnTo>
                    <a:lnTo>
                      <a:pt x="756" y="254"/>
                    </a:lnTo>
                    <a:lnTo>
                      <a:pt x="746" y="291"/>
                    </a:lnTo>
                    <a:lnTo>
                      <a:pt x="729" y="322"/>
                    </a:lnTo>
                    <a:lnTo>
                      <a:pt x="712" y="356"/>
                    </a:lnTo>
                    <a:lnTo>
                      <a:pt x="695" y="387"/>
                    </a:lnTo>
                    <a:lnTo>
                      <a:pt x="681" y="421"/>
                    </a:lnTo>
                    <a:lnTo>
                      <a:pt x="482" y="591"/>
                    </a:lnTo>
                    <a:lnTo>
                      <a:pt x="453" y="518"/>
                    </a:lnTo>
                    <a:lnTo>
                      <a:pt x="412" y="458"/>
                    </a:lnTo>
                    <a:lnTo>
                      <a:pt x="361" y="402"/>
                    </a:lnTo>
                    <a:lnTo>
                      <a:pt x="306" y="356"/>
                    </a:lnTo>
                    <a:lnTo>
                      <a:pt x="240" y="310"/>
                    </a:lnTo>
                    <a:lnTo>
                      <a:pt x="175" y="274"/>
                    </a:lnTo>
                    <a:lnTo>
                      <a:pt x="107" y="237"/>
                    </a:lnTo>
                    <a:lnTo>
                      <a:pt x="44" y="208"/>
                    </a:lnTo>
                    <a:lnTo>
                      <a:pt x="22" y="206"/>
                    </a:lnTo>
                    <a:lnTo>
                      <a:pt x="0" y="194"/>
                    </a:lnTo>
                    <a:lnTo>
                      <a:pt x="17" y="165"/>
                    </a:lnTo>
                    <a:lnTo>
                      <a:pt x="39" y="143"/>
                    </a:lnTo>
                    <a:lnTo>
                      <a:pt x="66" y="119"/>
                    </a:lnTo>
                    <a:lnTo>
                      <a:pt x="95" y="99"/>
                    </a:lnTo>
                    <a:lnTo>
                      <a:pt x="124" y="77"/>
                    </a:lnTo>
                    <a:lnTo>
                      <a:pt x="155" y="63"/>
                    </a:lnTo>
                    <a:lnTo>
                      <a:pt x="184" y="48"/>
                    </a:lnTo>
                    <a:lnTo>
                      <a:pt x="213" y="39"/>
                    </a:lnTo>
                    <a:lnTo>
                      <a:pt x="276" y="19"/>
                    </a:lnTo>
                    <a:lnTo>
                      <a:pt x="349" y="7"/>
                    </a:lnTo>
                    <a:lnTo>
                      <a:pt x="422" y="0"/>
                    </a:lnTo>
                    <a:lnTo>
                      <a:pt x="497" y="7"/>
                    </a:lnTo>
                    <a:lnTo>
                      <a:pt x="567" y="19"/>
                    </a:lnTo>
                    <a:lnTo>
                      <a:pt x="635" y="46"/>
                    </a:lnTo>
                    <a:lnTo>
                      <a:pt x="695" y="85"/>
                    </a:lnTo>
                    <a:lnTo>
                      <a:pt x="751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1308" name="Freeform 71"/>
              <p:cNvSpPr>
                <a:spLocks/>
              </p:cNvSpPr>
              <p:nvPr/>
            </p:nvSpPr>
            <p:spPr bwMode="auto">
              <a:xfrm>
                <a:off x="2999" y="1066"/>
                <a:ext cx="966" cy="414"/>
              </a:xfrm>
              <a:custGeom>
                <a:avLst/>
                <a:gdLst>
                  <a:gd name="T0" fmla="*/ 598 w 966"/>
                  <a:gd name="T1" fmla="*/ 175 h 414"/>
                  <a:gd name="T2" fmla="*/ 644 w 966"/>
                  <a:gd name="T3" fmla="*/ 179 h 414"/>
                  <a:gd name="T4" fmla="*/ 692 w 966"/>
                  <a:gd name="T5" fmla="*/ 182 h 414"/>
                  <a:gd name="T6" fmla="*/ 741 w 966"/>
                  <a:gd name="T7" fmla="*/ 177 h 414"/>
                  <a:gd name="T8" fmla="*/ 792 w 966"/>
                  <a:gd name="T9" fmla="*/ 170 h 414"/>
                  <a:gd name="T10" fmla="*/ 835 w 966"/>
                  <a:gd name="T11" fmla="*/ 158 h 414"/>
                  <a:gd name="T12" fmla="*/ 881 w 966"/>
                  <a:gd name="T13" fmla="*/ 146 h 414"/>
                  <a:gd name="T14" fmla="*/ 925 w 966"/>
                  <a:gd name="T15" fmla="*/ 131 h 414"/>
                  <a:gd name="T16" fmla="*/ 966 w 966"/>
                  <a:gd name="T17" fmla="*/ 116 h 414"/>
                  <a:gd name="T18" fmla="*/ 864 w 966"/>
                  <a:gd name="T19" fmla="*/ 182 h 414"/>
                  <a:gd name="T20" fmla="*/ 755 w 966"/>
                  <a:gd name="T21" fmla="*/ 252 h 414"/>
                  <a:gd name="T22" fmla="*/ 639 w 966"/>
                  <a:gd name="T23" fmla="*/ 315 h 414"/>
                  <a:gd name="T24" fmla="*/ 518 w 966"/>
                  <a:gd name="T25" fmla="*/ 371 h 414"/>
                  <a:gd name="T26" fmla="*/ 392 w 966"/>
                  <a:gd name="T27" fmla="*/ 405 h 414"/>
                  <a:gd name="T28" fmla="*/ 266 w 966"/>
                  <a:gd name="T29" fmla="*/ 414 h 414"/>
                  <a:gd name="T30" fmla="*/ 138 w 966"/>
                  <a:gd name="T31" fmla="*/ 390 h 414"/>
                  <a:gd name="T32" fmla="*/ 16 w 966"/>
                  <a:gd name="T33" fmla="*/ 330 h 414"/>
                  <a:gd name="T34" fmla="*/ 2 w 966"/>
                  <a:gd name="T35" fmla="*/ 296 h 414"/>
                  <a:gd name="T36" fmla="*/ 0 w 966"/>
                  <a:gd name="T37" fmla="*/ 264 h 414"/>
                  <a:gd name="T38" fmla="*/ 2 w 966"/>
                  <a:gd name="T39" fmla="*/ 233 h 414"/>
                  <a:gd name="T40" fmla="*/ 12 w 966"/>
                  <a:gd name="T41" fmla="*/ 201 h 414"/>
                  <a:gd name="T42" fmla="*/ 24 w 966"/>
                  <a:gd name="T43" fmla="*/ 167 h 414"/>
                  <a:gd name="T44" fmla="*/ 38 w 966"/>
                  <a:gd name="T45" fmla="*/ 138 h 414"/>
                  <a:gd name="T46" fmla="*/ 53 w 966"/>
                  <a:gd name="T47" fmla="*/ 104 h 414"/>
                  <a:gd name="T48" fmla="*/ 72 w 966"/>
                  <a:gd name="T49" fmla="*/ 75 h 414"/>
                  <a:gd name="T50" fmla="*/ 111 w 966"/>
                  <a:gd name="T51" fmla="*/ 46 h 414"/>
                  <a:gd name="T52" fmla="*/ 157 w 966"/>
                  <a:gd name="T53" fmla="*/ 27 h 414"/>
                  <a:gd name="T54" fmla="*/ 208 w 966"/>
                  <a:gd name="T55" fmla="*/ 12 h 414"/>
                  <a:gd name="T56" fmla="*/ 264 w 966"/>
                  <a:gd name="T57" fmla="*/ 5 h 414"/>
                  <a:gd name="T58" fmla="*/ 317 w 966"/>
                  <a:gd name="T59" fmla="*/ 0 h 414"/>
                  <a:gd name="T60" fmla="*/ 370 w 966"/>
                  <a:gd name="T61" fmla="*/ 0 h 414"/>
                  <a:gd name="T62" fmla="*/ 421 w 966"/>
                  <a:gd name="T63" fmla="*/ 0 h 414"/>
                  <a:gd name="T64" fmla="*/ 469 w 966"/>
                  <a:gd name="T65" fmla="*/ 3 h 414"/>
                  <a:gd name="T66" fmla="*/ 462 w 966"/>
                  <a:gd name="T67" fmla="*/ 34 h 414"/>
                  <a:gd name="T68" fmla="*/ 469 w 966"/>
                  <a:gd name="T69" fmla="*/ 58 h 414"/>
                  <a:gd name="T70" fmla="*/ 484 w 966"/>
                  <a:gd name="T71" fmla="*/ 78 h 414"/>
                  <a:gd name="T72" fmla="*/ 506 w 966"/>
                  <a:gd name="T73" fmla="*/ 97 h 414"/>
                  <a:gd name="T74" fmla="*/ 528 w 966"/>
                  <a:gd name="T75" fmla="*/ 112 h 414"/>
                  <a:gd name="T76" fmla="*/ 554 w 966"/>
                  <a:gd name="T77" fmla="*/ 129 h 414"/>
                  <a:gd name="T78" fmla="*/ 576 w 966"/>
                  <a:gd name="T79" fmla="*/ 148 h 414"/>
                  <a:gd name="T80" fmla="*/ 598 w 966"/>
                  <a:gd name="T81" fmla="*/ 175 h 4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66"/>
                  <a:gd name="T124" fmla="*/ 0 h 414"/>
                  <a:gd name="T125" fmla="*/ 966 w 966"/>
                  <a:gd name="T126" fmla="*/ 414 h 4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66" h="414">
                    <a:moveTo>
                      <a:pt x="598" y="175"/>
                    </a:moveTo>
                    <a:lnTo>
                      <a:pt x="644" y="179"/>
                    </a:lnTo>
                    <a:lnTo>
                      <a:pt x="692" y="182"/>
                    </a:lnTo>
                    <a:lnTo>
                      <a:pt x="741" y="177"/>
                    </a:lnTo>
                    <a:lnTo>
                      <a:pt x="792" y="170"/>
                    </a:lnTo>
                    <a:lnTo>
                      <a:pt x="835" y="158"/>
                    </a:lnTo>
                    <a:lnTo>
                      <a:pt x="881" y="146"/>
                    </a:lnTo>
                    <a:lnTo>
                      <a:pt x="925" y="131"/>
                    </a:lnTo>
                    <a:lnTo>
                      <a:pt x="966" y="116"/>
                    </a:lnTo>
                    <a:lnTo>
                      <a:pt x="864" y="182"/>
                    </a:lnTo>
                    <a:lnTo>
                      <a:pt x="755" y="252"/>
                    </a:lnTo>
                    <a:lnTo>
                      <a:pt x="639" y="315"/>
                    </a:lnTo>
                    <a:lnTo>
                      <a:pt x="518" y="371"/>
                    </a:lnTo>
                    <a:lnTo>
                      <a:pt x="392" y="405"/>
                    </a:lnTo>
                    <a:lnTo>
                      <a:pt x="266" y="414"/>
                    </a:lnTo>
                    <a:lnTo>
                      <a:pt x="138" y="390"/>
                    </a:lnTo>
                    <a:lnTo>
                      <a:pt x="16" y="330"/>
                    </a:lnTo>
                    <a:lnTo>
                      <a:pt x="2" y="296"/>
                    </a:lnTo>
                    <a:lnTo>
                      <a:pt x="0" y="264"/>
                    </a:lnTo>
                    <a:lnTo>
                      <a:pt x="2" y="233"/>
                    </a:lnTo>
                    <a:lnTo>
                      <a:pt x="12" y="201"/>
                    </a:lnTo>
                    <a:lnTo>
                      <a:pt x="24" y="167"/>
                    </a:lnTo>
                    <a:lnTo>
                      <a:pt x="38" y="138"/>
                    </a:lnTo>
                    <a:lnTo>
                      <a:pt x="53" y="104"/>
                    </a:lnTo>
                    <a:lnTo>
                      <a:pt x="72" y="75"/>
                    </a:lnTo>
                    <a:lnTo>
                      <a:pt x="111" y="46"/>
                    </a:lnTo>
                    <a:lnTo>
                      <a:pt x="157" y="27"/>
                    </a:lnTo>
                    <a:lnTo>
                      <a:pt x="208" y="12"/>
                    </a:lnTo>
                    <a:lnTo>
                      <a:pt x="264" y="5"/>
                    </a:lnTo>
                    <a:lnTo>
                      <a:pt x="317" y="0"/>
                    </a:lnTo>
                    <a:lnTo>
                      <a:pt x="370" y="0"/>
                    </a:lnTo>
                    <a:lnTo>
                      <a:pt x="421" y="0"/>
                    </a:lnTo>
                    <a:lnTo>
                      <a:pt x="469" y="3"/>
                    </a:lnTo>
                    <a:lnTo>
                      <a:pt x="462" y="34"/>
                    </a:lnTo>
                    <a:lnTo>
                      <a:pt x="469" y="58"/>
                    </a:lnTo>
                    <a:lnTo>
                      <a:pt x="484" y="78"/>
                    </a:lnTo>
                    <a:lnTo>
                      <a:pt x="506" y="97"/>
                    </a:lnTo>
                    <a:lnTo>
                      <a:pt x="528" y="112"/>
                    </a:lnTo>
                    <a:lnTo>
                      <a:pt x="554" y="129"/>
                    </a:lnTo>
                    <a:lnTo>
                      <a:pt x="576" y="148"/>
                    </a:lnTo>
                    <a:lnTo>
                      <a:pt x="598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1309" name="Freeform 72"/>
              <p:cNvSpPr>
                <a:spLocks/>
              </p:cNvSpPr>
              <p:nvPr/>
            </p:nvSpPr>
            <p:spPr bwMode="auto">
              <a:xfrm>
                <a:off x="4137" y="1168"/>
                <a:ext cx="678" cy="499"/>
              </a:xfrm>
              <a:custGeom>
                <a:avLst/>
                <a:gdLst>
                  <a:gd name="T0" fmla="*/ 310 w 678"/>
                  <a:gd name="T1" fmla="*/ 199 h 499"/>
                  <a:gd name="T2" fmla="*/ 329 w 678"/>
                  <a:gd name="T3" fmla="*/ 230 h 499"/>
                  <a:gd name="T4" fmla="*/ 356 w 678"/>
                  <a:gd name="T5" fmla="*/ 264 h 499"/>
                  <a:gd name="T6" fmla="*/ 383 w 678"/>
                  <a:gd name="T7" fmla="*/ 296 h 499"/>
                  <a:gd name="T8" fmla="*/ 414 w 678"/>
                  <a:gd name="T9" fmla="*/ 325 h 499"/>
                  <a:gd name="T10" fmla="*/ 446 w 678"/>
                  <a:gd name="T11" fmla="*/ 344 h 499"/>
                  <a:gd name="T12" fmla="*/ 482 w 678"/>
                  <a:gd name="T13" fmla="*/ 359 h 499"/>
                  <a:gd name="T14" fmla="*/ 521 w 678"/>
                  <a:gd name="T15" fmla="*/ 363 h 499"/>
                  <a:gd name="T16" fmla="*/ 564 w 678"/>
                  <a:gd name="T17" fmla="*/ 356 h 499"/>
                  <a:gd name="T18" fmla="*/ 584 w 678"/>
                  <a:gd name="T19" fmla="*/ 344 h 499"/>
                  <a:gd name="T20" fmla="*/ 605 w 678"/>
                  <a:gd name="T21" fmla="*/ 334 h 499"/>
                  <a:gd name="T22" fmla="*/ 627 w 678"/>
                  <a:gd name="T23" fmla="*/ 327 h 499"/>
                  <a:gd name="T24" fmla="*/ 649 w 678"/>
                  <a:gd name="T25" fmla="*/ 327 h 499"/>
                  <a:gd name="T26" fmla="*/ 656 w 678"/>
                  <a:gd name="T27" fmla="*/ 346 h 499"/>
                  <a:gd name="T28" fmla="*/ 678 w 678"/>
                  <a:gd name="T29" fmla="*/ 368 h 499"/>
                  <a:gd name="T30" fmla="*/ 605 w 678"/>
                  <a:gd name="T31" fmla="*/ 400 h 499"/>
                  <a:gd name="T32" fmla="*/ 530 w 678"/>
                  <a:gd name="T33" fmla="*/ 434 h 499"/>
                  <a:gd name="T34" fmla="*/ 450 w 678"/>
                  <a:gd name="T35" fmla="*/ 460 h 499"/>
                  <a:gd name="T36" fmla="*/ 373 w 678"/>
                  <a:gd name="T37" fmla="*/ 485 h 499"/>
                  <a:gd name="T38" fmla="*/ 293 w 678"/>
                  <a:gd name="T39" fmla="*/ 497 h 499"/>
                  <a:gd name="T40" fmla="*/ 213 w 678"/>
                  <a:gd name="T41" fmla="*/ 499 h 499"/>
                  <a:gd name="T42" fmla="*/ 138 w 678"/>
                  <a:gd name="T43" fmla="*/ 485 h 499"/>
                  <a:gd name="T44" fmla="*/ 68 w 678"/>
                  <a:gd name="T45" fmla="*/ 455 h 499"/>
                  <a:gd name="T46" fmla="*/ 39 w 678"/>
                  <a:gd name="T47" fmla="*/ 429 h 499"/>
                  <a:gd name="T48" fmla="*/ 19 w 678"/>
                  <a:gd name="T49" fmla="*/ 402 h 499"/>
                  <a:gd name="T50" fmla="*/ 7 w 678"/>
                  <a:gd name="T51" fmla="*/ 373 h 499"/>
                  <a:gd name="T52" fmla="*/ 2 w 678"/>
                  <a:gd name="T53" fmla="*/ 344 h 499"/>
                  <a:gd name="T54" fmla="*/ 0 w 678"/>
                  <a:gd name="T55" fmla="*/ 312 h 499"/>
                  <a:gd name="T56" fmla="*/ 7 w 678"/>
                  <a:gd name="T57" fmla="*/ 283 h 499"/>
                  <a:gd name="T58" fmla="*/ 14 w 678"/>
                  <a:gd name="T59" fmla="*/ 254 h 499"/>
                  <a:gd name="T60" fmla="*/ 27 w 678"/>
                  <a:gd name="T61" fmla="*/ 228 h 499"/>
                  <a:gd name="T62" fmla="*/ 36 w 678"/>
                  <a:gd name="T63" fmla="*/ 194 h 499"/>
                  <a:gd name="T64" fmla="*/ 51 w 678"/>
                  <a:gd name="T65" fmla="*/ 162 h 499"/>
                  <a:gd name="T66" fmla="*/ 65 w 678"/>
                  <a:gd name="T67" fmla="*/ 131 h 499"/>
                  <a:gd name="T68" fmla="*/ 85 w 678"/>
                  <a:gd name="T69" fmla="*/ 102 h 499"/>
                  <a:gd name="T70" fmla="*/ 102 w 678"/>
                  <a:gd name="T71" fmla="*/ 73 h 499"/>
                  <a:gd name="T72" fmla="*/ 123 w 678"/>
                  <a:gd name="T73" fmla="*/ 46 h 499"/>
                  <a:gd name="T74" fmla="*/ 145 w 678"/>
                  <a:gd name="T75" fmla="*/ 22 h 499"/>
                  <a:gd name="T76" fmla="*/ 167 w 678"/>
                  <a:gd name="T77" fmla="*/ 0 h 499"/>
                  <a:gd name="T78" fmla="*/ 206 w 678"/>
                  <a:gd name="T79" fmla="*/ 7 h 499"/>
                  <a:gd name="T80" fmla="*/ 237 w 678"/>
                  <a:gd name="T81" fmla="*/ 24 h 499"/>
                  <a:gd name="T82" fmla="*/ 259 w 678"/>
                  <a:gd name="T83" fmla="*/ 44 h 499"/>
                  <a:gd name="T84" fmla="*/ 274 w 678"/>
                  <a:gd name="T85" fmla="*/ 73 h 499"/>
                  <a:gd name="T86" fmla="*/ 281 w 678"/>
                  <a:gd name="T87" fmla="*/ 99 h 499"/>
                  <a:gd name="T88" fmla="*/ 291 w 678"/>
                  <a:gd name="T89" fmla="*/ 131 h 499"/>
                  <a:gd name="T90" fmla="*/ 300 w 678"/>
                  <a:gd name="T91" fmla="*/ 165 h 499"/>
                  <a:gd name="T92" fmla="*/ 310 w 678"/>
                  <a:gd name="T93" fmla="*/ 199 h 49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78"/>
                  <a:gd name="T142" fmla="*/ 0 h 499"/>
                  <a:gd name="T143" fmla="*/ 678 w 678"/>
                  <a:gd name="T144" fmla="*/ 499 h 49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78" h="499">
                    <a:moveTo>
                      <a:pt x="310" y="199"/>
                    </a:moveTo>
                    <a:lnTo>
                      <a:pt x="329" y="230"/>
                    </a:lnTo>
                    <a:lnTo>
                      <a:pt x="356" y="264"/>
                    </a:lnTo>
                    <a:lnTo>
                      <a:pt x="383" y="296"/>
                    </a:lnTo>
                    <a:lnTo>
                      <a:pt x="414" y="325"/>
                    </a:lnTo>
                    <a:lnTo>
                      <a:pt x="446" y="344"/>
                    </a:lnTo>
                    <a:lnTo>
                      <a:pt x="482" y="359"/>
                    </a:lnTo>
                    <a:lnTo>
                      <a:pt x="521" y="363"/>
                    </a:lnTo>
                    <a:lnTo>
                      <a:pt x="564" y="356"/>
                    </a:lnTo>
                    <a:lnTo>
                      <a:pt x="584" y="344"/>
                    </a:lnTo>
                    <a:lnTo>
                      <a:pt x="605" y="334"/>
                    </a:lnTo>
                    <a:lnTo>
                      <a:pt x="627" y="327"/>
                    </a:lnTo>
                    <a:lnTo>
                      <a:pt x="649" y="327"/>
                    </a:lnTo>
                    <a:lnTo>
                      <a:pt x="656" y="346"/>
                    </a:lnTo>
                    <a:lnTo>
                      <a:pt x="678" y="368"/>
                    </a:lnTo>
                    <a:lnTo>
                      <a:pt x="605" y="400"/>
                    </a:lnTo>
                    <a:lnTo>
                      <a:pt x="530" y="434"/>
                    </a:lnTo>
                    <a:lnTo>
                      <a:pt x="450" y="460"/>
                    </a:lnTo>
                    <a:lnTo>
                      <a:pt x="373" y="485"/>
                    </a:lnTo>
                    <a:lnTo>
                      <a:pt x="293" y="497"/>
                    </a:lnTo>
                    <a:lnTo>
                      <a:pt x="213" y="499"/>
                    </a:lnTo>
                    <a:lnTo>
                      <a:pt x="138" y="485"/>
                    </a:lnTo>
                    <a:lnTo>
                      <a:pt x="68" y="455"/>
                    </a:lnTo>
                    <a:lnTo>
                      <a:pt x="39" y="429"/>
                    </a:lnTo>
                    <a:lnTo>
                      <a:pt x="19" y="402"/>
                    </a:lnTo>
                    <a:lnTo>
                      <a:pt x="7" y="373"/>
                    </a:lnTo>
                    <a:lnTo>
                      <a:pt x="2" y="344"/>
                    </a:lnTo>
                    <a:lnTo>
                      <a:pt x="0" y="312"/>
                    </a:lnTo>
                    <a:lnTo>
                      <a:pt x="7" y="283"/>
                    </a:lnTo>
                    <a:lnTo>
                      <a:pt x="14" y="254"/>
                    </a:lnTo>
                    <a:lnTo>
                      <a:pt x="27" y="228"/>
                    </a:lnTo>
                    <a:lnTo>
                      <a:pt x="36" y="194"/>
                    </a:lnTo>
                    <a:lnTo>
                      <a:pt x="51" y="162"/>
                    </a:lnTo>
                    <a:lnTo>
                      <a:pt x="65" y="131"/>
                    </a:lnTo>
                    <a:lnTo>
                      <a:pt x="85" y="102"/>
                    </a:lnTo>
                    <a:lnTo>
                      <a:pt x="102" y="73"/>
                    </a:lnTo>
                    <a:lnTo>
                      <a:pt x="123" y="46"/>
                    </a:lnTo>
                    <a:lnTo>
                      <a:pt x="145" y="22"/>
                    </a:lnTo>
                    <a:lnTo>
                      <a:pt x="167" y="0"/>
                    </a:lnTo>
                    <a:lnTo>
                      <a:pt x="206" y="7"/>
                    </a:lnTo>
                    <a:lnTo>
                      <a:pt x="237" y="24"/>
                    </a:lnTo>
                    <a:lnTo>
                      <a:pt x="259" y="44"/>
                    </a:lnTo>
                    <a:lnTo>
                      <a:pt x="274" y="73"/>
                    </a:lnTo>
                    <a:lnTo>
                      <a:pt x="281" y="99"/>
                    </a:lnTo>
                    <a:lnTo>
                      <a:pt x="291" y="131"/>
                    </a:lnTo>
                    <a:lnTo>
                      <a:pt x="300" y="165"/>
                    </a:lnTo>
                    <a:lnTo>
                      <a:pt x="310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1310" name="Freeform 73"/>
              <p:cNvSpPr>
                <a:spLocks/>
              </p:cNvSpPr>
              <p:nvPr/>
            </p:nvSpPr>
            <p:spPr bwMode="auto">
              <a:xfrm>
                <a:off x="1310" y="1425"/>
                <a:ext cx="4467" cy="1652"/>
              </a:xfrm>
              <a:custGeom>
                <a:avLst/>
                <a:gdLst>
                  <a:gd name="T0" fmla="*/ 4447 w 4467"/>
                  <a:gd name="T1" fmla="*/ 181 h 1652"/>
                  <a:gd name="T2" fmla="*/ 4287 w 4467"/>
                  <a:gd name="T3" fmla="*/ 513 h 1652"/>
                  <a:gd name="T4" fmla="*/ 4023 w 4467"/>
                  <a:gd name="T5" fmla="*/ 799 h 1652"/>
                  <a:gd name="T6" fmla="*/ 3713 w 4467"/>
                  <a:gd name="T7" fmla="*/ 1049 h 1652"/>
                  <a:gd name="T8" fmla="*/ 3164 w 4467"/>
                  <a:gd name="T9" fmla="*/ 1323 h 1652"/>
                  <a:gd name="T10" fmla="*/ 2289 w 4467"/>
                  <a:gd name="T11" fmla="*/ 1580 h 1652"/>
                  <a:gd name="T12" fmla="*/ 1383 w 4467"/>
                  <a:gd name="T13" fmla="*/ 1652 h 1652"/>
                  <a:gd name="T14" fmla="*/ 528 w 4467"/>
                  <a:gd name="T15" fmla="*/ 1437 h 1652"/>
                  <a:gd name="T16" fmla="*/ 109 w 4467"/>
                  <a:gd name="T17" fmla="*/ 1153 h 1652"/>
                  <a:gd name="T18" fmla="*/ 46 w 4467"/>
                  <a:gd name="T19" fmla="*/ 1080 h 1652"/>
                  <a:gd name="T20" fmla="*/ 8 w 4467"/>
                  <a:gd name="T21" fmla="*/ 993 h 1652"/>
                  <a:gd name="T22" fmla="*/ 3 w 4467"/>
                  <a:gd name="T23" fmla="*/ 899 h 1652"/>
                  <a:gd name="T24" fmla="*/ 32 w 4467"/>
                  <a:gd name="T25" fmla="*/ 860 h 1652"/>
                  <a:gd name="T26" fmla="*/ 46 w 4467"/>
                  <a:gd name="T27" fmla="*/ 899 h 1652"/>
                  <a:gd name="T28" fmla="*/ 58 w 4467"/>
                  <a:gd name="T29" fmla="*/ 945 h 1652"/>
                  <a:gd name="T30" fmla="*/ 73 w 4467"/>
                  <a:gd name="T31" fmla="*/ 996 h 1652"/>
                  <a:gd name="T32" fmla="*/ 134 w 4467"/>
                  <a:gd name="T33" fmla="*/ 1085 h 1652"/>
                  <a:gd name="T34" fmla="*/ 250 w 4467"/>
                  <a:gd name="T35" fmla="*/ 1202 h 1652"/>
                  <a:gd name="T36" fmla="*/ 385 w 4467"/>
                  <a:gd name="T37" fmla="*/ 1296 h 1652"/>
                  <a:gd name="T38" fmla="*/ 528 w 4467"/>
                  <a:gd name="T39" fmla="*/ 1371 h 1652"/>
                  <a:gd name="T40" fmla="*/ 691 w 4467"/>
                  <a:gd name="T41" fmla="*/ 1444 h 1652"/>
                  <a:gd name="T42" fmla="*/ 880 w 4467"/>
                  <a:gd name="T43" fmla="*/ 1507 h 1652"/>
                  <a:gd name="T44" fmla="*/ 1078 w 4467"/>
                  <a:gd name="T45" fmla="*/ 1546 h 1652"/>
                  <a:gd name="T46" fmla="*/ 1284 w 4467"/>
                  <a:gd name="T47" fmla="*/ 1575 h 1652"/>
                  <a:gd name="T48" fmla="*/ 1722 w 4467"/>
                  <a:gd name="T49" fmla="*/ 1565 h 1652"/>
                  <a:gd name="T50" fmla="*/ 2384 w 4467"/>
                  <a:gd name="T51" fmla="*/ 1471 h 1652"/>
                  <a:gd name="T52" fmla="*/ 3026 w 4467"/>
                  <a:gd name="T53" fmla="*/ 1291 h 1652"/>
                  <a:gd name="T54" fmla="*/ 3624 w 4467"/>
                  <a:gd name="T55" fmla="*/ 1015 h 1652"/>
                  <a:gd name="T56" fmla="*/ 3987 w 4467"/>
                  <a:gd name="T57" fmla="*/ 739 h 1652"/>
                  <a:gd name="T58" fmla="*/ 4152 w 4467"/>
                  <a:gd name="T59" fmla="*/ 543 h 1652"/>
                  <a:gd name="T60" fmla="*/ 4292 w 4467"/>
                  <a:gd name="T61" fmla="*/ 337 h 1652"/>
                  <a:gd name="T62" fmla="*/ 4399 w 4467"/>
                  <a:gd name="T63" fmla="*/ 116 h 1652"/>
                  <a:gd name="T64" fmla="*/ 4467 w 4467"/>
                  <a:gd name="T65" fmla="*/ 0 h 16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67"/>
                  <a:gd name="T100" fmla="*/ 0 h 1652"/>
                  <a:gd name="T101" fmla="*/ 4467 w 4467"/>
                  <a:gd name="T102" fmla="*/ 1652 h 16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67" h="1652">
                    <a:moveTo>
                      <a:pt x="4467" y="0"/>
                    </a:moveTo>
                    <a:lnTo>
                      <a:pt x="4447" y="181"/>
                    </a:lnTo>
                    <a:lnTo>
                      <a:pt x="4384" y="354"/>
                    </a:lnTo>
                    <a:lnTo>
                      <a:pt x="4287" y="513"/>
                    </a:lnTo>
                    <a:lnTo>
                      <a:pt x="4166" y="664"/>
                    </a:lnTo>
                    <a:lnTo>
                      <a:pt x="4023" y="799"/>
                    </a:lnTo>
                    <a:lnTo>
                      <a:pt x="3871" y="930"/>
                    </a:lnTo>
                    <a:lnTo>
                      <a:pt x="3713" y="1049"/>
                    </a:lnTo>
                    <a:lnTo>
                      <a:pt x="3561" y="1160"/>
                    </a:lnTo>
                    <a:lnTo>
                      <a:pt x="3164" y="1323"/>
                    </a:lnTo>
                    <a:lnTo>
                      <a:pt x="2737" y="1468"/>
                    </a:lnTo>
                    <a:lnTo>
                      <a:pt x="2289" y="1580"/>
                    </a:lnTo>
                    <a:lnTo>
                      <a:pt x="1836" y="1647"/>
                    </a:lnTo>
                    <a:lnTo>
                      <a:pt x="1383" y="1652"/>
                    </a:lnTo>
                    <a:lnTo>
                      <a:pt x="945" y="1587"/>
                    </a:lnTo>
                    <a:lnTo>
                      <a:pt x="528" y="1437"/>
                    </a:lnTo>
                    <a:lnTo>
                      <a:pt x="148" y="1189"/>
                    </a:lnTo>
                    <a:lnTo>
                      <a:pt x="109" y="1153"/>
                    </a:lnTo>
                    <a:lnTo>
                      <a:pt x="75" y="1119"/>
                    </a:lnTo>
                    <a:lnTo>
                      <a:pt x="46" y="1080"/>
                    </a:lnTo>
                    <a:lnTo>
                      <a:pt x="25" y="1039"/>
                    </a:lnTo>
                    <a:lnTo>
                      <a:pt x="8" y="993"/>
                    </a:lnTo>
                    <a:lnTo>
                      <a:pt x="0" y="950"/>
                    </a:lnTo>
                    <a:lnTo>
                      <a:pt x="3" y="899"/>
                    </a:lnTo>
                    <a:lnTo>
                      <a:pt x="20" y="850"/>
                    </a:lnTo>
                    <a:lnTo>
                      <a:pt x="32" y="860"/>
                    </a:lnTo>
                    <a:lnTo>
                      <a:pt x="42" y="879"/>
                    </a:lnTo>
                    <a:lnTo>
                      <a:pt x="46" y="899"/>
                    </a:lnTo>
                    <a:lnTo>
                      <a:pt x="54" y="923"/>
                    </a:lnTo>
                    <a:lnTo>
                      <a:pt x="58" y="945"/>
                    </a:lnTo>
                    <a:lnTo>
                      <a:pt x="66" y="971"/>
                    </a:lnTo>
                    <a:lnTo>
                      <a:pt x="73" y="996"/>
                    </a:lnTo>
                    <a:lnTo>
                      <a:pt x="90" y="1020"/>
                    </a:lnTo>
                    <a:lnTo>
                      <a:pt x="134" y="1085"/>
                    </a:lnTo>
                    <a:lnTo>
                      <a:pt x="189" y="1146"/>
                    </a:lnTo>
                    <a:lnTo>
                      <a:pt x="250" y="1202"/>
                    </a:lnTo>
                    <a:lnTo>
                      <a:pt x="318" y="1252"/>
                    </a:lnTo>
                    <a:lnTo>
                      <a:pt x="385" y="1296"/>
                    </a:lnTo>
                    <a:lnTo>
                      <a:pt x="458" y="1337"/>
                    </a:lnTo>
                    <a:lnTo>
                      <a:pt x="528" y="1371"/>
                    </a:lnTo>
                    <a:lnTo>
                      <a:pt x="601" y="1403"/>
                    </a:lnTo>
                    <a:lnTo>
                      <a:pt x="691" y="1444"/>
                    </a:lnTo>
                    <a:lnTo>
                      <a:pt x="785" y="1480"/>
                    </a:lnTo>
                    <a:lnTo>
                      <a:pt x="880" y="1507"/>
                    </a:lnTo>
                    <a:lnTo>
                      <a:pt x="979" y="1531"/>
                    </a:lnTo>
                    <a:lnTo>
                      <a:pt x="1078" y="1546"/>
                    </a:lnTo>
                    <a:lnTo>
                      <a:pt x="1182" y="1563"/>
                    </a:lnTo>
                    <a:lnTo>
                      <a:pt x="1284" y="1575"/>
                    </a:lnTo>
                    <a:lnTo>
                      <a:pt x="1393" y="1587"/>
                    </a:lnTo>
                    <a:lnTo>
                      <a:pt x="1722" y="1565"/>
                    </a:lnTo>
                    <a:lnTo>
                      <a:pt x="2054" y="1529"/>
                    </a:lnTo>
                    <a:lnTo>
                      <a:pt x="2384" y="1471"/>
                    </a:lnTo>
                    <a:lnTo>
                      <a:pt x="2711" y="1395"/>
                    </a:lnTo>
                    <a:lnTo>
                      <a:pt x="3026" y="1291"/>
                    </a:lnTo>
                    <a:lnTo>
                      <a:pt x="3333" y="1168"/>
                    </a:lnTo>
                    <a:lnTo>
                      <a:pt x="3624" y="1015"/>
                    </a:lnTo>
                    <a:lnTo>
                      <a:pt x="3900" y="836"/>
                    </a:lnTo>
                    <a:lnTo>
                      <a:pt x="3987" y="739"/>
                    </a:lnTo>
                    <a:lnTo>
                      <a:pt x="4074" y="642"/>
                    </a:lnTo>
                    <a:lnTo>
                      <a:pt x="4152" y="543"/>
                    </a:lnTo>
                    <a:lnTo>
                      <a:pt x="4227" y="443"/>
                    </a:lnTo>
                    <a:lnTo>
                      <a:pt x="4292" y="337"/>
                    </a:lnTo>
                    <a:lnTo>
                      <a:pt x="4350" y="230"/>
                    </a:lnTo>
                    <a:lnTo>
                      <a:pt x="4399" y="116"/>
                    </a:lnTo>
                    <a:lnTo>
                      <a:pt x="4440" y="0"/>
                    </a:lnTo>
                    <a:lnTo>
                      <a:pt x="4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1311" name="Freeform 74"/>
              <p:cNvSpPr>
                <a:spLocks/>
              </p:cNvSpPr>
              <p:nvPr/>
            </p:nvSpPr>
            <p:spPr bwMode="auto">
              <a:xfrm>
                <a:off x="2335" y="1665"/>
                <a:ext cx="1986" cy="608"/>
              </a:xfrm>
              <a:custGeom>
                <a:avLst/>
                <a:gdLst>
                  <a:gd name="T0" fmla="*/ 269 w 1986"/>
                  <a:gd name="T1" fmla="*/ 9 h 608"/>
                  <a:gd name="T2" fmla="*/ 232 w 1986"/>
                  <a:gd name="T3" fmla="*/ 14 h 608"/>
                  <a:gd name="T4" fmla="*/ 194 w 1986"/>
                  <a:gd name="T5" fmla="*/ 17 h 608"/>
                  <a:gd name="T6" fmla="*/ 165 w 1986"/>
                  <a:gd name="T7" fmla="*/ 31 h 608"/>
                  <a:gd name="T8" fmla="*/ 177 w 1986"/>
                  <a:gd name="T9" fmla="*/ 109 h 608"/>
                  <a:gd name="T10" fmla="*/ 242 w 1986"/>
                  <a:gd name="T11" fmla="*/ 206 h 608"/>
                  <a:gd name="T12" fmla="*/ 337 w 1986"/>
                  <a:gd name="T13" fmla="*/ 276 h 608"/>
                  <a:gd name="T14" fmla="*/ 441 w 1986"/>
                  <a:gd name="T15" fmla="*/ 324 h 608"/>
                  <a:gd name="T16" fmla="*/ 618 w 1986"/>
                  <a:gd name="T17" fmla="*/ 310 h 608"/>
                  <a:gd name="T18" fmla="*/ 874 w 1986"/>
                  <a:gd name="T19" fmla="*/ 298 h 608"/>
                  <a:gd name="T20" fmla="*/ 1129 w 1986"/>
                  <a:gd name="T21" fmla="*/ 341 h 608"/>
                  <a:gd name="T22" fmla="*/ 1366 w 1986"/>
                  <a:gd name="T23" fmla="*/ 443 h 608"/>
                  <a:gd name="T24" fmla="*/ 1526 w 1986"/>
                  <a:gd name="T25" fmla="*/ 538 h 608"/>
                  <a:gd name="T26" fmla="*/ 1632 w 1986"/>
                  <a:gd name="T27" fmla="*/ 542 h 608"/>
                  <a:gd name="T28" fmla="*/ 1739 w 1986"/>
                  <a:gd name="T29" fmla="*/ 518 h 608"/>
                  <a:gd name="T30" fmla="*/ 1838 w 1986"/>
                  <a:gd name="T31" fmla="*/ 475 h 608"/>
                  <a:gd name="T32" fmla="*/ 1870 w 1986"/>
                  <a:gd name="T33" fmla="*/ 436 h 608"/>
                  <a:gd name="T34" fmla="*/ 1843 w 1986"/>
                  <a:gd name="T35" fmla="*/ 412 h 608"/>
                  <a:gd name="T36" fmla="*/ 1819 w 1986"/>
                  <a:gd name="T37" fmla="*/ 387 h 608"/>
                  <a:gd name="T38" fmla="*/ 1809 w 1986"/>
                  <a:gd name="T39" fmla="*/ 356 h 608"/>
                  <a:gd name="T40" fmla="*/ 1833 w 1986"/>
                  <a:gd name="T41" fmla="*/ 351 h 608"/>
                  <a:gd name="T42" fmla="*/ 1889 w 1986"/>
                  <a:gd name="T43" fmla="*/ 373 h 608"/>
                  <a:gd name="T44" fmla="*/ 1942 w 1986"/>
                  <a:gd name="T45" fmla="*/ 402 h 608"/>
                  <a:gd name="T46" fmla="*/ 1976 w 1986"/>
                  <a:gd name="T47" fmla="*/ 445 h 608"/>
                  <a:gd name="T48" fmla="*/ 1984 w 1986"/>
                  <a:gd name="T49" fmla="*/ 494 h 608"/>
                  <a:gd name="T50" fmla="*/ 1981 w 1986"/>
                  <a:gd name="T51" fmla="*/ 521 h 608"/>
                  <a:gd name="T52" fmla="*/ 1967 w 1986"/>
                  <a:gd name="T53" fmla="*/ 557 h 608"/>
                  <a:gd name="T54" fmla="*/ 1940 w 1986"/>
                  <a:gd name="T55" fmla="*/ 576 h 608"/>
                  <a:gd name="T56" fmla="*/ 1928 w 1986"/>
                  <a:gd name="T57" fmla="*/ 564 h 608"/>
                  <a:gd name="T58" fmla="*/ 1923 w 1986"/>
                  <a:gd name="T59" fmla="*/ 538 h 608"/>
                  <a:gd name="T60" fmla="*/ 1843 w 1986"/>
                  <a:gd name="T61" fmla="*/ 555 h 608"/>
                  <a:gd name="T62" fmla="*/ 1690 w 1986"/>
                  <a:gd name="T63" fmla="*/ 598 h 608"/>
                  <a:gd name="T64" fmla="*/ 1531 w 1986"/>
                  <a:gd name="T65" fmla="*/ 603 h 608"/>
                  <a:gd name="T66" fmla="*/ 1373 w 1986"/>
                  <a:gd name="T67" fmla="*/ 562 h 608"/>
                  <a:gd name="T68" fmla="*/ 1196 w 1986"/>
                  <a:gd name="T69" fmla="*/ 436 h 608"/>
                  <a:gd name="T70" fmla="*/ 969 w 1986"/>
                  <a:gd name="T71" fmla="*/ 378 h 608"/>
                  <a:gd name="T72" fmla="*/ 727 w 1986"/>
                  <a:gd name="T73" fmla="*/ 390 h 608"/>
                  <a:gd name="T74" fmla="*/ 477 w 1986"/>
                  <a:gd name="T75" fmla="*/ 395 h 608"/>
                  <a:gd name="T76" fmla="*/ 295 w 1986"/>
                  <a:gd name="T77" fmla="*/ 341 h 608"/>
                  <a:gd name="T78" fmla="*/ 211 w 1986"/>
                  <a:gd name="T79" fmla="*/ 252 h 608"/>
                  <a:gd name="T80" fmla="*/ 140 w 1986"/>
                  <a:gd name="T81" fmla="*/ 150 h 608"/>
                  <a:gd name="T82" fmla="*/ 56 w 1986"/>
                  <a:gd name="T83" fmla="*/ 80 h 608"/>
                  <a:gd name="T84" fmla="*/ 29 w 1986"/>
                  <a:gd name="T85" fmla="*/ 53 h 608"/>
                  <a:gd name="T86" fmla="*/ 99 w 1986"/>
                  <a:gd name="T87" fmla="*/ 31 h 608"/>
                  <a:gd name="T88" fmla="*/ 172 w 1986"/>
                  <a:gd name="T89" fmla="*/ 17 h 608"/>
                  <a:gd name="T90" fmla="*/ 245 w 1986"/>
                  <a:gd name="T91" fmla="*/ 4 h 6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86"/>
                  <a:gd name="T139" fmla="*/ 0 h 608"/>
                  <a:gd name="T140" fmla="*/ 1986 w 1986"/>
                  <a:gd name="T141" fmla="*/ 608 h 6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86" h="608">
                    <a:moveTo>
                      <a:pt x="283" y="0"/>
                    </a:moveTo>
                    <a:lnTo>
                      <a:pt x="269" y="9"/>
                    </a:lnTo>
                    <a:lnTo>
                      <a:pt x="252" y="14"/>
                    </a:lnTo>
                    <a:lnTo>
                      <a:pt x="232" y="14"/>
                    </a:lnTo>
                    <a:lnTo>
                      <a:pt x="215" y="17"/>
                    </a:lnTo>
                    <a:lnTo>
                      <a:pt x="194" y="17"/>
                    </a:lnTo>
                    <a:lnTo>
                      <a:pt x="179" y="21"/>
                    </a:lnTo>
                    <a:lnTo>
                      <a:pt x="165" y="31"/>
                    </a:lnTo>
                    <a:lnTo>
                      <a:pt x="157" y="55"/>
                    </a:lnTo>
                    <a:lnTo>
                      <a:pt x="177" y="109"/>
                    </a:lnTo>
                    <a:lnTo>
                      <a:pt x="206" y="160"/>
                    </a:lnTo>
                    <a:lnTo>
                      <a:pt x="242" y="206"/>
                    </a:lnTo>
                    <a:lnTo>
                      <a:pt x="288" y="244"/>
                    </a:lnTo>
                    <a:lnTo>
                      <a:pt x="337" y="276"/>
                    </a:lnTo>
                    <a:lnTo>
                      <a:pt x="387" y="303"/>
                    </a:lnTo>
                    <a:lnTo>
                      <a:pt x="441" y="324"/>
                    </a:lnTo>
                    <a:lnTo>
                      <a:pt x="496" y="339"/>
                    </a:lnTo>
                    <a:lnTo>
                      <a:pt x="618" y="310"/>
                    </a:lnTo>
                    <a:lnTo>
                      <a:pt x="746" y="298"/>
                    </a:lnTo>
                    <a:lnTo>
                      <a:pt x="874" y="298"/>
                    </a:lnTo>
                    <a:lnTo>
                      <a:pt x="1005" y="315"/>
                    </a:lnTo>
                    <a:lnTo>
                      <a:pt x="1129" y="341"/>
                    </a:lnTo>
                    <a:lnTo>
                      <a:pt x="1252" y="385"/>
                    </a:lnTo>
                    <a:lnTo>
                      <a:pt x="1366" y="443"/>
                    </a:lnTo>
                    <a:lnTo>
                      <a:pt x="1475" y="523"/>
                    </a:lnTo>
                    <a:lnTo>
                      <a:pt x="1526" y="538"/>
                    </a:lnTo>
                    <a:lnTo>
                      <a:pt x="1581" y="545"/>
                    </a:lnTo>
                    <a:lnTo>
                      <a:pt x="1632" y="542"/>
                    </a:lnTo>
                    <a:lnTo>
                      <a:pt x="1688" y="535"/>
                    </a:lnTo>
                    <a:lnTo>
                      <a:pt x="1739" y="518"/>
                    </a:lnTo>
                    <a:lnTo>
                      <a:pt x="1790" y="499"/>
                    </a:lnTo>
                    <a:lnTo>
                      <a:pt x="1838" y="475"/>
                    </a:lnTo>
                    <a:lnTo>
                      <a:pt x="1884" y="453"/>
                    </a:lnTo>
                    <a:lnTo>
                      <a:pt x="1870" y="436"/>
                    </a:lnTo>
                    <a:lnTo>
                      <a:pt x="1858" y="424"/>
                    </a:lnTo>
                    <a:lnTo>
                      <a:pt x="1843" y="412"/>
                    </a:lnTo>
                    <a:lnTo>
                      <a:pt x="1831" y="402"/>
                    </a:lnTo>
                    <a:lnTo>
                      <a:pt x="1819" y="387"/>
                    </a:lnTo>
                    <a:lnTo>
                      <a:pt x="1814" y="373"/>
                    </a:lnTo>
                    <a:lnTo>
                      <a:pt x="1809" y="356"/>
                    </a:lnTo>
                    <a:lnTo>
                      <a:pt x="1814" y="339"/>
                    </a:lnTo>
                    <a:lnTo>
                      <a:pt x="1833" y="351"/>
                    </a:lnTo>
                    <a:lnTo>
                      <a:pt x="1862" y="363"/>
                    </a:lnTo>
                    <a:lnTo>
                      <a:pt x="1889" y="373"/>
                    </a:lnTo>
                    <a:lnTo>
                      <a:pt x="1918" y="387"/>
                    </a:lnTo>
                    <a:lnTo>
                      <a:pt x="1942" y="402"/>
                    </a:lnTo>
                    <a:lnTo>
                      <a:pt x="1964" y="421"/>
                    </a:lnTo>
                    <a:lnTo>
                      <a:pt x="1976" y="445"/>
                    </a:lnTo>
                    <a:lnTo>
                      <a:pt x="1984" y="482"/>
                    </a:lnTo>
                    <a:lnTo>
                      <a:pt x="1984" y="494"/>
                    </a:lnTo>
                    <a:lnTo>
                      <a:pt x="1986" y="508"/>
                    </a:lnTo>
                    <a:lnTo>
                      <a:pt x="1981" y="521"/>
                    </a:lnTo>
                    <a:lnTo>
                      <a:pt x="1979" y="535"/>
                    </a:lnTo>
                    <a:lnTo>
                      <a:pt x="1967" y="557"/>
                    </a:lnTo>
                    <a:lnTo>
                      <a:pt x="1954" y="581"/>
                    </a:lnTo>
                    <a:lnTo>
                      <a:pt x="1940" y="576"/>
                    </a:lnTo>
                    <a:lnTo>
                      <a:pt x="1933" y="571"/>
                    </a:lnTo>
                    <a:lnTo>
                      <a:pt x="1928" y="564"/>
                    </a:lnTo>
                    <a:lnTo>
                      <a:pt x="1928" y="557"/>
                    </a:lnTo>
                    <a:lnTo>
                      <a:pt x="1923" y="538"/>
                    </a:lnTo>
                    <a:lnTo>
                      <a:pt x="1913" y="523"/>
                    </a:lnTo>
                    <a:lnTo>
                      <a:pt x="1843" y="555"/>
                    </a:lnTo>
                    <a:lnTo>
                      <a:pt x="1770" y="581"/>
                    </a:lnTo>
                    <a:lnTo>
                      <a:pt x="1690" y="598"/>
                    </a:lnTo>
                    <a:lnTo>
                      <a:pt x="1613" y="608"/>
                    </a:lnTo>
                    <a:lnTo>
                      <a:pt x="1531" y="603"/>
                    </a:lnTo>
                    <a:lnTo>
                      <a:pt x="1451" y="588"/>
                    </a:lnTo>
                    <a:lnTo>
                      <a:pt x="1373" y="562"/>
                    </a:lnTo>
                    <a:lnTo>
                      <a:pt x="1303" y="523"/>
                    </a:lnTo>
                    <a:lnTo>
                      <a:pt x="1196" y="436"/>
                    </a:lnTo>
                    <a:lnTo>
                      <a:pt x="1085" y="392"/>
                    </a:lnTo>
                    <a:lnTo>
                      <a:pt x="969" y="378"/>
                    </a:lnTo>
                    <a:lnTo>
                      <a:pt x="850" y="380"/>
                    </a:lnTo>
                    <a:lnTo>
                      <a:pt x="727" y="390"/>
                    </a:lnTo>
                    <a:lnTo>
                      <a:pt x="603" y="399"/>
                    </a:lnTo>
                    <a:lnTo>
                      <a:pt x="477" y="395"/>
                    </a:lnTo>
                    <a:lnTo>
                      <a:pt x="356" y="368"/>
                    </a:lnTo>
                    <a:lnTo>
                      <a:pt x="295" y="341"/>
                    </a:lnTo>
                    <a:lnTo>
                      <a:pt x="249" y="303"/>
                    </a:lnTo>
                    <a:lnTo>
                      <a:pt x="211" y="252"/>
                    </a:lnTo>
                    <a:lnTo>
                      <a:pt x="177" y="203"/>
                    </a:lnTo>
                    <a:lnTo>
                      <a:pt x="140" y="150"/>
                    </a:lnTo>
                    <a:lnTo>
                      <a:pt x="102" y="109"/>
                    </a:lnTo>
                    <a:lnTo>
                      <a:pt x="56" y="80"/>
                    </a:lnTo>
                    <a:lnTo>
                      <a:pt x="0" y="70"/>
                    </a:lnTo>
                    <a:lnTo>
                      <a:pt x="29" y="53"/>
                    </a:lnTo>
                    <a:lnTo>
                      <a:pt x="63" y="41"/>
                    </a:lnTo>
                    <a:lnTo>
                      <a:pt x="99" y="31"/>
                    </a:lnTo>
                    <a:lnTo>
                      <a:pt x="136" y="24"/>
                    </a:lnTo>
                    <a:lnTo>
                      <a:pt x="172" y="17"/>
                    </a:lnTo>
                    <a:lnTo>
                      <a:pt x="208" y="9"/>
                    </a:lnTo>
                    <a:lnTo>
                      <a:pt x="245" y="4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1312" name="Freeform 75"/>
              <p:cNvSpPr>
                <a:spLocks/>
              </p:cNvSpPr>
              <p:nvPr/>
            </p:nvSpPr>
            <p:spPr bwMode="auto">
              <a:xfrm>
                <a:off x="5949" y="3266"/>
                <a:ext cx="399" cy="284"/>
              </a:xfrm>
              <a:custGeom>
                <a:avLst/>
                <a:gdLst>
                  <a:gd name="T0" fmla="*/ 380 w 399"/>
                  <a:gd name="T1" fmla="*/ 85 h 284"/>
                  <a:gd name="T2" fmla="*/ 387 w 399"/>
                  <a:gd name="T3" fmla="*/ 100 h 284"/>
                  <a:gd name="T4" fmla="*/ 394 w 399"/>
                  <a:gd name="T5" fmla="*/ 124 h 284"/>
                  <a:gd name="T6" fmla="*/ 397 w 399"/>
                  <a:gd name="T7" fmla="*/ 148 h 284"/>
                  <a:gd name="T8" fmla="*/ 399 w 399"/>
                  <a:gd name="T9" fmla="*/ 177 h 284"/>
                  <a:gd name="T10" fmla="*/ 394 w 399"/>
                  <a:gd name="T11" fmla="*/ 204 h 284"/>
                  <a:gd name="T12" fmla="*/ 390 w 399"/>
                  <a:gd name="T13" fmla="*/ 233 h 284"/>
                  <a:gd name="T14" fmla="*/ 380 w 399"/>
                  <a:gd name="T15" fmla="*/ 257 h 284"/>
                  <a:gd name="T16" fmla="*/ 368 w 399"/>
                  <a:gd name="T17" fmla="*/ 284 h 284"/>
                  <a:gd name="T18" fmla="*/ 339 w 399"/>
                  <a:gd name="T19" fmla="*/ 252 h 284"/>
                  <a:gd name="T20" fmla="*/ 314 w 399"/>
                  <a:gd name="T21" fmla="*/ 218 h 284"/>
                  <a:gd name="T22" fmla="*/ 290 w 399"/>
                  <a:gd name="T23" fmla="*/ 184 h 284"/>
                  <a:gd name="T24" fmla="*/ 264 w 399"/>
                  <a:gd name="T25" fmla="*/ 153 h 284"/>
                  <a:gd name="T26" fmla="*/ 232 w 399"/>
                  <a:gd name="T27" fmla="*/ 124 h 284"/>
                  <a:gd name="T28" fmla="*/ 198 w 399"/>
                  <a:gd name="T29" fmla="*/ 104 h 284"/>
                  <a:gd name="T30" fmla="*/ 157 w 399"/>
                  <a:gd name="T31" fmla="*/ 95 h 284"/>
                  <a:gd name="T32" fmla="*/ 111 w 399"/>
                  <a:gd name="T33" fmla="*/ 100 h 284"/>
                  <a:gd name="T34" fmla="*/ 87 w 399"/>
                  <a:gd name="T35" fmla="*/ 78 h 284"/>
                  <a:gd name="T36" fmla="*/ 65 w 399"/>
                  <a:gd name="T37" fmla="*/ 66 h 284"/>
                  <a:gd name="T38" fmla="*/ 50 w 399"/>
                  <a:gd name="T39" fmla="*/ 58 h 284"/>
                  <a:gd name="T40" fmla="*/ 36 w 399"/>
                  <a:gd name="T41" fmla="*/ 56 h 284"/>
                  <a:gd name="T42" fmla="*/ 17 w 399"/>
                  <a:gd name="T43" fmla="*/ 56 h 284"/>
                  <a:gd name="T44" fmla="*/ 0 w 399"/>
                  <a:gd name="T45" fmla="*/ 56 h 284"/>
                  <a:gd name="T46" fmla="*/ 38 w 399"/>
                  <a:gd name="T47" fmla="*/ 29 h 284"/>
                  <a:gd name="T48" fmla="*/ 87 w 399"/>
                  <a:gd name="T49" fmla="*/ 12 h 284"/>
                  <a:gd name="T50" fmla="*/ 138 w 399"/>
                  <a:gd name="T51" fmla="*/ 0 h 284"/>
                  <a:gd name="T52" fmla="*/ 193 w 399"/>
                  <a:gd name="T53" fmla="*/ 0 h 284"/>
                  <a:gd name="T54" fmla="*/ 244 w 399"/>
                  <a:gd name="T55" fmla="*/ 5 h 284"/>
                  <a:gd name="T56" fmla="*/ 298 w 399"/>
                  <a:gd name="T57" fmla="*/ 20 h 284"/>
                  <a:gd name="T58" fmla="*/ 341 w 399"/>
                  <a:gd name="T59" fmla="*/ 46 h 284"/>
                  <a:gd name="T60" fmla="*/ 380 w 399"/>
                  <a:gd name="T61" fmla="*/ 85 h 28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9"/>
                  <a:gd name="T94" fmla="*/ 0 h 284"/>
                  <a:gd name="T95" fmla="*/ 399 w 399"/>
                  <a:gd name="T96" fmla="*/ 284 h 28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9" h="284">
                    <a:moveTo>
                      <a:pt x="380" y="85"/>
                    </a:moveTo>
                    <a:lnTo>
                      <a:pt x="387" y="100"/>
                    </a:lnTo>
                    <a:lnTo>
                      <a:pt x="394" y="124"/>
                    </a:lnTo>
                    <a:lnTo>
                      <a:pt x="397" y="148"/>
                    </a:lnTo>
                    <a:lnTo>
                      <a:pt x="399" y="177"/>
                    </a:lnTo>
                    <a:lnTo>
                      <a:pt x="394" y="204"/>
                    </a:lnTo>
                    <a:lnTo>
                      <a:pt x="390" y="233"/>
                    </a:lnTo>
                    <a:lnTo>
                      <a:pt x="380" y="257"/>
                    </a:lnTo>
                    <a:lnTo>
                      <a:pt x="368" y="284"/>
                    </a:lnTo>
                    <a:lnTo>
                      <a:pt x="339" y="252"/>
                    </a:lnTo>
                    <a:lnTo>
                      <a:pt x="314" y="218"/>
                    </a:lnTo>
                    <a:lnTo>
                      <a:pt x="290" y="184"/>
                    </a:lnTo>
                    <a:lnTo>
                      <a:pt x="264" y="153"/>
                    </a:lnTo>
                    <a:lnTo>
                      <a:pt x="232" y="124"/>
                    </a:lnTo>
                    <a:lnTo>
                      <a:pt x="198" y="104"/>
                    </a:lnTo>
                    <a:lnTo>
                      <a:pt x="157" y="95"/>
                    </a:lnTo>
                    <a:lnTo>
                      <a:pt x="111" y="100"/>
                    </a:lnTo>
                    <a:lnTo>
                      <a:pt x="87" y="78"/>
                    </a:lnTo>
                    <a:lnTo>
                      <a:pt x="65" y="66"/>
                    </a:lnTo>
                    <a:lnTo>
                      <a:pt x="50" y="58"/>
                    </a:lnTo>
                    <a:lnTo>
                      <a:pt x="36" y="56"/>
                    </a:lnTo>
                    <a:lnTo>
                      <a:pt x="17" y="56"/>
                    </a:lnTo>
                    <a:lnTo>
                      <a:pt x="0" y="56"/>
                    </a:lnTo>
                    <a:lnTo>
                      <a:pt x="38" y="29"/>
                    </a:lnTo>
                    <a:lnTo>
                      <a:pt x="87" y="12"/>
                    </a:lnTo>
                    <a:lnTo>
                      <a:pt x="138" y="0"/>
                    </a:lnTo>
                    <a:lnTo>
                      <a:pt x="193" y="0"/>
                    </a:lnTo>
                    <a:lnTo>
                      <a:pt x="244" y="5"/>
                    </a:lnTo>
                    <a:lnTo>
                      <a:pt x="298" y="20"/>
                    </a:lnTo>
                    <a:lnTo>
                      <a:pt x="341" y="46"/>
                    </a:lnTo>
                    <a:lnTo>
                      <a:pt x="38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1292" name="Group 76"/>
            <p:cNvGrpSpPr>
              <a:grpSpLocks/>
            </p:cNvGrpSpPr>
            <p:nvPr/>
          </p:nvGrpSpPr>
          <p:grpSpPr bwMode="auto">
            <a:xfrm>
              <a:off x="2961" y="2816"/>
              <a:ext cx="2340" cy="1800"/>
              <a:chOff x="2961" y="2816"/>
              <a:chExt cx="2340" cy="1800"/>
            </a:xfrm>
          </p:grpSpPr>
          <p:sp>
            <p:nvSpPr>
              <p:cNvPr id="11293" name="Rectangle 77"/>
              <p:cNvSpPr>
                <a:spLocks noChangeArrowheads="1"/>
              </p:cNvSpPr>
              <p:nvPr/>
            </p:nvSpPr>
            <p:spPr bwMode="auto">
              <a:xfrm>
                <a:off x="2961" y="2816"/>
                <a:ext cx="2340" cy="180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u="sng">
                    <a:solidFill>
                      <a:srgbClr val="000000"/>
                    </a:solidFill>
                    <a:latin typeface="Franklin Gothic Book" pitchFamily="34" charset="0"/>
                  </a:rPr>
                  <a:t>Ацетилсалициловая</a:t>
                </a:r>
              </a:p>
              <a:p>
                <a:pPr algn="ctr"/>
                <a:r>
                  <a:rPr lang="ru-RU" sz="1400" b="1" u="sng">
                    <a:solidFill>
                      <a:srgbClr val="000000"/>
                    </a:solidFill>
                    <a:latin typeface="Franklin Gothic Book" pitchFamily="34" charset="0"/>
                  </a:rPr>
                  <a:t>кислота</a:t>
                </a:r>
                <a:endParaRPr lang="ru-RU" sz="1400" b="1">
                  <a:solidFill>
                    <a:srgbClr val="000000"/>
                  </a:solidFill>
                  <a:latin typeface="Franklin Gothic Book" pitchFamily="34" charset="0"/>
                </a:endParaRPr>
              </a:p>
              <a:p>
                <a:r>
                  <a:rPr lang="ru-RU" sz="1400" b="1">
                    <a:solidFill>
                      <a:srgbClr val="000000"/>
                    </a:solidFill>
                    <a:latin typeface="Franklin Gothic Book" pitchFamily="34" charset="0"/>
                  </a:rPr>
                  <a:t>        СООН</a:t>
                </a:r>
              </a:p>
              <a:p>
                <a:r>
                  <a:rPr lang="ru-RU" sz="1400" b="1">
                    <a:solidFill>
                      <a:srgbClr val="000000"/>
                    </a:solidFill>
                    <a:latin typeface="Franklin Gothic Book" pitchFamily="34" charset="0"/>
                  </a:rPr>
                  <a:t>                    </a:t>
                </a:r>
              </a:p>
              <a:p>
                <a:r>
                  <a:rPr lang="ru-RU" sz="1400" b="1">
                    <a:solidFill>
                      <a:srgbClr val="000000"/>
                    </a:solidFill>
                    <a:latin typeface="Franklin Gothic Book" pitchFamily="34" charset="0"/>
                  </a:rPr>
                  <a:t>                   ОСОСН</a:t>
                </a:r>
                <a:r>
                  <a:rPr lang="ru-RU" sz="1400" b="1" baseline="-25000">
                    <a:solidFill>
                      <a:srgbClr val="000000"/>
                    </a:solidFill>
                    <a:latin typeface="Franklin Gothic Book" pitchFamily="34" charset="0"/>
                  </a:rPr>
                  <a:t>3</a:t>
                </a:r>
                <a:endParaRPr lang="ru-RU" sz="1400">
                  <a:solidFill>
                    <a:srgbClr val="000000"/>
                  </a:solidFill>
                  <a:latin typeface="Franklin Gothic Book" pitchFamily="34" charset="0"/>
                </a:endParaRPr>
              </a:p>
            </p:txBody>
          </p:sp>
          <p:grpSp>
            <p:nvGrpSpPr>
              <p:cNvPr id="11294" name="Group 78"/>
              <p:cNvGrpSpPr>
                <a:grpSpLocks/>
              </p:cNvGrpSpPr>
              <p:nvPr/>
            </p:nvGrpSpPr>
            <p:grpSpPr bwMode="auto">
              <a:xfrm>
                <a:off x="3121" y="3616"/>
                <a:ext cx="1015" cy="1000"/>
                <a:chOff x="3121" y="5479"/>
                <a:chExt cx="1015" cy="1000"/>
              </a:xfrm>
            </p:grpSpPr>
            <p:grpSp>
              <p:nvGrpSpPr>
                <p:cNvPr id="11295" name="Group 79"/>
                <p:cNvGrpSpPr>
                  <a:grpSpLocks/>
                </p:cNvGrpSpPr>
                <p:nvPr/>
              </p:nvGrpSpPr>
              <p:grpSpPr bwMode="auto">
                <a:xfrm>
                  <a:off x="3121" y="5479"/>
                  <a:ext cx="780" cy="1000"/>
                  <a:chOff x="4221" y="10979"/>
                  <a:chExt cx="540" cy="900"/>
                </a:xfrm>
              </p:grpSpPr>
              <p:grpSp>
                <p:nvGrpSpPr>
                  <p:cNvPr id="11297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4221" y="11159"/>
                    <a:ext cx="540" cy="720"/>
                    <a:chOff x="3951" y="10889"/>
                    <a:chExt cx="540" cy="720"/>
                  </a:xfrm>
                </p:grpSpPr>
                <p:sp>
                  <p:nvSpPr>
                    <p:cNvPr id="11299" name="AutoShape 8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3861" y="10979"/>
                      <a:ext cx="720" cy="540"/>
                    </a:xfrm>
                    <a:prstGeom prst="hexagon">
                      <a:avLst>
                        <a:gd name="adj" fmla="val 33333"/>
                        <a:gd name="vf" fmla="val 115470"/>
                      </a:avLst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Franklin Gothic Book" pitchFamily="34" charset="0"/>
                      </a:endParaRPr>
                    </a:p>
                  </p:txBody>
                </p:sp>
                <p:sp>
                  <p:nvSpPr>
                    <p:cNvPr id="11300" name="Oval 82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41" y="11159"/>
                      <a:ext cx="36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11298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03" y="10979"/>
                    <a:ext cx="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296" name="Line 84"/>
                <p:cNvSpPr>
                  <a:spLocks noChangeShapeType="1"/>
                </p:cNvSpPr>
                <p:nvPr/>
              </p:nvSpPr>
              <p:spPr bwMode="auto">
                <a:xfrm>
                  <a:off x="3902" y="5907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8" name="Group 85"/>
          <p:cNvGrpSpPr>
            <a:grpSpLocks/>
          </p:cNvGrpSpPr>
          <p:nvPr/>
        </p:nvGrpSpPr>
        <p:grpSpPr bwMode="auto">
          <a:xfrm>
            <a:off x="6858000" y="1714500"/>
            <a:ext cx="2286000" cy="1373188"/>
            <a:chOff x="2391" y="4163"/>
            <a:chExt cx="3266" cy="1501"/>
          </a:xfrm>
        </p:grpSpPr>
        <p:pic>
          <p:nvPicPr>
            <p:cNvPr id="11289" name="Picture 86" descr="G0100059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4163"/>
              <a:ext cx="1434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Rectangle 87"/>
            <p:cNvSpPr>
              <a:spLocks noChangeArrowheads="1"/>
            </p:cNvSpPr>
            <p:nvPr/>
          </p:nvSpPr>
          <p:spPr bwMode="auto">
            <a:xfrm>
              <a:off x="2777" y="4944"/>
              <a:ext cx="2880" cy="7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u="sng">
                  <a:solidFill>
                    <a:srgbClr val="000000"/>
                  </a:solidFill>
                  <a:latin typeface="Franklin Gothic Book" pitchFamily="34" charset="0"/>
                </a:rPr>
                <a:t>Щавелевая кислота</a:t>
              </a:r>
              <a:endParaRPr lang="en-US" sz="1400" b="1" u="sng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pPr algn="ctr"/>
              <a:r>
                <a:rPr lang="en-US" sz="1400" b="1">
                  <a:solidFill>
                    <a:srgbClr val="000000"/>
                  </a:solidFill>
                  <a:latin typeface="Franklin Gothic Book" pitchFamily="34" charset="0"/>
                </a:rPr>
                <a:t>HOOC –– COOH</a:t>
              </a:r>
              <a:endParaRPr lang="ru-RU" sz="140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</p:grpSp>
      <p:grpSp>
        <p:nvGrpSpPr>
          <p:cNvPr id="19" name="Group 88"/>
          <p:cNvGrpSpPr>
            <a:grpSpLocks/>
          </p:cNvGrpSpPr>
          <p:nvPr/>
        </p:nvGrpSpPr>
        <p:grpSpPr bwMode="auto">
          <a:xfrm>
            <a:off x="6072188" y="3571875"/>
            <a:ext cx="3071812" cy="1847850"/>
            <a:chOff x="2614" y="6089"/>
            <a:chExt cx="3587" cy="1810"/>
          </a:xfrm>
        </p:grpSpPr>
        <p:pic>
          <p:nvPicPr>
            <p:cNvPr id="11287" name="Picture 89" descr="G0100071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" y="6089"/>
              <a:ext cx="1256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8" name="Rectangle 90"/>
            <p:cNvSpPr>
              <a:spLocks noChangeArrowheads="1"/>
            </p:cNvSpPr>
            <p:nvPr/>
          </p:nvSpPr>
          <p:spPr bwMode="auto">
            <a:xfrm>
              <a:off x="2961" y="6999"/>
              <a:ext cx="3240" cy="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u="sng">
                  <a:solidFill>
                    <a:srgbClr val="000000"/>
                  </a:solidFill>
                  <a:latin typeface="Franklin Gothic Book" pitchFamily="34" charset="0"/>
                </a:rPr>
                <a:t>Яблочная кислота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  <a:latin typeface="Franklin Gothic Book" pitchFamily="34" charset="0"/>
                </a:rPr>
                <a:t>HOOC</a:t>
              </a:r>
              <a:r>
                <a:rPr lang="ru-RU" sz="1400" b="1">
                  <a:solidFill>
                    <a:srgbClr val="000000"/>
                  </a:solidFill>
                  <a:latin typeface="Franklin Gothic Book" pitchFamily="34" charset="0"/>
                </a:rPr>
                <a:t> – СН  - СН</a:t>
              </a:r>
              <a:r>
                <a:rPr lang="ru-RU" sz="1400" b="1" baseline="-25000">
                  <a:solidFill>
                    <a:srgbClr val="000000"/>
                  </a:solidFill>
                  <a:latin typeface="Franklin Gothic Book" pitchFamily="34" charset="0"/>
                </a:rPr>
                <a:t>2</a:t>
              </a:r>
              <a:r>
                <a:rPr lang="ru-RU" sz="1400" b="1">
                  <a:solidFill>
                    <a:srgbClr val="000000"/>
                  </a:solidFill>
                  <a:latin typeface="Franklin Gothic Book" pitchFamily="34" charset="0"/>
                </a:rPr>
                <a:t> –– </a:t>
              </a:r>
              <a:r>
                <a:rPr lang="en-US" sz="1400" b="1">
                  <a:solidFill>
                    <a:srgbClr val="000000"/>
                  </a:solidFill>
                  <a:latin typeface="Franklin Gothic Book" pitchFamily="34" charset="0"/>
                </a:rPr>
                <a:t>COOH</a:t>
              </a:r>
              <a:endParaRPr lang="ru-RU" sz="1400" b="1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ru-RU" sz="1400" b="1">
                  <a:solidFill>
                    <a:srgbClr val="000000"/>
                  </a:solidFill>
                  <a:latin typeface="Franklin Gothic Book" pitchFamily="34" charset="0"/>
                </a:rPr>
                <a:t>               ОН</a:t>
              </a:r>
              <a:endParaRPr lang="ru-RU" sz="140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</p:grpSp>
      <p:cxnSp>
        <p:nvCxnSpPr>
          <p:cNvPr id="86" name="Прямая со стрелкой 85"/>
          <p:cNvCxnSpPr/>
          <p:nvPr/>
        </p:nvCxnSpPr>
        <p:spPr>
          <a:xfrm rot="5400000">
            <a:off x="3071813" y="3714750"/>
            <a:ext cx="928688" cy="9286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5400000">
            <a:off x="4609306" y="4250532"/>
            <a:ext cx="4984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6072188" y="3214688"/>
            <a:ext cx="2071687" cy="1285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rot="10800000" flipV="1">
            <a:off x="2357438" y="3143250"/>
            <a:ext cx="857250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10800000" flipV="1">
            <a:off x="2500313" y="2286000"/>
            <a:ext cx="857250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rot="10800000">
            <a:off x="2928938" y="1143000"/>
            <a:ext cx="571500" cy="428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6143625" y="1285875"/>
            <a:ext cx="1643063" cy="714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11266" idx="6"/>
          </p:cNvCxnSpPr>
          <p:nvPr/>
        </p:nvCxnSpPr>
        <p:spPr>
          <a:xfrm>
            <a:off x="6238875" y="2546350"/>
            <a:ext cx="1047750" cy="3111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rot="5400000" flipH="1" flipV="1">
            <a:off x="5286375" y="1071563"/>
            <a:ext cx="357187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6" name="TextBox 107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 descr="http://data6.gallery.ru/albums/gallery/131353--14720913-m750x7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0"/>
            <a:ext cx="307181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Рисунок 5" descr="http://data6.gallery.ru/albums/gallery/131353--14751076-m750x7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693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6" descr="http://s12.radikal.ru/i185/1008/f6/4084f2cfa4c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34290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7" descr="http://s45.radikal.ru/i109/1008/3b/c059ee6844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71875"/>
            <a:ext cx="42148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357938" y="5929313"/>
            <a:ext cx="2633662" cy="150812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9703" name="Рисунок 9" descr="http://data6.gallery.ru/albums/gallery/131353--14720911-m750x7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0"/>
            <a:ext cx="37147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Содержимое 3" descr="http://data6.gallery.ru/albums/gallery/131353--14751077-m750x740.jpg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14750"/>
            <a:ext cx="2286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00313" y="857250"/>
            <a:ext cx="5643562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 леса жить, голодным не быть.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Так гласит народная пословица.</a:t>
            </a:r>
          </a:p>
        </p:txBody>
      </p:sp>
      <p:sp>
        <p:nvSpPr>
          <p:cNvPr id="29706" name="TextBox 12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>
                <a:solidFill>
                  <a:schemeClr val="bg1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Рецепт</a:t>
            </a:r>
            <a:r>
              <a:rPr lang="en-US" sz="32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напитка «</a:t>
            </a:r>
            <a:r>
              <a:rPr lang="ru-RU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долголетиЕ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86868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i="1" smtClean="0">
                <a:solidFill>
                  <a:srgbClr val="0070C0"/>
                </a:solidFill>
              </a:rPr>
              <a:t>Шиповник заваривают и настаивают в термосе или банке в течение 10-12 часов (1 столовая ложка плодов на 200 мл кипятка). В стакане такого настоя содержится суточная доза витамина С. Больным, старым людям, беременным и кормящим женщинам можно выпивать в день до 4 стаканов такого настоя.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solidFill>
                  <a:srgbClr val="0070C0"/>
                </a:solidFill>
              </a:rPr>
              <a:t>Настои витамина С могут быть приготовлены из хвойных игл, листьев березы, клевера, крапивы, кедрового стланика, малины, черной смородины, шиповника. </a:t>
            </a:r>
            <a:br>
              <a:rPr lang="ru-RU" sz="2000" i="1" smtClean="0">
                <a:solidFill>
                  <a:srgbClr val="0070C0"/>
                </a:solidFill>
              </a:rPr>
            </a:br>
            <a:endParaRPr lang="ru-RU" sz="2000" i="1" smtClean="0">
              <a:solidFill>
                <a:srgbClr val="0070C0"/>
              </a:solidFill>
            </a:endParaRPr>
          </a:p>
        </p:txBody>
      </p:sp>
      <p:pic>
        <p:nvPicPr>
          <p:cNvPr id="30724" name="Рисунок 3" descr="витамин С (аскорбиновая кислота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71875"/>
            <a:ext cx="2005013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88" y="4071938"/>
            <a:ext cx="6072187" cy="15795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3200" dirty="0">
                <a:solidFill>
                  <a:schemeClr val="tx2"/>
                </a:solidFill>
                <a:hlinkClick r:id="rId3" tooltip="Постоянная ссылка на заметку: Одно яблоко в день избавляет навсегда от доктора, (старинная английская пословица)"/>
              </a:rPr>
              <a:t>Одно яблоко в день избавляет навсегда от доктора, (старинная английская пословица)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3" descr="http://ia53.odnoklassniki.ru/getImage?photoId=299713298110&amp;photoType=0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304577"/>
            <a:ext cx="8424936" cy="6165304"/>
          </a:xfrm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92" y="142852"/>
            <a:ext cx="10858544" cy="841248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i="1" dirty="0" smtClean="0">
                <a:solidFill>
                  <a:srgbClr val="C00000"/>
                </a:solidFill>
              </a:rPr>
              <a:t>             </a:t>
            </a:r>
            <a:r>
              <a:rPr lang="ru-RU" sz="3100" b="1" i="1" dirty="0" err="1" smtClean="0">
                <a:solidFill>
                  <a:srgbClr val="C00000"/>
                </a:solidFill>
              </a:rPr>
              <a:t>разгадайТЕ</a:t>
            </a:r>
            <a:r>
              <a:rPr lang="ru-RU" sz="3100" b="1" i="1" dirty="0" smtClean="0">
                <a:solidFill>
                  <a:srgbClr val="C00000"/>
                </a:solidFill>
              </a:rPr>
              <a:t> анаграммы и Исключите лишнее</a:t>
            </a:r>
            <a:endParaRPr lang="ru-RU" sz="3100" b="1" i="1" dirty="0">
              <a:solidFill>
                <a:srgbClr val="C00000"/>
              </a:solidFill>
            </a:endParaRPr>
          </a:p>
        </p:txBody>
      </p:sp>
      <p:sp>
        <p:nvSpPr>
          <p:cNvPr id="10273" name="Rectangle 3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143000"/>
            <a:ext cx="4191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4400" b="1" smtClean="0">
              <a:solidFill>
                <a:srgbClr val="6600CC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4400" b="1" smtClean="0">
                <a:solidFill>
                  <a:srgbClr val="6600CC"/>
                </a:solidFill>
              </a:rPr>
              <a:t>наясоля</a:t>
            </a:r>
          </a:p>
          <a:p>
            <a:pPr>
              <a:lnSpc>
                <a:spcPct val="90000"/>
              </a:lnSpc>
            </a:pPr>
            <a:r>
              <a:rPr lang="ru-RU" sz="4400" b="1" smtClean="0">
                <a:solidFill>
                  <a:srgbClr val="6600CC"/>
                </a:solidFill>
              </a:rPr>
              <a:t>затоная</a:t>
            </a:r>
          </a:p>
          <a:p>
            <a:pPr>
              <a:lnSpc>
                <a:spcPct val="90000"/>
              </a:lnSpc>
            </a:pPr>
            <a:r>
              <a:rPr lang="ru-RU" sz="4400" b="1" smtClean="0">
                <a:solidFill>
                  <a:srgbClr val="6600CC"/>
                </a:solidFill>
              </a:rPr>
              <a:t>анреся</a:t>
            </a:r>
          </a:p>
          <a:p>
            <a:pPr>
              <a:lnSpc>
                <a:spcPct val="90000"/>
              </a:lnSpc>
            </a:pPr>
            <a:r>
              <a:rPr lang="ru-RU" sz="4400" b="1" smtClean="0">
                <a:solidFill>
                  <a:srgbClr val="6600CC"/>
                </a:solidFill>
              </a:rPr>
              <a:t>гульоная</a:t>
            </a:r>
          </a:p>
          <a:p>
            <a:pPr>
              <a:lnSpc>
                <a:spcPct val="90000"/>
              </a:lnSpc>
            </a:pPr>
            <a:r>
              <a:rPr lang="ru-RU" sz="4400" b="1" smtClean="0">
                <a:solidFill>
                  <a:srgbClr val="6600CC"/>
                </a:solidFill>
              </a:rPr>
              <a:t>новаякорбиас</a:t>
            </a:r>
          </a:p>
          <a:p>
            <a:pPr>
              <a:lnSpc>
                <a:spcPct val="90000"/>
              </a:lnSpc>
            </a:pPr>
            <a:endParaRPr lang="ru-RU" sz="4400" b="1" smtClean="0">
              <a:solidFill>
                <a:srgbClr val="6600CC"/>
              </a:solidFill>
            </a:endParaRPr>
          </a:p>
        </p:txBody>
      </p:sp>
      <p:sp>
        <p:nvSpPr>
          <p:cNvPr id="10274" name="Rectangle 3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428625"/>
            <a:ext cx="4343400" cy="40005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4400" b="1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endParaRPr lang="ru-RU" sz="4400" b="1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4400" b="1" smtClean="0">
                <a:solidFill>
                  <a:srgbClr val="7030A0"/>
                </a:solidFill>
              </a:rPr>
              <a:t>соляная</a:t>
            </a:r>
          </a:p>
          <a:p>
            <a:pPr>
              <a:lnSpc>
                <a:spcPct val="90000"/>
              </a:lnSpc>
            </a:pPr>
            <a:r>
              <a:rPr lang="ru-RU" sz="4400" b="1" smtClean="0">
                <a:solidFill>
                  <a:srgbClr val="7030A0"/>
                </a:solidFill>
              </a:rPr>
              <a:t>азотная</a:t>
            </a:r>
          </a:p>
          <a:p>
            <a:pPr>
              <a:lnSpc>
                <a:spcPct val="90000"/>
              </a:lnSpc>
            </a:pPr>
            <a:r>
              <a:rPr lang="ru-RU" sz="4400" b="1" smtClean="0">
                <a:solidFill>
                  <a:srgbClr val="7030A0"/>
                </a:solidFill>
              </a:rPr>
              <a:t>серная</a:t>
            </a:r>
          </a:p>
          <a:p>
            <a:pPr>
              <a:lnSpc>
                <a:spcPct val="90000"/>
              </a:lnSpc>
            </a:pPr>
            <a:r>
              <a:rPr lang="ru-RU" sz="4400" b="1" smtClean="0">
                <a:solidFill>
                  <a:srgbClr val="7030A0"/>
                </a:solidFill>
              </a:rPr>
              <a:t>угольная</a:t>
            </a:r>
          </a:p>
          <a:p>
            <a:pPr>
              <a:lnSpc>
                <a:spcPct val="90000"/>
              </a:lnSpc>
            </a:pPr>
            <a:r>
              <a:rPr lang="ru-RU" sz="4400" b="1" smtClean="0">
                <a:solidFill>
                  <a:srgbClr val="7030A0"/>
                </a:solidFill>
              </a:rPr>
              <a:t>аскорбиновая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3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0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0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1523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1523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85" dur="500" fill="hold"/>
                                        <p:tgtEl>
                                          <p:spTgt spid="1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2643188" y="428625"/>
            <a:ext cx="6072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sz="40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 УРОКА: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188" y="1500188"/>
            <a:ext cx="8286750" cy="9715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АСКОРБИНОВАЯ КИСЛОТА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4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48000" endA="300" endPos="55000" dir="5400000" sy="-90000" algn="bl" rotWithShape="0"/>
                </a:effectLst>
              </a:rPr>
              <a:t>Создайте рекламу аскорбиновой кислоте, используя следующий шаблон:</a:t>
            </a:r>
            <a:endParaRPr lang="ru-RU" dirty="0">
              <a:effectLst>
                <a:outerShdw blurRad="50800" dist="50800" dir="5400000" algn="ctr" rotWithShape="0">
                  <a:schemeClr val="bg1"/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04800" y="2000250"/>
            <a:ext cx="8686800" cy="40798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b="1" i="1" smtClean="0">
                <a:solidFill>
                  <a:srgbClr val="7030A0"/>
                </a:solidFill>
              </a:rPr>
              <a:t>Я  аскорбиновая кислота.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i="1" smtClean="0">
                <a:solidFill>
                  <a:srgbClr val="7030A0"/>
                </a:solidFill>
              </a:rPr>
              <a:t>Я…(какая?) 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i="1" smtClean="0">
                <a:solidFill>
                  <a:srgbClr val="7030A0"/>
                </a:solidFill>
              </a:rPr>
              <a:t>     Потому что …..</a:t>
            </a:r>
          </a:p>
          <a:p>
            <a:pPr algn="ctr"/>
            <a:endParaRPr lang="ru-RU" smtClean="0"/>
          </a:p>
        </p:txBody>
      </p:sp>
      <p:pic>
        <p:nvPicPr>
          <p:cNvPr id="14340" name="Picture 4" descr="C:\Documents and Settings\User\Рабочий стол\аскорбин.кислота\up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8125"/>
            <a:ext cx="29432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643188" y="428625"/>
            <a:ext cx="6072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sz="40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 УРОКА: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188" y="1500188"/>
            <a:ext cx="8286750" cy="9715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АСКОРБИНОВАЯ КИСЛОТА: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5" y="3857625"/>
            <a:ext cx="778668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ВРЕД И ПОЛЬЗА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686800" cy="8667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В ходе изучения материала заполнить схему, отвечая на вопросы: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2332038"/>
            <a:ext cx="91440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7030A0"/>
                </a:solidFill>
                <a:hlinkClick r:id="rId2" action="ppaction://hlinksldjump"/>
              </a:rPr>
              <a:t>1.Кто и когда получил нобелевскую премию за открытие этого витамина?</a:t>
            </a:r>
            <a:endParaRPr lang="ru-RU" sz="2800" b="1" i="1" smtClean="0">
              <a:solidFill>
                <a:srgbClr val="7030A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2.Изучением проблем, связанных с функцией витамина С в организме человека, </a:t>
            </a:r>
            <a:r>
              <a:rPr lang="ru-RU" sz="2800" b="1" i="1" smtClean="0">
                <a:solidFill>
                  <a:srgbClr val="C00000"/>
                </a:solidFill>
                <a:hlinkClick r:id="rId3" action="ppaction://hlinksldjump"/>
              </a:rPr>
              <a:t>занимался …</a:t>
            </a:r>
            <a:r>
              <a:rPr lang="ru-RU" sz="2800" b="1" i="1" smtClean="0">
                <a:solidFill>
                  <a:srgbClr val="C00000"/>
                </a:solidFill>
              </a:rPr>
              <a:t> ?</a:t>
            </a:r>
            <a:endParaRPr lang="ru-RU" sz="4400" b="1" i="1" smtClean="0">
              <a:solidFill>
                <a:srgbClr val="C0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3.Какой атом кислорода входит в состав кислоты?</a:t>
            </a: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4. Какие кристаллы образует?</a:t>
            </a: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5. Молекулярная формула кислоты?</a:t>
            </a: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6. К каким кислотам относится?</a:t>
            </a:r>
          </a:p>
          <a:p>
            <a:endParaRPr lang="ru-RU" smtClean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00063" y="0"/>
            <a:ext cx="8429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4800" b="1">
                <a:solidFill>
                  <a:srgbClr val="C00000"/>
                </a:solidFill>
                <a:latin typeface="Bookman Old Style" pitchFamily="18" charset="0"/>
              </a:rPr>
              <a:t>группа «Изобретателей»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4500594" cy="7143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Альберт </a:t>
            </a:r>
            <a:r>
              <a:rPr lang="ru-RU" sz="2800" dirty="0" err="1" smtClean="0"/>
              <a:t>Сент-Дьёрдьи</a:t>
            </a:r>
            <a:endParaRPr lang="ru-RU" sz="2800" dirty="0"/>
          </a:p>
        </p:txBody>
      </p:sp>
      <p:pic>
        <p:nvPicPr>
          <p:cNvPr id="4" name="Picture 2" descr="C:\Users\Mike\Desktop\ДЬЁРД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28813" y="785813"/>
            <a:ext cx="4494212" cy="6072187"/>
          </a:xfr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357188" y="6000750"/>
            <a:ext cx="1071562" cy="5000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143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err="1" smtClean="0"/>
              <a:t>Лайнус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Полинг</a:t>
            </a:r>
            <a:endParaRPr lang="ru-RU" sz="2800" dirty="0"/>
          </a:p>
        </p:txBody>
      </p:sp>
      <p:pic>
        <p:nvPicPr>
          <p:cNvPr id="6" name="Picture 3" descr="C:\Users\Mike\Desktop\ПОЛИНГ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862013"/>
            <a:ext cx="4357688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Содержимое 3" descr="В чём сила и польза аскорбиновой кислоты?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7057">
            <a:off x="4446588" y="4691063"/>
            <a:ext cx="160813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858125" y="64579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2000" b="1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1826</TotalTime>
  <Words>709</Words>
  <Application>Microsoft Office PowerPoint</Application>
  <PresentationFormat>Экран (4:3)</PresentationFormat>
  <Paragraphs>132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             разгадайТЕ анаграммы и Исключите лишнее</vt:lpstr>
      <vt:lpstr>Слайд 4</vt:lpstr>
      <vt:lpstr>Создайте рекламу аскорбиновой кислоте, используя следующий шаблон:</vt:lpstr>
      <vt:lpstr>Слайд 6</vt:lpstr>
      <vt:lpstr>В ходе изучения материала заполнить схему, отвечая на вопросы: </vt:lpstr>
      <vt:lpstr>Альберт Сент-Дьёрдьи</vt:lpstr>
      <vt:lpstr>Лайнус Полинг</vt:lpstr>
      <vt:lpstr>формула кислоты</vt:lpstr>
      <vt:lpstr>В ходе изучения материала заполнить схему, отвечая на вопросы: </vt:lpstr>
      <vt:lpstr>В ходе изучения материала заполнить схему, отвечая на вопросы:</vt:lpstr>
      <vt:lpstr>определить наличие аскорбиновой кислоты</vt:lpstr>
      <vt:lpstr>Слайд 14</vt:lpstr>
      <vt:lpstr>Слайд 15</vt:lpstr>
      <vt:lpstr>В ходе изучения материала заполнить схему, отвечая на вопросы:</vt:lpstr>
      <vt:lpstr>В ходе изучения материала заполнить схему, отвечая на вопросы:</vt:lpstr>
      <vt:lpstr>Слайд 18</vt:lpstr>
      <vt:lpstr>Предложите гипотезу долголетия в Якутии. В чем секреты якутских долгожителей?</vt:lpstr>
      <vt:lpstr>Слайд 20</vt:lpstr>
      <vt:lpstr>Рецепт напитка «долголетиЕ»</vt:lpstr>
      <vt:lpstr>Слайд 22</vt:lpstr>
    </vt:vector>
  </TitlesOfParts>
  <Company>spa.ucoz.ua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«Витамин С имеет такое огромное значение для нашего здоровья, что я даже не припоминаю болезни, при которой прием этого витамина не приведет к каким-либо улучшениям. Какую болезнь ни возьми, будь то простуда или рак, гипертония или астма, во всех случаях можно рекомендовать прием этого витамина...»                               Доктор Роберт Аткинсон</dc:title>
  <dc:creator>SPA</dc:creator>
  <cp:lastModifiedBy>re</cp:lastModifiedBy>
  <cp:revision>209</cp:revision>
  <dcterms:created xsi:type="dcterms:W3CDTF">2012-03-28T23:46:28Z</dcterms:created>
  <dcterms:modified xsi:type="dcterms:W3CDTF">2014-03-18T12:05:42Z</dcterms:modified>
</cp:coreProperties>
</file>