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62" r:id="rId4"/>
    <p:sldId id="276" r:id="rId5"/>
    <p:sldId id="256" r:id="rId6"/>
    <p:sldId id="265" r:id="rId7"/>
    <p:sldId id="273" r:id="rId8"/>
    <p:sldId id="269" r:id="rId9"/>
    <p:sldId id="278" r:id="rId10"/>
    <p:sldId id="277" r:id="rId11"/>
    <p:sldId id="271" r:id="rId12"/>
    <p:sldId id="281" r:id="rId13"/>
    <p:sldId id="263" r:id="rId14"/>
    <p:sldId id="274" r:id="rId15"/>
    <p:sldId id="270" r:id="rId16"/>
    <p:sldId id="258" r:id="rId17"/>
    <p:sldId id="260" r:id="rId18"/>
    <p:sldId id="27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4" autoAdjust="0"/>
    <p:restoredTop sz="90929"/>
  </p:normalViewPr>
  <p:slideViewPr>
    <p:cSldViewPr>
      <p:cViewPr>
        <p:scale>
          <a:sx n="100" d="100"/>
          <a:sy n="100" d="100"/>
        </p:scale>
        <p:origin x="-246" y="14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7884507706521597E-2"/>
          <c:y val="0.19057455004174734"/>
          <c:w val="0.83739342560628161"/>
          <c:h val="0.73942913064887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1"/>
          </c:dPt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ТЭС</c:v>
                </c:pt>
                <c:pt idx="1">
                  <c:v>ГЭС</c:v>
                </c:pt>
                <c:pt idx="2">
                  <c:v>АЭС</c:v>
                </c:pt>
                <c:pt idx="3">
                  <c:v>Другие виды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0.62000000000000355</c:v>
                </c:pt>
                <c:pt idx="1">
                  <c:v>0.2</c:v>
                </c:pt>
                <c:pt idx="2">
                  <c:v>0.17</c:v>
                </c:pt>
                <c:pt idx="3">
                  <c:v>1.0000000000000068E-2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20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3622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886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B3D2AC-E340-4773-82D3-4064D2A70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523FB-117A-438B-9CC0-24EE8C2441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76200"/>
            <a:ext cx="1905000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76200"/>
            <a:ext cx="5562600" cy="594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EF559-DAAA-4B40-867D-A3560430F8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7C696-9E22-49AF-8AF1-DBB13329D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B466-30F7-41C5-9C14-49308A9F4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295400"/>
            <a:ext cx="3733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733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3E270-87B9-4193-9C42-C28E861C0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D53E-ADE5-4ED5-8DC3-308268F6B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9E4F3-BC79-4ED8-A8CD-3279CADD6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6AE86-7ECE-4DE6-B2B8-BE2383889D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C20DE-F118-4EBE-B3C0-AF95EEF0B0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58C1E-A76B-4977-8032-E1C6971E1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762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2954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D7ED2E7-5E0C-43CA-B51F-5839B6EF88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f/f8/PoleMountTransformer02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563888" y="908720"/>
            <a:ext cx="5337210" cy="1448710"/>
          </a:xfrm>
        </p:spPr>
        <p:txBody>
          <a:bodyPr>
            <a:noAutofit/>
          </a:bodyPr>
          <a:lstStyle/>
          <a:p>
            <a:pPr algn="r"/>
            <a:r>
              <a:rPr lang="ru-RU" sz="1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Автономное учреждение</a:t>
            </a:r>
          </a:p>
          <a:p>
            <a:pPr algn="r"/>
            <a:r>
              <a:rPr lang="ru-RU" sz="1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среднего профессионального образования</a:t>
            </a:r>
          </a:p>
          <a:p>
            <a:pPr algn="r"/>
            <a:r>
              <a:rPr lang="ru-RU" sz="1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Ханты-Мансийского автономного округа - </a:t>
            </a:r>
            <a:r>
              <a:rPr lang="ru-RU" sz="14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Югры</a:t>
            </a:r>
            <a:endParaRPr lang="ru-RU" sz="1400" b="1" dirty="0" smtClean="0">
              <a:solidFill>
                <a:schemeClr val="bg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4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«СУРГУТСКИЙ ПРОФЕССИОНАЛЬНЫЙ КОЛЛЕДЖ»</a:t>
            </a:r>
            <a:endParaRPr lang="ru-RU" sz="1400" b="1" dirty="0">
              <a:solidFill>
                <a:schemeClr val="bg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6632"/>
            <a:ext cx="2160240" cy="105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564904"/>
            <a:ext cx="280831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араллелограмм 10"/>
          <p:cNvSpPr/>
          <p:nvPr/>
        </p:nvSpPr>
        <p:spPr>
          <a:xfrm>
            <a:off x="2843808" y="620688"/>
            <a:ext cx="6552728" cy="288032"/>
          </a:xfrm>
          <a:prstGeom prst="parallelogram">
            <a:avLst>
              <a:gd name="adj" fmla="val 54762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 flipH="1">
            <a:off x="-252536" y="6381328"/>
            <a:ext cx="5724128" cy="288032"/>
          </a:xfrm>
          <a:prstGeom prst="parallelogram">
            <a:avLst>
              <a:gd name="adj" fmla="val 56217"/>
            </a:avLst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32040" y="314096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2060848"/>
            <a:ext cx="4680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000" b="1" i="1" dirty="0" smtClean="0">
                <a:solidFill>
                  <a:schemeClr val="accent6">
                    <a:lumMod val="50000"/>
                  </a:schemeClr>
                </a:solidFill>
              </a:rPr>
              <a:t>Презентация к уроку  «Производство, передача и использование электрической энергии. Трансформаторы».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2080" y="5589240"/>
            <a:ext cx="3672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Подготовил: преподаватель </a:t>
            </a:r>
          </a:p>
          <a:p>
            <a:pPr algn="r"/>
            <a:r>
              <a:rPr lang="ru-RU" sz="1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физики Рябцева В.Л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6215082"/>
            <a:ext cx="8043890" cy="642918"/>
          </a:xfrm>
        </p:spPr>
        <p:txBody>
          <a:bodyPr/>
          <a:lstStyle/>
          <a:p>
            <a:endParaRPr lang="ru-RU" sz="3200" dirty="0"/>
          </a:p>
        </p:txBody>
      </p:sp>
      <p:pic>
        <p:nvPicPr>
          <p:cNvPr id="1026" name="i-main-pic" descr="Картинка 15 из 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762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0"/>
            <a:ext cx="850109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Единая европейская энергетическая система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6200"/>
            <a:ext cx="7991500" cy="995346"/>
          </a:xfrm>
        </p:spPr>
        <p:txBody>
          <a:bodyPr/>
          <a:lstStyle/>
          <a:p>
            <a:pPr algn="l"/>
            <a:r>
              <a:rPr lang="ru-RU" sz="3200" dirty="0" smtClean="0"/>
              <a:t>Изобрел  -  П.Н. Яблочков  (1875 г.)      усовершенствовал -И.Ф. </a:t>
            </a:r>
            <a:r>
              <a:rPr lang="ru-RU" sz="3200" dirty="0" err="1" smtClean="0"/>
              <a:t>Усагин</a:t>
            </a:r>
            <a:r>
              <a:rPr lang="ru-RU" sz="3200" dirty="0" smtClean="0"/>
              <a:t> (1882г.) </a:t>
            </a:r>
            <a:endParaRPr lang="ru-RU" sz="3200" dirty="0"/>
          </a:p>
        </p:txBody>
      </p:sp>
      <p:pic>
        <p:nvPicPr>
          <p:cNvPr id="4" name="Содержимое 3" descr="Файл:PoleMountTransformer0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42" y="1714488"/>
            <a:ext cx="29289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0"/>
            <a:ext cx="7929618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3600" b="1" i="1" dirty="0" smtClean="0">
                <a:latin typeface="+mj-lt"/>
              </a:rPr>
              <a:t>Устройство, с помощью  </a:t>
            </a:r>
          </a:p>
          <a:p>
            <a:r>
              <a:rPr lang="ru-RU" sz="3600" b="1" i="1" dirty="0" smtClean="0">
                <a:latin typeface="+mj-lt"/>
              </a:rPr>
              <a:t>которых </a:t>
            </a:r>
          </a:p>
          <a:p>
            <a:r>
              <a:rPr lang="ru-RU" sz="3600" b="1" i="1" dirty="0" smtClean="0">
                <a:latin typeface="+mj-lt"/>
              </a:rPr>
              <a:t>производится</a:t>
            </a:r>
          </a:p>
          <a:p>
            <a:r>
              <a:rPr lang="ru-RU" sz="3600" b="1" i="1" dirty="0" smtClean="0">
                <a:latin typeface="+mj-lt"/>
              </a:rPr>
              <a:t>преобразование </a:t>
            </a:r>
          </a:p>
          <a:p>
            <a:r>
              <a:rPr lang="ru-RU" sz="3600" b="1" i="1" dirty="0" smtClean="0">
                <a:latin typeface="+mj-lt"/>
              </a:rPr>
              <a:t>переменного </a:t>
            </a:r>
          </a:p>
          <a:p>
            <a:r>
              <a:rPr lang="ru-RU" sz="3600" b="1" i="1" dirty="0" smtClean="0">
                <a:latin typeface="+mj-lt"/>
              </a:rPr>
              <a:t>напряжения</a:t>
            </a:r>
          </a:p>
          <a:p>
            <a:r>
              <a:rPr lang="ru-RU" sz="3600" b="1" i="1" dirty="0" smtClean="0">
                <a:latin typeface="+mj-lt"/>
              </a:rPr>
              <a:t>без изменения его </a:t>
            </a:r>
          </a:p>
          <a:p>
            <a:r>
              <a:rPr lang="ru-RU" sz="3600" b="1" i="1" dirty="0" smtClean="0">
                <a:latin typeface="+mj-lt"/>
              </a:rPr>
              <a:t>частоты, называют</a:t>
            </a:r>
          </a:p>
          <a:p>
            <a:pPr algn="ctr"/>
            <a:r>
              <a:rPr lang="ru-RU" sz="5400" b="1" i="1" dirty="0" smtClean="0">
                <a:latin typeface="+mj-lt"/>
              </a:rPr>
              <a:t>трансф</a:t>
            </a:r>
            <a:r>
              <a:rPr lang="ru-RU" sz="5400" b="1" i="1" u="sng" dirty="0" smtClean="0">
                <a:latin typeface="+mj-lt"/>
              </a:rPr>
              <a:t>о</a:t>
            </a:r>
            <a:r>
              <a:rPr lang="ru-RU" sz="5400" b="1" i="1" dirty="0" smtClean="0">
                <a:latin typeface="+mj-lt"/>
              </a:rPr>
              <a:t>рмат</a:t>
            </a:r>
            <a:r>
              <a:rPr lang="ru-RU" sz="5400" b="1" i="1" u="sng" dirty="0" smtClean="0">
                <a:latin typeface="+mj-lt"/>
              </a:rPr>
              <a:t>о</a:t>
            </a:r>
            <a:r>
              <a:rPr lang="ru-RU" sz="5400" b="1" i="1" dirty="0" smtClean="0">
                <a:latin typeface="+mj-lt"/>
              </a:rPr>
              <a:t>ром</a:t>
            </a:r>
            <a:endParaRPr lang="ru-RU" sz="5400" i="1" dirty="0" smtClean="0">
              <a:latin typeface="+mj-lt"/>
            </a:endParaRP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Коэфициэнт</a:t>
            </a:r>
            <a:r>
              <a:rPr lang="ru-RU" dirty="0" smtClean="0"/>
              <a:t> трансформации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124743"/>
            <a:ext cx="8028384" cy="568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286520"/>
            <a:ext cx="8715436" cy="571480"/>
          </a:xfrm>
        </p:spPr>
        <p:txBody>
          <a:bodyPr/>
          <a:lstStyle/>
          <a:p>
            <a:r>
              <a:rPr lang="ru-RU" sz="2800" dirty="0" smtClean="0"/>
              <a:t>Схема передачи электрической энергии</a:t>
            </a:r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8568951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558118" cy="1142984"/>
          </a:xfrm>
        </p:spPr>
        <p:txBody>
          <a:bodyPr/>
          <a:lstStyle/>
          <a:p>
            <a:r>
              <a:rPr lang="ru-RU" dirty="0" smtClean="0"/>
              <a:t>Схема передачи электрической энергии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vert270"/>
          <a:lstStyle/>
          <a:p>
            <a:pPr>
              <a:buNone/>
            </a:pPr>
            <a:r>
              <a:rPr lang="ru-RU" dirty="0" smtClean="0"/>
              <a:t>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Генератор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</a:t>
            </a:r>
          </a:p>
          <a:p>
            <a:pPr>
              <a:buNone/>
            </a:pPr>
            <a:r>
              <a:rPr lang="ru-RU" dirty="0" smtClean="0"/>
              <a:t>                   Повышающий</a:t>
            </a:r>
          </a:p>
          <a:p>
            <a:pPr>
              <a:buNone/>
            </a:pPr>
            <a:r>
              <a:rPr lang="ru-RU" dirty="0" smtClean="0"/>
              <a:t>                   трансформатор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</a:t>
            </a:r>
          </a:p>
          <a:p>
            <a:pPr>
              <a:buNone/>
            </a:pPr>
            <a:r>
              <a:rPr lang="ru-RU" smtClean="0"/>
              <a:t>                           ЛЭП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Понижающие</a:t>
            </a:r>
          </a:p>
          <a:p>
            <a:pPr>
              <a:buNone/>
            </a:pPr>
            <a:r>
              <a:rPr lang="ru-RU" dirty="0" smtClean="0"/>
              <a:t>                 трансформаторы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Потребители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2643182"/>
            <a:ext cx="571504" cy="23574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2643182"/>
            <a:ext cx="857256" cy="2357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643182"/>
            <a:ext cx="571504" cy="2357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2643182"/>
            <a:ext cx="857256" cy="2357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72396" y="2643182"/>
            <a:ext cx="500066" cy="2357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786050" y="3571876"/>
            <a:ext cx="357190" cy="28575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000496" y="3571876"/>
            <a:ext cx="571504" cy="28575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7000892" y="3571876"/>
            <a:ext cx="571504" cy="28575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143504" y="3571876"/>
            <a:ext cx="1000132" cy="28575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2914648" cy="914400"/>
          </a:xfrm>
        </p:spPr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8001024" cy="5572164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  Электрическую энергию можно передавать на большие расстояния.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  Электрическую энергию экономически выгоднее передавать при высоких напряжениях.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  Для сверхдальних передач более перспективен постоянный ток.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/>
              <a:t>  Объединение электростанций в единую энергетическую систему, позволяет с наибольшим экономическим эффектом использовать имеющиеся энергоресурсы на огромной территории.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214610" y="6286520"/>
            <a:ext cx="10963074" cy="571480"/>
          </a:xfrm>
        </p:spPr>
        <p:txBody>
          <a:bodyPr/>
          <a:lstStyle/>
          <a:p>
            <a:r>
              <a:rPr lang="ru-RU" sz="3200" dirty="0" smtClean="0"/>
              <a:t>                        Бесшумный    трансформатор  </a:t>
            </a:r>
            <a:endParaRPr lang="ru-RU" sz="3200" dirty="0"/>
          </a:p>
        </p:txBody>
      </p:sp>
      <p:pic>
        <p:nvPicPr>
          <p:cNvPr id="1026" name="Picture 2" descr="C:\Documents and Settings\4sprvl\Рабочий стол\357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0"/>
            <a:ext cx="5500726" cy="626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14290"/>
            <a:ext cx="6143668" cy="1504960"/>
          </a:xfrm>
        </p:spPr>
        <p:txBody>
          <a:bodyPr/>
          <a:lstStyle/>
          <a:p>
            <a:r>
              <a:rPr lang="ru-RU" dirty="0" smtClean="0"/>
              <a:t>                  Проверь соседа: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3714752"/>
          <a:ext cx="8001054" cy="3000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8"/>
                <a:gridCol w="857255"/>
                <a:gridCol w="1000132"/>
                <a:gridCol w="1000134"/>
                <a:gridCol w="1000129"/>
                <a:gridCol w="1000132"/>
                <a:gridCol w="1000132"/>
                <a:gridCol w="1000132"/>
              </a:tblGrid>
              <a:tr h="1407579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вопрос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I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II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III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IV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V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VI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en-US" sz="2800" b="1" dirty="0" smtClean="0"/>
                        <a:t>VII</a:t>
                      </a:r>
                      <a:endParaRPr lang="ru-RU" sz="2800" b="1" dirty="0"/>
                    </a:p>
                  </a:txBody>
                  <a:tcPr/>
                </a:tc>
              </a:tr>
              <a:tr h="1592817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ответ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/>
                    </a:p>
                    <a:p>
                      <a:pPr algn="ctr"/>
                      <a:r>
                        <a:rPr lang="ru-RU" sz="2800" b="1" dirty="0" smtClean="0"/>
                        <a:t>3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smtClean="0"/>
                    </a:p>
                    <a:p>
                      <a:pPr algn="ctr"/>
                      <a:r>
                        <a:rPr lang="ru-RU" sz="2800" b="1" smtClean="0"/>
                        <a:t>1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Домашнее задание: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4444" y="1071546"/>
            <a:ext cx="7486712" cy="3357586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§ 38-41 </a:t>
            </a:r>
          </a:p>
          <a:p>
            <a:r>
              <a:rPr lang="ru-RU" sz="3200" dirty="0" smtClean="0"/>
              <a:t>(учебник </a:t>
            </a:r>
            <a:r>
              <a:rPr lang="ru-RU" sz="3200" i="1" dirty="0" smtClean="0"/>
              <a:t>«Физика-11» </a:t>
            </a:r>
            <a:r>
              <a:rPr lang="ru-RU" sz="3200" i="1" dirty="0" err="1" smtClean="0"/>
              <a:t>Г.Я.Мякишев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Б.Б.Буховцев</a:t>
            </a:r>
            <a:r>
              <a:rPr lang="ru-RU" sz="3200" i="1" dirty="0" smtClean="0"/>
              <a:t>),</a:t>
            </a:r>
          </a:p>
          <a:p>
            <a:r>
              <a:rPr lang="ru-RU" sz="3200" dirty="0" smtClean="0"/>
              <a:t>выполнить упр.5 задачи № 2,3</a:t>
            </a:r>
          </a:p>
          <a:p>
            <a:r>
              <a:rPr lang="ru-RU" sz="3200" dirty="0" smtClean="0"/>
              <a:t> защитить проект – «Неожиданные источники энергии».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3312368" cy="980728"/>
          </a:xfrm>
        </p:spPr>
        <p:txBody>
          <a:bodyPr/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1052736"/>
            <a:ext cx="3528392" cy="5073427"/>
          </a:xfrm>
        </p:spPr>
        <p:txBody>
          <a:bodyPr/>
          <a:lstStyle/>
          <a:p>
            <a:pPr>
              <a:buFont typeface="Arial" pitchFamily="34" charset="0"/>
              <a:buChar char="─"/>
            </a:pPr>
            <a:r>
              <a:rPr lang="ru-RU" sz="1800" dirty="0" smtClean="0"/>
              <a:t> Назовите самый распространенный источник тока?</a:t>
            </a:r>
          </a:p>
          <a:p>
            <a:pPr lvl="0">
              <a:buFont typeface="Arial" pitchFamily="34" charset="0"/>
              <a:buChar char="─"/>
            </a:pPr>
            <a:r>
              <a:rPr lang="ru-RU" sz="1800" dirty="0" smtClean="0"/>
              <a:t>Что называют генератором?</a:t>
            </a:r>
          </a:p>
          <a:p>
            <a:pPr lvl="0">
              <a:buFont typeface="Arial" pitchFamily="34" charset="0"/>
              <a:buChar char="─"/>
            </a:pPr>
            <a:r>
              <a:rPr lang="ru-RU" sz="1800" dirty="0" smtClean="0"/>
              <a:t> В чем сущность принципа действия генератора?</a:t>
            </a:r>
          </a:p>
          <a:p>
            <a:pPr lvl="0">
              <a:buFont typeface="Arial" pitchFamily="34" charset="0"/>
              <a:buChar char="─"/>
            </a:pPr>
            <a:r>
              <a:rPr lang="ru-RU" sz="1800" dirty="0" smtClean="0"/>
              <a:t> Почему сердечники генератора набирают из отдельных пластин, изолированных друг от друга?</a:t>
            </a:r>
          </a:p>
          <a:p>
            <a:pPr lvl="0">
              <a:buFont typeface="Arial" pitchFamily="34" charset="0"/>
              <a:buChar char="─"/>
            </a:pPr>
            <a:r>
              <a:rPr lang="ru-RU" sz="1800" dirty="0" smtClean="0"/>
              <a:t> Почему в гидротурбинных генераторах применяют магниты с несколькими десятками пар полюсов?</a:t>
            </a:r>
          </a:p>
          <a:p>
            <a:pPr lvl="0">
              <a:buFont typeface="Arial" pitchFamily="34" charset="0"/>
              <a:buChar char="─"/>
            </a:pPr>
            <a:r>
              <a:rPr lang="ru-RU" sz="1800" dirty="0" smtClean="0"/>
              <a:t> Назовите преимущества электрической энергии.</a:t>
            </a:r>
          </a:p>
          <a:p>
            <a:pPr>
              <a:buFont typeface="Arial" pitchFamily="34" charset="0"/>
              <a:buChar char="─"/>
            </a:pPr>
            <a:r>
              <a:rPr lang="ru-RU" sz="1800" dirty="0" smtClean="0"/>
              <a:t> Что такое </a:t>
            </a:r>
            <a:r>
              <a:rPr lang="ru-RU" sz="1800" b="1" i="1" dirty="0" smtClean="0"/>
              <a:t>транспортабельность?</a:t>
            </a:r>
            <a:endParaRPr lang="ru-RU" sz="1800" b="1" i="1" dirty="0"/>
          </a:p>
        </p:txBody>
      </p:sp>
      <p:pic>
        <p:nvPicPr>
          <p:cNvPr id="5" name="Содержимое 10"/>
          <p:cNvPicPr>
            <a:picLocks noGrp="1"/>
          </p:cNvPicPr>
          <p:nvPr>
            <p:ph idx="1"/>
          </p:nvPr>
        </p:nvPicPr>
        <p:blipFill>
          <a:blip r:embed="rId2" cstate="email"/>
          <a:srcRect r="-454"/>
          <a:stretch>
            <a:fillRect/>
          </a:stretch>
        </p:blipFill>
        <p:spPr bwMode="auto">
          <a:xfrm>
            <a:off x="4475617" y="0"/>
            <a:ext cx="46683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b="1" i="1" dirty="0" smtClean="0">
              <a:latin typeface="+mn-lt"/>
            </a:endParaRPr>
          </a:p>
          <a:p>
            <a:r>
              <a:rPr lang="ru-RU" sz="1800" b="1" i="1" dirty="0" smtClean="0">
                <a:latin typeface="+mn-lt"/>
              </a:rPr>
              <a:t>Вопросы по теме «Генератор переменного тока»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14290"/>
            <a:ext cx="7380312" cy="3290910"/>
          </a:xfrm>
        </p:spPr>
        <p:txBody>
          <a:bodyPr/>
          <a:lstStyle/>
          <a:p>
            <a:pPr algn="l"/>
            <a:r>
              <a:rPr lang="ru-RU" sz="4400" b="1" i="1" dirty="0" smtClean="0"/>
              <a:t>Тема:     </a:t>
            </a:r>
            <a:r>
              <a:rPr lang="ru-RU" sz="4400" dirty="0" smtClean="0"/>
              <a:t>Производство, передача и использование электрической энергии.</a:t>
            </a:r>
            <a:br>
              <a:rPr lang="ru-RU" sz="4400" dirty="0" smtClean="0"/>
            </a:br>
            <a:r>
              <a:rPr lang="ru-RU" sz="4400" dirty="0" smtClean="0"/>
              <a:t>Трансформаторы.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429000"/>
            <a:ext cx="6400800" cy="3429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4sprvl\Рабочий стол\357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3500438"/>
            <a:ext cx="3555388" cy="312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cs typeface="Arial" pitchFamily="34" charset="0"/>
              </a:rPr>
              <a:t>Задание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2000" b="1" dirty="0" smtClean="0">
                <a:cs typeface="Times New Roman" pitchFamily="18" charset="0"/>
              </a:rPr>
              <a:t> Откройте учебник «Физика - 11» Г.Я. </a:t>
            </a:r>
            <a:r>
              <a:rPr lang="ru-RU" sz="2000" b="1" dirty="0" err="1" smtClean="0">
                <a:cs typeface="Times New Roman" pitchFamily="18" charset="0"/>
              </a:rPr>
              <a:t>Мякишев</a:t>
            </a:r>
            <a:r>
              <a:rPr lang="ru-RU" sz="2000" b="1" dirty="0" smtClean="0">
                <a:cs typeface="Times New Roman" pitchFamily="18" charset="0"/>
              </a:rPr>
              <a:t> стр. 117, 119 прочитайте о ТЭС (ГЭС) 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142984"/>
            <a:ext cx="7562872" cy="4876816"/>
          </a:xfrm>
        </p:spPr>
        <p:txBody>
          <a:bodyPr/>
          <a:lstStyle/>
          <a:p>
            <a:pPr>
              <a:buNone/>
            </a:pPr>
            <a:r>
              <a:rPr lang="ru-RU" sz="4000" b="1" smtClean="0">
                <a:latin typeface="+mj-lt"/>
                <a:cs typeface="Times New Roman" pitchFamily="18" charset="0"/>
              </a:rPr>
              <a:t>ответьте </a:t>
            </a:r>
            <a:r>
              <a:rPr lang="ru-RU" sz="4000" b="1" dirty="0" smtClean="0">
                <a:latin typeface="+mj-lt"/>
                <a:cs typeface="Times New Roman" pitchFamily="18" charset="0"/>
              </a:rPr>
              <a:t>на вопросы по </a:t>
            </a:r>
          </a:p>
          <a:p>
            <a:pPr>
              <a:buNone/>
            </a:pPr>
            <a:r>
              <a:rPr lang="ru-RU" sz="4000" b="1" dirty="0" smtClean="0">
                <a:latin typeface="+mj-lt"/>
                <a:cs typeface="Times New Roman" pitchFamily="18" charset="0"/>
              </a:rPr>
              <a:t>плану: </a:t>
            </a:r>
          </a:p>
          <a:p>
            <a:pPr>
              <a:buNone/>
            </a:pPr>
            <a:r>
              <a:rPr lang="ru-RU" sz="4000" b="1" dirty="0" smtClean="0">
                <a:latin typeface="+mj-lt"/>
                <a:cs typeface="Times New Roman" pitchFamily="18" charset="0"/>
              </a:rPr>
              <a:t> - что служит топливом на          станциях;</a:t>
            </a:r>
          </a:p>
          <a:p>
            <a:pPr>
              <a:buFontTx/>
              <a:buChar char="-"/>
            </a:pPr>
            <a:r>
              <a:rPr lang="ru-RU" sz="4000" b="1" dirty="0" smtClean="0">
                <a:latin typeface="+mj-lt"/>
                <a:cs typeface="Times New Roman" pitchFamily="18" charset="0"/>
              </a:rPr>
              <a:t>принцип действия;</a:t>
            </a:r>
          </a:p>
          <a:p>
            <a:pPr>
              <a:buFontTx/>
              <a:buChar char="-"/>
            </a:pPr>
            <a:r>
              <a:rPr lang="ru-RU" sz="4000" b="1" dirty="0" smtClean="0">
                <a:latin typeface="+mj-lt"/>
                <a:cs typeface="Times New Roman" pitchFamily="18" charset="0"/>
              </a:rPr>
              <a:t>чему равен КПД  станции</a:t>
            </a:r>
            <a:r>
              <a:rPr lang="ru-RU" sz="4000" dirty="0" smtClean="0">
                <a:latin typeface="+mj-lt"/>
              </a:rPr>
              <a:t>?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72206"/>
            <a:ext cx="9144000" cy="642942"/>
          </a:xfrm>
        </p:spPr>
        <p:txBody>
          <a:bodyPr/>
          <a:lstStyle/>
          <a:p>
            <a:r>
              <a:rPr lang="ru-RU" sz="4000" dirty="0" smtClean="0"/>
              <a:t>Тепловая электростанция</a:t>
            </a:r>
            <a:endParaRPr lang="ru-RU" sz="4000" dirty="0"/>
          </a:p>
        </p:txBody>
      </p:sp>
      <p:pic>
        <p:nvPicPr>
          <p:cNvPr id="8194" name="i-main-pic" descr="Картинка 71 из 108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1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15082"/>
            <a:ext cx="8686800" cy="642918"/>
          </a:xfrm>
        </p:spPr>
        <p:txBody>
          <a:bodyPr/>
          <a:lstStyle/>
          <a:p>
            <a:r>
              <a:rPr lang="ru-RU" sz="4000" dirty="0" smtClean="0"/>
              <a:t>Гидроэлектростанция</a:t>
            </a:r>
            <a:endParaRPr lang="ru-RU" sz="4000" dirty="0"/>
          </a:p>
        </p:txBody>
      </p:sp>
      <p:pic>
        <p:nvPicPr>
          <p:cNvPr id="10242" name="i-main-pic" descr="Картинка 71 из 108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768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i-main-pic" descr="Картинка 1 из 7499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27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428736"/>
            <a:ext cx="6705600" cy="4572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0"/>
            <a:ext cx="6858048" cy="1357298"/>
          </a:xfrm>
        </p:spPr>
        <p:txBody>
          <a:bodyPr/>
          <a:lstStyle/>
          <a:p>
            <a:r>
              <a:rPr lang="ru-RU" sz="4000" dirty="0" smtClean="0"/>
              <a:t>         Первая в мире АЭС</a:t>
            </a:r>
            <a:br>
              <a:rPr lang="ru-RU" sz="4000" dirty="0" smtClean="0"/>
            </a:br>
            <a:r>
              <a:rPr lang="ru-RU" sz="4000" dirty="0" smtClean="0"/>
              <a:t>        г. Обнинск в 1954г.</a:t>
            </a:r>
            <a:endParaRPr lang="ru-RU" sz="40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00166" y="1428736"/>
          <a:ext cx="742955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15082"/>
            <a:ext cx="9001156" cy="642918"/>
          </a:xfrm>
        </p:spPr>
        <p:txBody>
          <a:bodyPr/>
          <a:lstStyle/>
          <a:p>
            <a:r>
              <a:rPr lang="ru-RU" sz="2800" dirty="0" smtClean="0"/>
              <a:t>Электростанция, работающая на попутном газе</a:t>
            </a:r>
            <a:endParaRPr lang="ru-RU" sz="2800" dirty="0"/>
          </a:p>
        </p:txBody>
      </p:sp>
      <p:pic>
        <p:nvPicPr>
          <p:cNvPr id="12290" name="i-main-pic" descr="Картинка 2 из 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878687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072206"/>
            <a:ext cx="7620000" cy="785794"/>
          </a:xfrm>
        </p:spPr>
        <p:txBody>
          <a:bodyPr/>
          <a:lstStyle/>
          <a:p>
            <a:r>
              <a:rPr lang="ru-RU" dirty="0" smtClean="0"/>
              <a:t>ЛЭП – линии электропередач</a:t>
            </a:r>
            <a:endParaRPr lang="ru-RU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0"/>
            <a:ext cx="792958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Gen5_big_idea">
  <a:themeElements>
    <a:clrScheme name="">
      <a:dk1>
        <a:srgbClr val="000000"/>
      </a:dk1>
      <a:lt1>
        <a:srgbClr val="B2B2B2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5D5D5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PPPGen5_big_idea</Template>
  <TotalTime>670</TotalTime>
  <Words>341</Words>
  <Application>Microsoft Office PowerPoint</Application>
  <PresentationFormat>Экран (4:3)</PresentationFormat>
  <Paragraphs>130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PPPGen5_big_idea</vt:lpstr>
      <vt:lpstr>Слайд 1</vt:lpstr>
      <vt:lpstr>    </vt:lpstr>
      <vt:lpstr>Тема:     Производство, передача и использование электрической энергии. Трансформаторы.</vt:lpstr>
      <vt:lpstr>Задание: Откройте учебник «Физика - 11» Г.Я. Мякишев стр. 117, 119 прочитайте о ТЭС (ГЭС) и</vt:lpstr>
      <vt:lpstr>Слайд 5</vt:lpstr>
      <vt:lpstr>Слайд 6</vt:lpstr>
      <vt:lpstr>Слайд 7</vt:lpstr>
      <vt:lpstr>Слайд 8</vt:lpstr>
      <vt:lpstr>ЛЭП – линии электропередач</vt:lpstr>
      <vt:lpstr>Слайд 10</vt:lpstr>
      <vt:lpstr>Изобрел  -  П.Н. Яблочков  (1875 г.)      усовершенствовал -И.Ф. Усагин (1882г.) </vt:lpstr>
      <vt:lpstr>Коэфициэнт трансформации</vt:lpstr>
      <vt:lpstr>Слайд 13</vt:lpstr>
      <vt:lpstr>Схема передачи электрической энергии</vt:lpstr>
      <vt:lpstr>Выводы:</vt:lpstr>
      <vt:lpstr>Слайд 16</vt:lpstr>
      <vt:lpstr>                  Проверь соседа: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4sprvl</dc:creator>
  <cp:lastModifiedBy>re</cp:lastModifiedBy>
  <cp:revision>139</cp:revision>
  <dcterms:created xsi:type="dcterms:W3CDTF">2009-10-14T08:59:57Z</dcterms:created>
  <dcterms:modified xsi:type="dcterms:W3CDTF">2014-03-12T22:46:52Z</dcterms:modified>
</cp:coreProperties>
</file>