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0" r:id="rId3"/>
    <p:sldId id="263" r:id="rId4"/>
    <p:sldId id="262" r:id="rId5"/>
    <p:sldId id="259" r:id="rId6"/>
    <p:sldId id="258" r:id="rId7"/>
    <p:sldId id="260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EB966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52F96A-11AC-40BB-8B1A-0AB9E1A8C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EAF6E-848A-4328-BE24-78B87E84478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802B6-78BA-441F-A2AD-AB898E8219AC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876D9-729D-4480-A9A9-D1741A96C9A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DB3A0-B701-470B-9FE0-19F615BDB742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85CA8-44F1-4C61-97AF-2D24FAB36B57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9734F-E79C-4AF6-B98C-4666823A2FE0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5F0FB-B585-4315-A7BC-24BA48D023D4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9350C-D301-4DBC-9EAB-BA354239C9A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06F1D-0273-475E-A148-E850D4CC309E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6425D-6FFA-48DE-B536-D3C94B2F8795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88065-4B0E-443C-A0EB-6FCDD110AF19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B4763-4858-4C38-B6BF-A89F47C1394D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F1E51-5127-4847-987A-8EAB6B54E3E8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D9F2A-436D-4B12-9B8F-6C7CAF61E985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4DEF5-8EED-4BE3-84E5-4D1A9325F348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A488C-1DE4-449D-816E-97D10D43C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45FA-418A-4F4E-A2AA-4675D9510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2CC0B-C0D0-4290-83D5-EADD8F890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DC2C-9EFA-4327-A8F8-D1F0148CA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F22D-C4BE-44D2-B702-00A79481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BAF5-C44D-4C26-A0BE-80991309B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A924-5EB6-4958-AA18-8B9DAC226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9C5D-77A4-41D0-8133-CAE4EC236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973A-7ED6-4CDA-B3F7-CBDC2CEDD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4B95-A51D-4C57-83FD-01017D721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EF4D-8F76-4341-ADEB-3469A89CE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587209E-5B09-4FA3-B737-0F707DC02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9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4.xml"/><Relationship Id="rId18" Type="http://schemas.openxmlformats.org/officeDocument/2006/relationships/slide" Target="slide9.xml"/><Relationship Id="rId3" Type="http://schemas.openxmlformats.org/officeDocument/2006/relationships/slide" Target="slide17.xml"/><Relationship Id="rId7" Type="http://schemas.openxmlformats.org/officeDocument/2006/relationships/slide" Target="slide16.xml"/><Relationship Id="rId12" Type="http://schemas.openxmlformats.org/officeDocument/2006/relationships/slide" Target="slide5.xml"/><Relationship Id="rId17" Type="http://schemas.openxmlformats.org/officeDocument/2006/relationships/slide" Target="slide19.xml"/><Relationship Id="rId2" Type="http://schemas.openxmlformats.org/officeDocument/2006/relationships/slide" Target="slide12.xml"/><Relationship Id="rId16" Type="http://schemas.openxmlformats.org/officeDocument/2006/relationships/slide" Target="slide7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8.xml"/><Relationship Id="rId5" Type="http://schemas.openxmlformats.org/officeDocument/2006/relationships/slide" Target="slide3.xml"/><Relationship Id="rId15" Type="http://schemas.openxmlformats.org/officeDocument/2006/relationships/slide" Target="slide10.xml"/><Relationship Id="rId10" Type="http://schemas.openxmlformats.org/officeDocument/2006/relationships/slide" Target="slide15.xml"/><Relationship Id="rId19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opedia.com/15/204/1528984.html" TargetMode="External"/><Relationship Id="rId2" Type="http://schemas.openxmlformats.org/officeDocument/2006/relationships/hyperlink" Target="http://ru.wikipedia.org/wiki/&#1052;&#1086;&#1085;&#1072;_&#1051;&#1080;&#1079;&#1072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lc.ru/artz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5029200" cy="2895600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Подготовила: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Учитель ИЗО 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МКОУ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Нижнекисляйской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СОШ  им. Полякова</a:t>
            </a:r>
          </a:p>
          <a:p>
            <a:pPr eaLnBrk="1" hangingPunct="1"/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Ходаева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Алла Николаевна</a:t>
            </a:r>
          </a:p>
          <a:p>
            <a:pPr algn="l" eaLnBrk="1" hangingPunct="1"/>
            <a:endParaRPr lang="ru-RU" sz="32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075" name="Picture 4" descr="C:\Documents and Settings\Admin\Рабочий стол\анимвции\366220-1f39fdc668b0902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23622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" y="609600"/>
            <a:ext cx="5029200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Викторина </a:t>
            </a:r>
          </a:p>
          <a:p>
            <a:pPr algn="ctr">
              <a:defRPr/>
            </a:pPr>
            <a:r>
              <a:rPr lang="ru-RU" sz="2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</a:t>
            </a:r>
            <a:r>
              <a:rPr lang="ru-RU" sz="2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изо </a:t>
            </a:r>
          </a:p>
          <a:p>
            <a:pPr algn="ctr">
              <a:defRPr/>
            </a:pPr>
            <a:r>
              <a:rPr lang="ru-RU" sz="2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«Знатоки искусства»</a:t>
            </a:r>
          </a:p>
          <a:p>
            <a:pPr algn="ctr">
              <a:defRPr/>
            </a:pP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6142038"/>
            <a:ext cx="2847975" cy="71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Этюдник.</a:t>
            </a:r>
          </a:p>
          <a:p>
            <a:pPr eaLnBrk="1" hangingPunct="1">
              <a:buFontTx/>
              <a:buNone/>
            </a:pPr>
            <a:endParaRPr lang="ru-RU" sz="3200" b="1" i="1" u="sng" smtClean="0">
              <a:latin typeface="Book Antiqua" pitchFamily="18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5344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8897" y="-13063"/>
            <a:ext cx="76962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chemeClr val="accent3"/>
                </a:solidFill>
              </a:rPr>
              <a:t> </a:t>
            </a:r>
            <a:r>
              <a:rPr lang="ru-RU" sz="4000" b="1" i="1" dirty="0">
                <a:ln/>
                <a:solidFill>
                  <a:srgbClr val="002060"/>
                </a:solidFill>
                <a:latin typeface="Monotype Corsiva" pitchFamily="66" charset="0"/>
              </a:rPr>
              <a:t>Как называется специальный ящик для переноски кистей, красок, палитры и т. п.?</a:t>
            </a:r>
            <a:endParaRPr lang="ru-RU" sz="4000" b="1" i="1" dirty="0">
              <a:ln/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2038" y="1935163"/>
            <a:ext cx="356235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24388" y="1919288"/>
            <a:ext cx="3611562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-533400" y="4791075"/>
            <a:ext cx="9753600" cy="2066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Monotype Corsiva" pitchFamily="66" charset="0"/>
              </a:rPr>
              <a:t>      </a:t>
            </a:r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       </a:t>
            </a:r>
            <a:r>
              <a:rPr lang="ru-RU" sz="3200" b="1" i="1" u="sng" smtClean="0">
                <a:latin typeface="Book Antiqua" pitchFamily="18" charset="0"/>
              </a:rPr>
              <a:t>Диптих – это произведение изобразительного искусства, состоящее из двух самостоятельных частей, а триптих – из трех.</a:t>
            </a:r>
            <a:endParaRPr lang="ru-RU" sz="1200" b="1" i="1" u="sng" smtClean="0">
              <a:latin typeface="Book Antiqua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58200" y="6407150"/>
            <a:ext cx="457200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8445"/>
            <a:ext cx="7717993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Book Antiqua" pitchFamily="18" charset="0"/>
              </a:rPr>
              <a:t>Чем отличается диптих от триптиха?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524000"/>
            <a:ext cx="42672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188" y="1524000"/>
            <a:ext cx="4246562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6140450"/>
            <a:ext cx="86106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Виктор Михайлович Васнецов (1848–1926).</a:t>
            </a:r>
          </a:p>
          <a:p>
            <a:pPr eaLnBrk="1" hangingPunct="1">
              <a:buFontTx/>
              <a:buNone/>
            </a:pPr>
            <a:endParaRPr lang="ru-RU" sz="3200" b="1" i="1" u="sng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86800" y="63246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0"/>
            <a:ext cx="876300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>
                <a:ln/>
                <a:solidFill>
                  <a:srgbClr val="002060"/>
                </a:solidFill>
                <a:latin typeface="Book Antiqua" pitchFamily="18" charset="0"/>
              </a:rPr>
              <a:t>Кто из двух выдающихся художников, братьев Виктора и Аполлинария Васнецовых, создал известнейшие полотна на темы русских былин и сказок («Аленушка», «Богатыри» и др.)?</a:t>
            </a:r>
            <a:endParaRPr lang="ru-RU" sz="4000" b="1" i="1" dirty="0">
              <a:ln/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9713" y="2870200"/>
            <a:ext cx="2590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4600" y="2867025"/>
            <a:ext cx="25781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63" y="3386138"/>
            <a:ext cx="366712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065838"/>
            <a:ext cx="8610600" cy="79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Колорит</a:t>
            </a:r>
            <a:endParaRPr lang="ru-RU" smtClean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5770"/>
            <a:ext cx="915488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/>
                <a:solidFill>
                  <a:srgbClr val="002060"/>
                </a:solidFill>
                <a:latin typeface="Monotype Corsiva" pitchFamily="66" charset="0"/>
              </a:rPr>
              <a:t>Система цветовых сочетаний в картине.</a:t>
            </a:r>
          </a:p>
          <a:p>
            <a:pPr algn="ctr">
              <a:defRPr/>
            </a:pPr>
            <a:r>
              <a:rPr lang="ru-RU" sz="4000" b="1" dirty="0">
                <a:ln/>
                <a:solidFill>
                  <a:srgbClr val="002060"/>
                </a:solidFill>
                <a:latin typeface="Monotype Corsiva" pitchFamily="66" charset="0"/>
              </a:rPr>
              <a:t>(Может быть теплым и холодным)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371600"/>
            <a:ext cx="39131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1371600"/>
            <a:ext cx="43719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Содержимое 5"/>
          <p:cNvSpPr>
            <a:spLocks noGrp="1"/>
          </p:cNvSpPr>
          <p:nvPr>
            <p:ph idx="1"/>
          </p:nvPr>
        </p:nvSpPr>
        <p:spPr>
          <a:xfrm>
            <a:off x="3429000" y="6169025"/>
            <a:ext cx="2286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Кубизм.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820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865" y="-13648"/>
            <a:ext cx="9176657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Book Antiqua" pitchFamily="18" charset="0"/>
              </a:rPr>
              <a:t>В наименовании какого течения в изобразительном искусстве присутствует название геометрического тела?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6750" y="2581275"/>
            <a:ext cx="28130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1138" y="2581275"/>
            <a:ext cx="299561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9800" y="2581275"/>
            <a:ext cx="29114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6096000"/>
            <a:ext cx="3886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i="1" u="sng" smtClean="0"/>
              <a:t> </a:t>
            </a:r>
            <a:r>
              <a:rPr lang="ru-RU" sz="3200" b="1" i="1" u="sng" smtClean="0">
                <a:latin typeface="Book Antiqua" pitchFamily="18" charset="0"/>
              </a:rPr>
              <a:t>Батальный жанр.</a:t>
            </a:r>
          </a:p>
          <a:p>
            <a:pPr eaLnBrk="1" hangingPunct="1">
              <a:buFontTx/>
              <a:buNone/>
            </a:pPr>
            <a:endParaRPr lang="ru-RU" sz="3200" b="1" i="1" u="sng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29600" y="6248400"/>
            <a:ext cx="457200" cy="387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Book Antiqua" pitchFamily="18" charset="0"/>
              </a:rPr>
              <a:t>Как называется жанр изобразительного искусства, посвященный военной тематике?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50" y="1924050"/>
            <a:ext cx="4540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930400"/>
            <a:ext cx="45720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Book Antiqua" pitchFamily="18" charset="0"/>
              </a:rPr>
              <a:t>Как называются художники, посвятившие свое творчество изображению моря?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0" y="61722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u="sng">
                <a:latin typeface="Book Antiqua" pitchFamily="18" charset="0"/>
              </a:rPr>
              <a:t>Маринисты.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5" y="2133600"/>
            <a:ext cx="43719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1336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296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228600" y="0"/>
            <a:ext cx="10074767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Book Antiqua" pitchFamily="18" charset="0"/>
              </a:rPr>
              <a:t>Кто является автором одной из величайших картин всех времен и народов – «Джоконды»?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1938338"/>
            <a:ext cx="26797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8538" y="1938338"/>
            <a:ext cx="28273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9538" y="6034088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u="sng">
                <a:latin typeface="Book Antiqua" pitchFamily="18" charset="0"/>
              </a:rPr>
              <a:t>Леонардо Да Винчи (1452-1519г.)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446" y="0"/>
            <a:ext cx="8839200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Book Antiqua" pitchFamily="18" charset="0"/>
              </a:rPr>
              <a:t>Название какого популярного жанра изобразительного искусства переводится с французского языка  как «мертвая натура»?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61722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u="sng">
                <a:latin typeface="Book Antiqua" pitchFamily="18" charset="0"/>
              </a:rPr>
              <a:t>Натюрморт.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2554288"/>
            <a:ext cx="2820988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2565400"/>
            <a:ext cx="45720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458200" y="63246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57" y="0"/>
            <a:ext cx="8730343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Book Antiqua" pitchFamily="18" charset="0"/>
              </a:rPr>
              <a:t>Как называется деревянный остов, на который натягивается полотно для живописи?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6600" y="6130925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u="sng">
                <a:latin typeface="Book Antiqua" pitchFamily="18" charset="0"/>
              </a:rPr>
              <a:t>Подрамник.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057400"/>
            <a:ext cx="33655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2057400"/>
            <a:ext cx="52832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228600" y="1066800"/>
            <a:ext cx="8763000" cy="396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59746" y="24519"/>
            <a:ext cx="52245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/>
                <a:solidFill>
                  <a:srgbClr val="002060"/>
                </a:solidFill>
                <a:latin typeface="Book Antiqua" pitchFamily="18" charset="0"/>
              </a:rPr>
              <a:t>Меню вопросов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4800" y="1447800"/>
            <a:ext cx="22860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00B050"/>
                </a:solidFill>
              </a:rPr>
              <a:t>Галерея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4800" y="2590800"/>
            <a:ext cx="228600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Виды и жанры ИЗО</a:t>
            </a:r>
            <a:endParaRPr lang="ru-RU" sz="28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1130" y="3771238"/>
            <a:ext cx="2301589" cy="109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</a:rPr>
              <a:t>Инструменты и материалы</a:t>
            </a:r>
          </a:p>
        </p:txBody>
      </p:sp>
      <p:sp>
        <p:nvSpPr>
          <p:cNvPr id="37" name="Овал 36">
            <a:hlinkClick r:id="rId2" action="ppaction://hlinksldjump"/>
          </p:cNvPr>
          <p:cNvSpPr/>
          <p:nvPr/>
        </p:nvSpPr>
        <p:spPr>
          <a:xfrm>
            <a:off x="2667000" y="1524000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2" action="ppaction://hlinksldjump"/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581400" y="15240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hlinkClick r:id="rId3" action="ppaction://hlinksldjump"/>
              </a:rPr>
              <a:t>10</a:t>
            </a:r>
            <a:endParaRPr lang="ru-RU" sz="3200" b="1" dirty="0"/>
          </a:p>
        </p:txBody>
      </p:sp>
      <p:sp>
        <p:nvSpPr>
          <p:cNvPr id="45" name="Овал 44"/>
          <p:cNvSpPr/>
          <p:nvPr/>
        </p:nvSpPr>
        <p:spPr>
          <a:xfrm>
            <a:off x="2667000" y="3962400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4" action="ppaction://hlinksldjump"/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667000" y="2667000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5" action="ppaction://hlinksldjump"/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572000" y="1524000"/>
            <a:ext cx="838200" cy="838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hlinkClick r:id="rId6" action="ppaction://hlinksldjump"/>
              </a:rPr>
              <a:t>15</a:t>
            </a:r>
            <a:endParaRPr lang="ru-RU" sz="3200" b="1" dirty="0"/>
          </a:p>
        </p:txBody>
      </p:sp>
      <p:sp>
        <p:nvSpPr>
          <p:cNvPr id="48" name="Овал 47"/>
          <p:cNvSpPr/>
          <p:nvPr/>
        </p:nvSpPr>
        <p:spPr>
          <a:xfrm>
            <a:off x="5486400" y="1524000"/>
            <a:ext cx="838200" cy="838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hlinkClick r:id="rId7" action="ppaction://hlinksldjump"/>
              </a:rPr>
              <a:t>20</a:t>
            </a:r>
            <a:endParaRPr lang="ru-RU" sz="3200" b="1" dirty="0"/>
          </a:p>
        </p:txBody>
      </p:sp>
      <p:sp>
        <p:nvSpPr>
          <p:cNvPr id="49" name="Овал 48"/>
          <p:cNvSpPr/>
          <p:nvPr/>
        </p:nvSpPr>
        <p:spPr>
          <a:xfrm>
            <a:off x="6477000" y="1524000"/>
            <a:ext cx="838200" cy="838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hlinkClick r:id="rId8" action="ppaction://hlinksldjump"/>
              </a:rPr>
              <a:t>25</a:t>
            </a:r>
            <a:endParaRPr lang="ru-RU" sz="3200" b="1" dirty="0"/>
          </a:p>
        </p:txBody>
      </p:sp>
      <p:sp>
        <p:nvSpPr>
          <p:cNvPr id="50" name="Овал 49"/>
          <p:cNvSpPr/>
          <p:nvPr/>
        </p:nvSpPr>
        <p:spPr>
          <a:xfrm>
            <a:off x="7467600" y="1524000"/>
            <a:ext cx="838200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hlinkClick r:id="rId9" action="ppaction://hlinksldjump"/>
              </a:rPr>
              <a:t>30</a:t>
            </a:r>
            <a:endParaRPr lang="ru-RU" sz="3200" b="1" dirty="0"/>
          </a:p>
        </p:txBody>
      </p:sp>
      <p:sp>
        <p:nvSpPr>
          <p:cNvPr id="52" name="Овал 51"/>
          <p:cNvSpPr/>
          <p:nvPr/>
        </p:nvSpPr>
        <p:spPr>
          <a:xfrm>
            <a:off x="5562600" y="2667000"/>
            <a:ext cx="838200" cy="838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10" action="ppaction://hlinksldjump"/>
              </a:rPr>
              <a:t>20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581400" y="26670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11" action="ppaction://hlinksldjump"/>
              </a:rPr>
              <a:t>10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477000" y="2667000"/>
            <a:ext cx="838200" cy="838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12" action="ppaction://hlinksldjump"/>
              </a:rPr>
              <a:t>25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467600" y="2667000"/>
            <a:ext cx="838200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13" action="ppaction://hlinksldjump"/>
              </a:rPr>
              <a:t>30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581400" y="39624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14" action="ppaction://hlinksldjump"/>
              </a:rPr>
              <a:t>10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4572000" y="3962400"/>
            <a:ext cx="838200" cy="838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15" action="ppaction://hlinksldjump"/>
              </a:rPr>
              <a:t>15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5562600" y="3962400"/>
            <a:ext cx="838200" cy="838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16" action="ppaction://hlinksldjump"/>
              </a:rPr>
              <a:t>20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6553200" y="3962400"/>
            <a:ext cx="838200" cy="838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17" action="ppaction://hlinksldjump"/>
              </a:rPr>
              <a:t>25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7543800" y="3962400"/>
            <a:ext cx="838200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18" action="ppaction://hlinksldjump"/>
              </a:rPr>
              <a:t>30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572000" y="2667000"/>
            <a:ext cx="838200" cy="838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19" action="ppaction://hlinksldjump"/>
              </a:rPr>
              <a:t>15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9" name="Горизонтальный свиток 28">
            <a:hlinkClick r:id="rId20" action="ppaction://hlinksldjump"/>
          </p:cNvPr>
          <p:cNvSpPr/>
          <p:nvPr/>
        </p:nvSpPr>
        <p:spPr>
          <a:xfrm>
            <a:off x="3429000" y="5181600"/>
            <a:ext cx="28956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Итог игры</a:t>
            </a:r>
            <a:endParaRPr lang="ru-RU" sz="2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0"/>
            <a:ext cx="8763000" cy="41148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Book Antiqua" pitchFamily="18" charset="0"/>
              </a:rPr>
              <a:t>Собрание произведений искусства, место для их экспонирования, а также хранения с целью продажи. Как все это назвать одним словом?</a:t>
            </a:r>
          </a:p>
          <a:p>
            <a:pPr algn="ctr">
              <a:defRPr/>
            </a:pP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81400" y="6216650"/>
            <a:ext cx="1866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u="sng">
                <a:latin typeface="Book Antiqua" pitchFamily="18" charset="0"/>
              </a:rPr>
              <a:t>Галерея.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500" y="3168650"/>
            <a:ext cx="444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2500" y="316865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http://ru.wikipedia.org/wiki/</a:t>
            </a:r>
            <a:r>
              <a:rPr lang="ru-RU" smtClean="0">
                <a:hlinkClick r:id="rId2"/>
              </a:rPr>
              <a:t>Мона_Лиза</a:t>
            </a:r>
            <a:endParaRPr lang="ru-RU" smtClean="0"/>
          </a:p>
          <a:p>
            <a:r>
              <a:rPr lang="en-US" smtClean="0">
                <a:hlinkClick r:id="rId3"/>
              </a:rPr>
              <a:t>http://www.slovopedia.com/15/204/1528984.html</a:t>
            </a:r>
            <a:endParaRPr lang="ru-RU" smtClean="0"/>
          </a:p>
          <a:p>
            <a:r>
              <a:rPr lang="en-US" smtClean="0">
                <a:hlinkClick r:id="rId4"/>
              </a:rPr>
              <a:t>http://www.calc.ru/artz.html</a:t>
            </a: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Спасибо за игру!</a:t>
            </a:r>
            <a:endParaRPr lang="ru-RU" dirty="0"/>
          </a:p>
        </p:txBody>
      </p:sp>
      <p:sp>
        <p:nvSpPr>
          <p:cNvPr id="5" name="Содержимое 4">
            <a:hlinkClick r:id="rId2" action="ppaction://hlinksldjump"/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708525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8000" b="1" dirty="0" smtClean="0">
                <a:solidFill>
                  <a:srgbClr val="FF0000"/>
                </a:solidFill>
              </a:rPr>
              <a:t>Поздравляем победителей!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4580" name="Picture 22" descr="D:\Уроки\картинки и анимация\аап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12192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3" descr="D:\Уроки\картинки и анимация\аап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304800"/>
            <a:ext cx="714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4" descr="D:\Уроки\картинки и анимация\аап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669925"/>
            <a:ext cx="94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7030A0"/>
            </a:gs>
            <a:gs pos="49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0"/>
            <a:ext cx="86868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Портрет художника, </a:t>
            </a:r>
          </a:p>
          <a:p>
            <a:pPr algn="ctr"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выполненный им самим.</a:t>
            </a:r>
          </a:p>
          <a:p>
            <a:pPr eaLnBrk="1" hangingPunct="1"/>
            <a:endParaRPr lang="ru-RU" sz="2400" b="1" i="1" u="sng" smtClean="0">
              <a:latin typeface="Book Antiqua" pitchFamily="18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534400" y="63246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82351" y="0"/>
            <a:ext cx="70359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002060"/>
                </a:solidFill>
                <a:latin typeface="Monotype Corsiva" pitchFamily="66" charset="0"/>
              </a:rPr>
              <a:t>Что такое автопортрет?</a:t>
            </a:r>
            <a:endParaRPr lang="ru-RU" sz="5400" b="1" dirty="0">
              <a:ln/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219200"/>
            <a:ext cx="3200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86463" y="1219200"/>
            <a:ext cx="282575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24250" y="1219200"/>
            <a:ext cx="24622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accent3">
                <a:lumMod val="40000"/>
                <a:lumOff val="60000"/>
              </a:scheme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379788" y="6096000"/>
            <a:ext cx="2522537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Палитра.</a:t>
            </a:r>
          </a:p>
          <a:p>
            <a:pPr eaLnBrk="1" hangingPunct="1"/>
            <a:endParaRPr lang="ru-RU" sz="2400" u="sng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638" y="1676400"/>
            <a:ext cx="53165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1813" y="1676400"/>
            <a:ext cx="31575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6141" y="-700921"/>
            <a:ext cx="8549504" cy="21544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/>
            </a:r>
            <a:br>
              <a:rPr lang="ru-RU" sz="5400" b="1" dirty="0">
                <a:ln/>
                <a:solidFill>
                  <a:schemeClr val="accent3"/>
                </a:solidFill>
              </a:rPr>
            </a:br>
            <a:r>
              <a:rPr lang="ru-RU" sz="4000" b="1" dirty="0">
                <a:ln/>
                <a:solidFill>
                  <a:srgbClr val="002060"/>
                </a:solidFill>
                <a:latin typeface="Monotype Corsiva" pitchFamily="66" charset="0"/>
              </a:rPr>
              <a:t>Как называется небольшая доска, на которой художник смешивает краски?</a:t>
            </a:r>
            <a:endParaRPr lang="ru-RU" sz="4000" b="1" dirty="0">
              <a:ln/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620000" y="6172200"/>
            <a:ext cx="457200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50000">
              <a:schemeClr val="accent3">
                <a:lumMod val="40000"/>
                <a:lumOff val="60000"/>
              </a:scheme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6172200"/>
            <a:ext cx="63246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Анималистический.</a:t>
            </a:r>
          </a:p>
          <a:p>
            <a:pPr eaLnBrk="1" hangingPunct="1"/>
            <a:endParaRPr lang="ru-RU" smtClean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2000" y="6248400"/>
            <a:ext cx="457200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6713" y="2819400"/>
            <a:ext cx="41290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2808288"/>
            <a:ext cx="4381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58329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Book Antiqua" pitchFamily="18" charset="0"/>
              </a:rPr>
              <a:t>Как называется жанр изобразительного искусства, посвященный изображению животных?</a:t>
            </a:r>
            <a:endParaRPr lang="ru-RU" sz="4400" b="1" i="1" dirty="0">
              <a:ln/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6019800"/>
            <a:ext cx="21336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Графики.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4582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3266"/>
            <a:ext cx="9144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/>
                <a:solidFill>
                  <a:srgbClr val="002060"/>
                </a:solidFill>
                <a:latin typeface="Monotype Corsiva" pitchFamily="66" charset="0"/>
              </a:rPr>
              <a:t>Основой какого вида изобразительного искусства является однотонный рисунок?</a:t>
            </a:r>
            <a:endParaRPr lang="ru-RU" sz="4000" b="1" dirty="0">
              <a:ln/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3" y="1327150"/>
            <a:ext cx="23241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28863" y="1347788"/>
            <a:ext cx="34845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11838" y="1382713"/>
            <a:ext cx="33147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accent3">
                <a:lumMod val="40000"/>
                <a:lumOff val="60000"/>
              </a:scheme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6034088"/>
            <a:ext cx="2743200" cy="71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Сангина</a:t>
            </a: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4582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7350" y="128588"/>
            <a:ext cx="918039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Book Antiqua" pitchFamily="18" charset="0"/>
              </a:rPr>
              <a:t>Материал для рисования, изготовленный в виде палочек красно-коричневого цвета. </a:t>
            </a:r>
          </a:p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Book Antiqua" pitchFamily="18" charset="0"/>
              </a:rPr>
              <a:t>Что это?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554288"/>
            <a:ext cx="39878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2554288"/>
            <a:ext cx="44958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6065838"/>
            <a:ext cx="2895600" cy="792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О кистях.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4582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922463"/>
            <a:ext cx="38100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3525" y="1957388"/>
            <a:ext cx="4922838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" y="18751"/>
            <a:ext cx="8184047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/>
                <a:solidFill>
                  <a:srgbClr val="002060"/>
                </a:solidFill>
                <a:latin typeface="Monotype Corsiva" pitchFamily="66" charset="0"/>
              </a:rPr>
              <a:t>Они могут быть мягкие и жесткие, плоские и круглые, короткие и длинные, заостренные и тупые. О чем идет речь?</a:t>
            </a:r>
            <a:endParaRPr lang="ru-RU" sz="4000" b="1" dirty="0">
              <a:ln/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300">
              <a:schemeClr val="accent3">
                <a:lumMod val="40000"/>
                <a:lumOff val="60000"/>
              </a:schemeClr>
            </a:gs>
            <a:gs pos="0">
              <a:schemeClr val="tx1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409700" y="6096000"/>
            <a:ext cx="6172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i="1" u="sng" smtClean="0">
                <a:latin typeface="Book Antiqua" pitchFamily="18" charset="0"/>
              </a:rPr>
              <a:t>Специальный нож – мастихин.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rgbClr val="0070C0"/>
              </a:solidFill>
              <a:latin typeface="Monotype Corsiva" pitchFamily="66" charset="0"/>
            </a:endParaRPr>
          </a:p>
          <a:p>
            <a:pPr eaLnBrk="1" hangingPunct="1"/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13385" y="-1"/>
            <a:ext cx="8165910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/>
                <a:solidFill>
                  <a:srgbClr val="002060"/>
                </a:solidFill>
                <a:latin typeface="Monotype Corsiva" pitchFamily="66" charset="0"/>
              </a:rPr>
              <a:t>Какой инструмент применяют для очистки палитры и для удаления еще не высохшего красочного слоя с отдельных мест полотна?</a:t>
            </a:r>
            <a:endParaRPr lang="ru-RU" sz="4000" b="1" i="1" dirty="0">
              <a:ln/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6375" y="2819400"/>
            <a:ext cx="4265613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1988" y="2819400"/>
            <a:ext cx="4443412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001000" y="63246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797</TotalTime>
  <Words>398</Words>
  <Application>Microsoft Office PowerPoint</Application>
  <PresentationFormat>Экран (4:3)</PresentationFormat>
  <Paragraphs>90</Paragraphs>
  <Slides>22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Times New Roman</vt:lpstr>
      <vt:lpstr>Wingdings 2</vt:lpstr>
      <vt:lpstr>Wingdings</vt:lpstr>
      <vt:lpstr>Wingdings 3</vt:lpstr>
      <vt:lpstr>Monotype Corsiva</vt:lpstr>
      <vt:lpstr>Book Antiqua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Источники информации</vt:lpstr>
      <vt:lpstr>Спасибо за игру!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Диана</dc:creator>
  <cp:lastModifiedBy>re</cp:lastModifiedBy>
  <cp:revision>72</cp:revision>
  <cp:lastPrinted>1601-01-01T00:00:00Z</cp:lastPrinted>
  <dcterms:created xsi:type="dcterms:W3CDTF">1601-01-01T00:00:00Z</dcterms:created>
  <dcterms:modified xsi:type="dcterms:W3CDTF">2014-03-12T12:10:36Z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