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5" r:id="rId4"/>
    <p:sldId id="266" r:id="rId5"/>
    <p:sldId id="273" r:id="rId6"/>
    <p:sldId id="258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6" autoAdjust="0"/>
    <p:restoredTop sz="94660"/>
  </p:normalViewPr>
  <p:slideViewPr>
    <p:cSldViewPr>
      <p:cViewPr varScale="1">
        <p:scale>
          <a:sx n="42" d="100"/>
          <a:sy n="42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26CE0-600E-4ACB-A923-316CE4C0B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1880C-A1FC-4FEB-A944-60822B243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8E5E-A4D4-494B-82AA-7448C685D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FFF9-7F1B-4E25-ABFD-30333DA9E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027DD-0319-4898-B9D5-BA74E189F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DFD9-8085-4E89-915F-2E7FAA62E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E88C-22DB-4EF7-80CA-B7E284478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1498-89BB-495F-846E-66D331093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02BD-83F9-46AE-AA8B-B8FC6EFA3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D20C5-5DCE-4D3F-8506-1919B006B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55D4-E856-4E53-8690-F82A1127C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51477A-CC51-4D8F-98F2-238F4987D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1752600" y="152400"/>
            <a:ext cx="5514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Исправить ошибки, допущенные на чертеже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28800" y="2057400"/>
            <a:ext cx="7620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90800" y="1905000"/>
            <a:ext cx="7620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1524000"/>
            <a:ext cx="1066800" cy="1981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19600" y="1828800"/>
            <a:ext cx="7620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Трапеция 13"/>
          <p:cNvSpPr/>
          <p:nvPr/>
        </p:nvSpPr>
        <p:spPr>
          <a:xfrm rot="5400000">
            <a:off x="4572000" y="2438400"/>
            <a:ext cx="1371600" cy="152400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34000" y="2133600"/>
            <a:ext cx="9906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76400" y="2514600"/>
            <a:ext cx="4800600" cy="15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371600" y="2057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3716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990601" y="2514600"/>
            <a:ext cx="914400" cy="3175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439194" y="2513806"/>
            <a:ext cx="12192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944394" y="2513806"/>
            <a:ext cx="19812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4191794" y="2513806"/>
            <a:ext cx="13716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191000" y="1524000"/>
            <a:ext cx="2819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191000" y="3505200"/>
            <a:ext cx="2819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563394" y="2513806"/>
            <a:ext cx="7620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800600" y="19812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181600" y="1981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334000" y="1981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487488" y="3314700"/>
            <a:ext cx="6842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362994" y="33520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72594" y="3504406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010694" y="3618706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077494" y="3618706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106194" y="33520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944394" y="3275806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828800" y="3505200"/>
            <a:ext cx="7620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590800" y="3810000"/>
            <a:ext cx="7620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352800" y="3810000"/>
            <a:ext cx="10668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419600" y="3810000"/>
            <a:ext cx="9144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334000" y="3429000"/>
            <a:ext cx="9906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410200" y="1752600"/>
            <a:ext cx="754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2 х 45°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 rot="-5400000">
            <a:off x="6598444" y="1783556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/>
              <a:t>Ø</a:t>
            </a:r>
            <a:r>
              <a:rPr lang="ru-RU" sz="1400" b="1" i="1"/>
              <a:t>50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 rot="-5400000">
            <a:off x="5607844" y="2316956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/>
              <a:t>Ø</a:t>
            </a:r>
            <a:r>
              <a:rPr lang="ru-RU" sz="1400" b="1" i="1"/>
              <a:t>20</a:t>
            </a:r>
          </a:p>
        </p:txBody>
      </p:sp>
      <p:sp>
        <p:nvSpPr>
          <p:cNvPr id="2085" name="TextBox 75"/>
          <p:cNvSpPr txBox="1">
            <a:spLocks noChangeArrowheads="1"/>
          </p:cNvSpPr>
          <p:nvPr/>
        </p:nvSpPr>
        <p:spPr bwMode="auto">
          <a:xfrm rot="-5400000">
            <a:off x="4541044" y="2621756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/>
              <a:t>Ø</a:t>
            </a:r>
            <a:r>
              <a:rPr lang="ru-RU" sz="1400" b="1" i="1"/>
              <a:t>40</a:t>
            </a:r>
          </a:p>
        </p:txBody>
      </p:sp>
      <p:sp>
        <p:nvSpPr>
          <p:cNvPr id="2086" name="TextBox 76"/>
          <p:cNvSpPr txBox="1">
            <a:spLocks noChangeArrowheads="1"/>
          </p:cNvSpPr>
          <p:nvPr/>
        </p:nvSpPr>
        <p:spPr bwMode="auto">
          <a:xfrm rot="-5400000">
            <a:off x="2712244" y="2164556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/>
              <a:t>Ø</a:t>
            </a:r>
            <a:r>
              <a:rPr lang="ru-RU" sz="1400" b="1" i="1"/>
              <a:t>30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 rot="-5400000">
            <a:off x="1340644" y="2316956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/>
              <a:t>Ø</a:t>
            </a:r>
            <a:r>
              <a:rPr lang="ru-RU" sz="1400" b="1" i="1"/>
              <a:t>20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724400" y="3581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20</a:t>
            </a:r>
          </a:p>
        </p:txBody>
      </p:sp>
      <p:sp>
        <p:nvSpPr>
          <p:cNvPr id="2089" name="TextBox 81"/>
          <p:cNvSpPr txBox="1">
            <a:spLocks noChangeArrowheads="1"/>
          </p:cNvSpPr>
          <p:nvPr/>
        </p:nvSpPr>
        <p:spPr bwMode="auto">
          <a:xfrm>
            <a:off x="5638800" y="3200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25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733800" y="3581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25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743200" y="3581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15</a:t>
            </a:r>
          </a:p>
        </p:txBody>
      </p:sp>
      <p:sp>
        <p:nvSpPr>
          <p:cNvPr id="2092" name="TextBox 84"/>
          <p:cNvSpPr txBox="1">
            <a:spLocks noChangeArrowheads="1"/>
          </p:cNvSpPr>
          <p:nvPr/>
        </p:nvSpPr>
        <p:spPr bwMode="auto">
          <a:xfrm>
            <a:off x="1981200" y="32766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15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rot="5400000">
            <a:off x="1448594" y="4037806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43601" y="4038600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1828800" y="4267200"/>
            <a:ext cx="44958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4038600" y="4038600"/>
            <a:ext cx="48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100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rot="5400000">
            <a:off x="2400301" y="3771900"/>
            <a:ext cx="381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5181601" y="3733800"/>
            <a:ext cx="304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828800" y="3810000"/>
            <a:ext cx="15240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438400" y="3581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30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4419600" y="3810000"/>
            <a:ext cx="1905000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5181600" y="3581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45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 flipH="1" flipV="1">
            <a:off x="4867276" y="1533525"/>
            <a:ext cx="62865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 flipH="1" flipV="1">
            <a:off x="5020469" y="153273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6324600" y="2133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63246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1 " pathEditMode="relative" ptsTypes="AA">
                                      <p:cBhvr>
                                        <p:cTn id="9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1 " pathEditMode="relative" ptsTypes="AA">
                                      <p:cBhvr>
                                        <p:cTn id="9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-0.1 " pathEditMode="relative" ptsTypes="AA">
                                      <p:cBhvr>
                                        <p:cTn id="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3 L 0.00052 -0.1002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8.67362E-19 L -0.02499 8.67362E-19 " pathEditMode="relative" ptsTypes="AA">
                                      <p:cBhvr>
                                        <p:cTn id="10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33333 3.33333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8.67362E-19 L -0.33333 8.67362E-19 " pathEditMode="relative" ptsTypes="AA">
                                      <p:cBhvr>
                                        <p:cTn id="10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3 1.11111E-6 L -0.3335 0.0506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8316 3.33333E-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8.67362E-19 L 0.08333 8.67362E-19 " pathEditMode="relative" ptsTypes="AA">
                                      <p:cBhvr>
                                        <p:cTn id="13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2" grpId="1"/>
      <p:bldP spid="73" grpId="0"/>
      <p:bldP spid="78" grpId="0"/>
      <p:bldP spid="81" grpId="0"/>
      <p:bldP spid="83" grpId="0"/>
      <p:bldP spid="84" grpId="0"/>
      <p:bldP spid="94" grpId="0"/>
      <p:bldP spid="105" grpId="0"/>
      <p:bldP spid="1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67000" y="152400"/>
            <a:ext cx="4019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CC0000"/>
                </a:solidFill>
              </a:rPr>
              <a:t>Проверка домашнего задания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38600" y="533400"/>
            <a:ext cx="1106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Рис.121А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2362200"/>
            <a:ext cx="12192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0" y="2057400"/>
            <a:ext cx="8382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24200" y="1752600"/>
            <a:ext cx="609600" cy="1981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733800" y="2057400"/>
            <a:ext cx="8382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0" y="2362200"/>
            <a:ext cx="12192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14400" y="27432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6705600" y="1752600"/>
            <a:ext cx="1981200" cy="1981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010400" y="2057400"/>
            <a:ext cx="1371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315200" y="2362200"/>
            <a:ext cx="7620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477000" y="2743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696200" y="1600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477000" y="1600200"/>
            <a:ext cx="24384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066800" y="3124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791200" y="3124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1242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066800" y="3962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2860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066800" y="3581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733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733800" y="3962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5720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572000" y="3581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066800" y="4343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7620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2484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>
            <a:off x="6096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H="1">
            <a:off x="6858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57912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895600" y="2057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267200" y="2057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3733800" y="1752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3733800" y="3733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6629400" y="1752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H="1">
            <a:off x="57912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 rot="-5400000">
            <a:off x="446882" y="2597944"/>
            <a:ext cx="325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 rot="-5400000">
            <a:off x="2582068" y="27519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 rot="-5400000">
            <a:off x="3953668" y="24471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 rot="-5400000">
            <a:off x="6011068" y="25995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 rot="-5400000">
            <a:off x="6315868" y="2751932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Arial" charset="0"/>
              </a:rPr>
              <a:t>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/>
      <p:bldP spid="10279" grpId="0"/>
      <p:bldP spid="10280" grpId="0"/>
      <p:bldP spid="10281" grpId="0"/>
      <p:bldP spid="102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"/>
          <p:cNvSpPr>
            <a:spLocks noChangeShapeType="1"/>
          </p:cNvSpPr>
          <p:nvPr/>
        </p:nvSpPr>
        <p:spPr bwMode="auto">
          <a:xfrm>
            <a:off x="2916238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Line 8"/>
          <p:cNvSpPr>
            <a:spLocks noChangeShapeType="1"/>
          </p:cNvSpPr>
          <p:nvPr/>
        </p:nvSpPr>
        <p:spPr bwMode="auto">
          <a:xfrm>
            <a:off x="2987675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11"/>
          <p:cNvSpPr>
            <a:spLocks noChangeShapeType="1"/>
          </p:cNvSpPr>
          <p:nvPr/>
        </p:nvSpPr>
        <p:spPr bwMode="auto">
          <a:xfrm>
            <a:off x="36513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 flipV="1">
            <a:off x="900113" y="2276475"/>
            <a:ext cx="1584325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>
            <a:off x="900113" y="3141663"/>
            <a:ext cx="1584325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Freeform 14"/>
          <p:cNvSpPr>
            <a:spLocks/>
          </p:cNvSpPr>
          <p:nvPr/>
        </p:nvSpPr>
        <p:spPr bwMode="auto">
          <a:xfrm>
            <a:off x="2411413" y="2060575"/>
            <a:ext cx="3311525" cy="792163"/>
          </a:xfrm>
          <a:custGeom>
            <a:avLst/>
            <a:gdLst>
              <a:gd name="T0" fmla="*/ 0 w 2086"/>
              <a:gd name="T1" fmla="*/ 2147483647 h 514"/>
              <a:gd name="T2" fmla="*/ 2147483647 w 2086"/>
              <a:gd name="T3" fmla="*/ 2147483647 h 514"/>
              <a:gd name="T4" fmla="*/ 2147483647 w 2086"/>
              <a:gd name="T5" fmla="*/ 2147483647 h 514"/>
              <a:gd name="T6" fmla="*/ 2147483647 w 2086"/>
              <a:gd name="T7" fmla="*/ 2147483647 h 514"/>
              <a:gd name="T8" fmla="*/ 2147483647 w 2086"/>
              <a:gd name="T9" fmla="*/ 2147483647 h 514"/>
              <a:gd name="T10" fmla="*/ 2147483647 w 2086"/>
              <a:gd name="T11" fmla="*/ 2147483647 h 514"/>
              <a:gd name="T12" fmla="*/ 2147483647 w 2086"/>
              <a:gd name="T13" fmla="*/ 2147483647 h 514"/>
              <a:gd name="T14" fmla="*/ 2147483647 w 2086"/>
              <a:gd name="T15" fmla="*/ 2147483647 h 514"/>
              <a:gd name="T16" fmla="*/ 2147483647 w 2086"/>
              <a:gd name="T17" fmla="*/ 2147483647 h 514"/>
              <a:gd name="T18" fmla="*/ 2147483647 w 2086"/>
              <a:gd name="T19" fmla="*/ 2147483647 h 514"/>
              <a:gd name="T20" fmla="*/ 2147483647 w 2086"/>
              <a:gd name="T21" fmla="*/ 2147483647 h 5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86"/>
              <a:gd name="T34" fmla="*/ 0 h 514"/>
              <a:gd name="T35" fmla="*/ 2086 w 2086"/>
              <a:gd name="T36" fmla="*/ 514 h 5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86" h="514">
                <a:moveTo>
                  <a:pt x="0" y="151"/>
                </a:moveTo>
                <a:cubicBezTo>
                  <a:pt x="18" y="140"/>
                  <a:pt x="37" y="129"/>
                  <a:pt x="90" y="106"/>
                </a:cubicBezTo>
                <a:cubicBezTo>
                  <a:pt x="143" y="83"/>
                  <a:pt x="249" y="30"/>
                  <a:pt x="317" y="15"/>
                </a:cubicBezTo>
                <a:cubicBezTo>
                  <a:pt x="385" y="0"/>
                  <a:pt x="430" y="7"/>
                  <a:pt x="498" y="15"/>
                </a:cubicBezTo>
                <a:cubicBezTo>
                  <a:pt x="566" y="23"/>
                  <a:pt x="657" y="38"/>
                  <a:pt x="725" y="61"/>
                </a:cubicBezTo>
                <a:cubicBezTo>
                  <a:pt x="793" y="84"/>
                  <a:pt x="862" y="113"/>
                  <a:pt x="907" y="151"/>
                </a:cubicBezTo>
                <a:cubicBezTo>
                  <a:pt x="952" y="189"/>
                  <a:pt x="974" y="257"/>
                  <a:pt x="997" y="287"/>
                </a:cubicBezTo>
                <a:cubicBezTo>
                  <a:pt x="1020" y="317"/>
                  <a:pt x="1013" y="310"/>
                  <a:pt x="1043" y="333"/>
                </a:cubicBezTo>
                <a:cubicBezTo>
                  <a:pt x="1073" y="356"/>
                  <a:pt x="1126" y="400"/>
                  <a:pt x="1179" y="423"/>
                </a:cubicBezTo>
                <a:cubicBezTo>
                  <a:pt x="1232" y="446"/>
                  <a:pt x="1209" y="454"/>
                  <a:pt x="1360" y="469"/>
                </a:cubicBezTo>
                <a:cubicBezTo>
                  <a:pt x="1511" y="484"/>
                  <a:pt x="1958" y="507"/>
                  <a:pt x="2086" y="51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Freeform 15"/>
          <p:cNvSpPr>
            <a:spLocks/>
          </p:cNvSpPr>
          <p:nvPr/>
        </p:nvSpPr>
        <p:spPr bwMode="auto">
          <a:xfrm>
            <a:off x="2484438" y="3573463"/>
            <a:ext cx="3311525" cy="669925"/>
          </a:xfrm>
          <a:custGeom>
            <a:avLst/>
            <a:gdLst>
              <a:gd name="T0" fmla="*/ 0 w 2086"/>
              <a:gd name="T1" fmla="*/ 2147483647 h 422"/>
              <a:gd name="T2" fmla="*/ 2147483647 w 2086"/>
              <a:gd name="T3" fmla="*/ 2147483647 h 422"/>
              <a:gd name="T4" fmla="*/ 2147483647 w 2086"/>
              <a:gd name="T5" fmla="*/ 2147483647 h 422"/>
              <a:gd name="T6" fmla="*/ 2147483647 w 2086"/>
              <a:gd name="T7" fmla="*/ 2147483647 h 422"/>
              <a:gd name="T8" fmla="*/ 2147483647 w 2086"/>
              <a:gd name="T9" fmla="*/ 2147483647 h 422"/>
              <a:gd name="T10" fmla="*/ 2147483647 w 2086"/>
              <a:gd name="T11" fmla="*/ 2147483647 h 422"/>
              <a:gd name="T12" fmla="*/ 2147483647 w 2086"/>
              <a:gd name="T13" fmla="*/ 2147483647 h 422"/>
              <a:gd name="T14" fmla="*/ 2147483647 w 2086"/>
              <a:gd name="T15" fmla="*/ 2147483647 h 422"/>
              <a:gd name="T16" fmla="*/ 2147483647 w 2086"/>
              <a:gd name="T17" fmla="*/ 2147483647 h 422"/>
              <a:gd name="T18" fmla="*/ 2147483647 w 2086"/>
              <a:gd name="T19" fmla="*/ 2147483647 h 422"/>
              <a:gd name="T20" fmla="*/ 2147483647 w 2086"/>
              <a:gd name="T21" fmla="*/ 2147483647 h 422"/>
              <a:gd name="T22" fmla="*/ 2147483647 w 2086"/>
              <a:gd name="T23" fmla="*/ 2147483647 h 4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86"/>
              <a:gd name="T37" fmla="*/ 0 h 422"/>
              <a:gd name="T38" fmla="*/ 2086 w 2086"/>
              <a:gd name="T39" fmla="*/ 422 h 4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86" h="422">
                <a:moveTo>
                  <a:pt x="0" y="324"/>
                </a:moveTo>
                <a:cubicBezTo>
                  <a:pt x="26" y="339"/>
                  <a:pt x="52" y="355"/>
                  <a:pt x="90" y="370"/>
                </a:cubicBezTo>
                <a:cubicBezTo>
                  <a:pt x="128" y="385"/>
                  <a:pt x="188" y="408"/>
                  <a:pt x="226" y="415"/>
                </a:cubicBezTo>
                <a:cubicBezTo>
                  <a:pt x="264" y="422"/>
                  <a:pt x="287" y="415"/>
                  <a:pt x="317" y="415"/>
                </a:cubicBezTo>
                <a:cubicBezTo>
                  <a:pt x="347" y="415"/>
                  <a:pt x="355" y="422"/>
                  <a:pt x="408" y="415"/>
                </a:cubicBezTo>
                <a:cubicBezTo>
                  <a:pt x="461" y="408"/>
                  <a:pt x="567" y="393"/>
                  <a:pt x="635" y="370"/>
                </a:cubicBezTo>
                <a:cubicBezTo>
                  <a:pt x="703" y="347"/>
                  <a:pt x="771" y="309"/>
                  <a:pt x="816" y="279"/>
                </a:cubicBezTo>
                <a:cubicBezTo>
                  <a:pt x="861" y="249"/>
                  <a:pt x="869" y="226"/>
                  <a:pt x="907" y="188"/>
                </a:cubicBezTo>
                <a:cubicBezTo>
                  <a:pt x="945" y="150"/>
                  <a:pt x="1005" y="82"/>
                  <a:pt x="1043" y="52"/>
                </a:cubicBezTo>
                <a:cubicBezTo>
                  <a:pt x="1081" y="22"/>
                  <a:pt x="1080" y="14"/>
                  <a:pt x="1133" y="7"/>
                </a:cubicBezTo>
                <a:cubicBezTo>
                  <a:pt x="1186" y="0"/>
                  <a:pt x="1201" y="7"/>
                  <a:pt x="1360" y="7"/>
                </a:cubicBezTo>
                <a:cubicBezTo>
                  <a:pt x="1519" y="7"/>
                  <a:pt x="1965" y="7"/>
                  <a:pt x="2086" y="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>
            <a:off x="5580063" y="285273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7"/>
          <p:cNvSpPr>
            <a:spLocks noChangeShapeType="1"/>
          </p:cNvSpPr>
          <p:nvPr/>
        </p:nvSpPr>
        <p:spPr bwMode="auto">
          <a:xfrm>
            <a:off x="5580063" y="35734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>
            <a:off x="6300788" y="2924175"/>
            <a:ext cx="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9"/>
          <p:cNvSpPr>
            <a:spLocks noChangeShapeType="1"/>
          </p:cNvSpPr>
          <p:nvPr/>
        </p:nvSpPr>
        <p:spPr bwMode="auto">
          <a:xfrm flipV="1">
            <a:off x="6300788" y="29241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20"/>
          <p:cNvSpPr txBox="1">
            <a:spLocks noChangeArrowheads="1"/>
          </p:cNvSpPr>
          <p:nvPr/>
        </p:nvSpPr>
        <p:spPr bwMode="auto">
          <a:xfrm>
            <a:off x="3419475" y="188913"/>
            <a:ext cx="1841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endParaRPr lang="ru-RU" sz="2400"/>
          </a:p>
        </p:txBody>
      </p:sp>
      <p:sp>
        <p:nvSpPr>
          <p:cNvPr id="4110" name="Line 22"/>
          <p:cNvSpPr>
            <a:spLocks noChangeShapeType="1"/>
          </p:cNvSpPr>
          <p:nvPr/>
        </p:nvSpPr>
        <p:spPr bwMode="auto">
          <a:xfrm flipV="1">
            <a:off x="6300788" y="28527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27"/>
          <p:cNvSpPr>
            <a:spLocks noChangeShapeType="1"/>
          </p:cNvSpPr>
          <p:nvPr/>
        </p:nvSpPr>
        <p:spPr bwMode="auto">
          <a:xfrm flipV="1">
            <a:off x="6300788" y="28527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28"/>
          <p:cNvSpPr>
            <a:spLocks noChangeShapeType="1"/>
          </p:cNvSpPr>
          <p:nvPr/>
        </p:nvSpPr>
        <p:spPr bwMode="auto">
          <a:xfrm flipV="1">
            <a:off x="6300788" y="285273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29"/>
          <p:cNvSpPr>
            <a:spLocks noChangeShapeType="1"/>
          </p:cNvSpPr>
          <p:nvPr/>
        </p:nvSpPr>
        <p:spPr bwMode="auto">
          <a:xfrm flipH="1">
            <a:off x="5508625" y="29241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30"/>
          <p:cNvSpPr>
            <a:spLocks noChangeShapeType="1"/>
          </p:cNvSpPr>
          <p:nvPr/>
        </p:nvSpPr>
        <p:spPr bwMode="auto">
          <a:xfrm>
            <a:off x="5508625" y="29241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31"/>
          <p:cNvSpPr>
            <a:spLocks noChangeShapeType="1"/>
          </p:cNvSpPr>
          <p:nvPr/>
        </p:nvSpPr>
        <p:spPr bwMode="auto">
          <a:xfrm>
            <a:off x="5508625" y="34290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43"/>
          <p:cNvSpPr>
            <a:spLocks noChangeShapeType="1"/>
          </p:cNvSpPr>
          <p:nvPr/>
        </p:nvSpPr>
        <p:spPr bwMode="auto">
          <a:xfrm>
            <a:off x="7812088" y="27813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44"/>
          <p:cNvSpPr>
            <a:spLocks noChangeShapeType="1"/>
          </p:cNvSpPr>
          <p:nvPr/>
        </p:nvSpPr>
        <p:spPr bwMode="auto">
          <a:xfrm>
            <a:off x="7812088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45"/>
          <p:cNvSpPr>
            <a:spLocks noChangeShapeType="1"/>
          </p:cNvSpPr>
          <p:nvPr/>
        </p:nvSpPr>
        <p:spPr bwMode="auto">
          <a:xfrm>
            <a:off x="7812088" y="24923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46"/>
          <p:cNvSpPr>
            <a:spLocks noChangeShapeType="1"/>
          </p:cNvSpPr>
          <p:nvPr/>
        </p:nvSpPr>
        <p:spPr bwMode="auto">
          <a:xfrm>
            <a:off x="7812088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47"/>
          <p:cNvSpPr>
            <a:spLocks noChangeShapeType="1"/>
          </p:cNvSpPr>
          <p:nvPr/>
        </p:nvSpPr>
        <p:spPr bwMode="auto">
          <a:xfrm>
            <a:off x="7812088" y="37163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52"/>
          <p:cNvSpPr>
            <a:spLocks noChangeShapeType="1"/>
          </p:cNvSpPr>
          <p:nvPr/>
        </p:nvSpPr>
        <p:spPr bwMode="auto">
          <a:xfrm flipV="1">
            <a:off x="6300788" y="26368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54"/>
          <p:cNvSpPr>
            <a:spLocks noChangeShapeType="1"/>
          </p:cNvSpPr>
          <p:nvPr/>
        </p:nvSpPr>
        <p:spPr bwMode="auto">
          <a:xfrm>
            <a:off x="6300788" y="35734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55"/>
          <p:cNvSpPr>
            <a:spLocks noChangeShapeType="1"/>
          </p:cNvSpPr>
          <p:nvPr/>
        </p:nvSpPr>
        <p:spPr bwMode="auto">
          <a:xfrm>
            <a:off x="6300788" y="2636838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56"/>
          <p:cNvSpPr>
            <a:spLocks noChangeShapeType="1"/>
          </p:cNvSpPr>
          <p:nvPr/>
        </p:nvSpPr>
        <p:spPr bwMode="auto">
          <a:xfrm>
            <a:off x="6300788" y="3789363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57"/>
          <p:cNvSpPr>
            <a:spLocks noChangeShapeType="1"/>
          </p:cNvSpPr>
          <p:nvPr/>
        </p:nvSpPr>
        <p:spPr bwMode="auto">
          <a:xfrm>
            <a:off x="6804025" y="2636838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58"/>
          <p:cNvSpPr>
            <a:spLocks noChangeShapeType="1"/>
          </p:cNvSpPr>
          <p:nvPr/>
        </p:nvSpPr>
        <p:spPr bwMode="auto">
          <a:xfrm>
            <a:off x="6300788" y="29241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59"/>
          <p:cNvSpPr>
            <a:spLocks noChangeShapeType="1"/>
          </p:cNvSpPr>
          <p:nvPr/>
        </p:nvSpPr>
        <p:spPr bwMode="auto">
          <a:xfrm>
            <a:off x="6300788" y="34290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Rectangle 63"/>
          <p:cNvSpPr>
            <a:spLocks noChangeArrowheads="1"/>
          </p:cNvSpPr>
          <p:nvPr/>
        </p:nvSpPr>
        <p:spPr bwMode="auto">
          <a:xfrm>
            <a:off x="7343775" y="2636838"/>
            <a:ext cx="9366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Oval 64"/>
          <p:cNvSpPr>
            <a:spLocks noChangeArrowheads="1"/>
          </p:cNvSpPr>
          <p:nvPr/>
        </p:nvSpPr>
        <p:spPr bwMode="auto">
          <a:xfrm>
            <a:off x="7380288" y="2781300"/>
            <a:ext cx="792162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Oval 66"/>
          <p:cNvSpPr>
            <a:spLocks noChangeArrowheads="1"/>
          </p:cNvSpPr>
          <p:nvPr/>
        </p:nvSpPr>
        <p:spPr bwMode="auto">
          <a:xfrm>
            <a:off x="7667625" y="2852738"/>
            <a:ext cx="21590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Oval 79"/>
          <p:cNvSpPr>
            <a:spLocks noChangeArrowheads="1"/>
          </p:cNvSpPr>
          <p:nvPr/>
        </p:nvSpPr>
        <p:spPr bwMode="auto">
          <a:xfrm>
            <a:off x="7415213" y="2060575"/>
            <a:ext cx="792162" cy="2232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Oval 81"/>
          <p:cNvSpPr>
            <a:spLocks noChangeArrowheads="1"/>
          </p:cNvSpPr>
          <p:nvPr/>
        </p:nvSpPr>
        <p:spPr bwMode="auto">
          <a:xfrm>
            <a:off x="7451725" y="2781300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Oval 82"/>
          <p:cNvSpPr>
            <a:spLocks noChangeArrowheads="1"/>
          </p:cNvSpPr>
          <p:nvPr/>
        </p:nvSpPr>
        <p:spPr bwMode="auto">
          <a:xfrm>
            <a:off x="7559675" y="2889250"/>
            <a:ext cx="504825" cy="504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Oval 85"/>
          <p:cNvSpPr>
            <a:spLocks noChangeArrowheads="1"/>
          </p:cNvSpPr>
          <p:nvPr/>
        </p:nvSpPr>
        <p:spPr bwMode="auto">
          <a:xfrm>
            <a:off x="7704138" y="2782888"/>
            <a:ext cx="215900" cy="719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Line 86"/>
          <p:cNvSpPr>
            <a:spLocks noChangeShapeType="1"/>
          </p:cNvSpPr>
          <p:nvPr/>
        </p:nvSpPr>
        <p:spPr bwMode="auto">
          <a:xfrm>
            <a:off x="7342188" y="2636838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87"/>
          <p:cNvSpPr>
            <a:spLocks noChangeShapeType="1"/>
          </p:cNvSpPr>
          <p:nvPr/>
        </p:nvSpPr>
        <p:spPr bwMode="auto">
          <a:xfrm>
            <a:off x="8270875" y="2636838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88"/>
          <p:cNvSpPr>
            <a:spLocks noChangeShapeType="1"/>
          </p:cNvSpPr>
          <p:nvPr/>
        </p:nvSpPr>
        <p:spPr bwMode="auto">
          <a:xfrm>
            <a:off x="7308850" y="26368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89"/>
          <p:cNvSpPr>
            <a:spLocks noChangeShapeType="1"/>
          </p:cNvSpPr>
          <p:nvPr/>
        </p:nvSpPr>
        <p:spPr bwMode="auto">
          <a:xfrm>
            <a:off x="7342188" y="2636838"/>
            <a:ext cx="144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92"/>
          <p:cNvSpPr>
            <a:spLocks noChangeShapeType="1"/>
          </p:cNvSpPr>
          <p:nvPr/>
        </p:nvSpPr>
        <p:spPr bwMode="auto">
          <a:xfrm flipH="1">
            <a:off x="8115300" y="2636838"/>
            <a:ext cx="142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93"/>
          <p:cNvSpPr>
            <a:spLocks noChangeShapeType="1"/>
          </p:cNvSpPr>
          <p:nvPr/>
        </p:nvSpPr>
        <p:spPr bwMode="auto">
          <a:xfrm flipH="1">
            <a:off x="8137525" y="3789363"/>
            <a:ext cx="142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94"/>
          <p:cNvSpPr>
            <a:spLocks noChangeShapeType="1"/>
          </p:cNvSpPr>
          <p:nvPr/>
        </p:nvSpPr>
        <p:spPr bwMode="auto">
          <a:xfrm>
            <a:off x="7342188" y="3789363"/>
            <a:ext cx="1095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95"/>
          <p:cNvSpPr>
            <a:spLocks noChangeShapeType="1"/>
          </p:cNvSpPr>
          <p:nvPr/>
        </p:nvSpPr>
        <p:spPr bwMode="auto">
          <a:xfrm>
            <a:off x="7451725" y="26368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96"/>
          <p:cNvSpPr>
            <a:spLocks noChangeShapeType="1"/>
          </p:cNvSpPr>
          <p:nvPr/>
        </p:nvSpPr>
        <p:spPr bwMode="auto">
          <a:xfrm>
            <a:off x="7451725" y="37893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4" name="Text Box 104"/>
          <p:cNvSpPr txBox="1">
            <a:spLocks noChangeArrowheads="1"/>
          </p:cNvSpPr>
          <p:nvPr/>
        </p:nvSpPr>
        <p:spPr bwMode="auto">
          <a:xfrm>
            <a:off x="4659313" y="-635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45" name="Line 105"/>
          <p:cNvSpPr>
            <a:spLocks noChangeShapeType="1"/>
          </p:cNvSpPr>
          <p:nvPr/>
        </p:nvSpPr>
        <p:spPr bwMode="auto">
          <a:xfrm>
            <a:off x="746125" y="3141663"/>
            <a:ext cx="6281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9" name="Line 106"/>
          <p:cNvSpPr>
            <a:spLocks noChangeShapeType="1"/>
          </p:cNvSpPr>
          <p:nvPr/>
        </p:nvSpPr>
        <p:spPr bwMode="auto">
          <a:xfrm>
            <a:off x="7812088" y="1808163"/>
            <a:ext cx="0" cy="27463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0" name="Line 107"/>
          <p:cNvSpPr>
            <a:spLocks noChangeShapeType="1"/>
          </p:cNvSpPr>
          <p:nvPr/>
        </p:nvSpPr>
        <p:spPr bwMode="auto">
          <a:xfrm>
            <a:off x="7218363" y="3141663"/>
            <a:ext cx="1187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8" name="TextBox 52"/>
          <p:cNvSpPr txBox="1">
            <a:spLocks noChangeArrowheads="1"/>
          </p:cNvSpPr>
          <p:nvPr/>
        </p:nvSpPr>
        <p:spPr bwMode="auto">
          <a:xfrm>
            <a:off x="2286000" y="228600"/>
            <a:ext cx="485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</a:rPr>
              <a:t>Какую форму имеет наконечник копья?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33400" y="1752600"/>
            <a:ext cx="66294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10" grpId="0" animBg="1"/>
      <p:bldP spid="12311" grpId="0" animBg="1"/>
      <p:bldP spid="12312" grpId="0" animBg="1"/>
      <p:bldP spid="12313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39" grpId="0" animBg="1"/>
      <p:bldP spid="12340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00" descr="Широкий диагональный 1"/>
          <p:cNvSpPr>
            <a:spLocks noChangeArrowheads="1"/>
          </p:cNvSpPr>
          <p:nvPr/>
        </p:nvSpPr>
        <p:spPr bwMode="auto">
          <a:xfrm>
            <a:off x="5434013" y="3455988"/>
            <a:ext cx="1009650" cy="955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203" descr="Широкий диагональный 1"/>
          <p:cNvSpPr>
            <a:spLocks noChangeArrowheads="1"/>
          </p:cNvSpPr>
          <p:nvPr/>
        </p:nvSpPr>
        <p:spPr bwMode="auto">
          <a:xfrm>
            <a:off x="6975475" y="3262313"/>
            <a:ext cx="914400" cy="1343025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201" descr="Широкий диагональный 1"/>
          <p:cNvSpPr>
            <a:spLocks noChangeArrowheads="1"/>
          </p:cNvSpPr>
          <p:nvPr/>
        </p:nvSpPr>
        <p:spPr bwMode="auto">
          <a:xfrm>
            <a:off x="1330325" y="2971800"/>
            <a:ext cx="288925" cy="914400"/>
          </a:xfrm>
          <a:prstGeom prst="ellips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202" descr="Широкий диагональный 1"/>
          <p:cNvSpPr>
            <a:spLocks noChangeArrowheads="1"/>
          </p:cNvSpPr>
          <p:nvPr/>
        </p:nvSpPr>
        <p:spPr bwMode="auto">
          <a:xfrm>
            <a:off x="3124200" y="3746500"/>
            <a:ext cx="914400" cy="2603500"/>
          </a:xfrm>
          <a:prstGeom prst="ellips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197100" y="3284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 flipV="1">
            <a:off x="755650" y="1125538"/>
            <a:ext cx="1871663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>
            <a:off x="755650" y="2133600"/>
            <a:ext cx="1871663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Freeform 49"/>
          <p:cNvSpPr>
            <a:spLocks/>
          </p:cNvSpPr>
          <p:nvPr/>
        </p:nvSpPr>
        <p:spPr bwMode="auto">
          <a:xfrm>
            <a:off x="2627313" y="825500"/>
            <a:ext cx="2881312" cy="885825"/>
          </a:xfrm>
          <a:custGeom>
            <a:avLst/>
            <a:gdLst>
              <a:gd name="T0" fmla="*/ 0 w 1815"/>
              <a:gd name="T1" fmla="*/ 2147483647 h 558"/>
              <a:gd name="T2" fmla="*/ 2147483647 w 1815"/>
              <a:gd name="T3" fmla="*/ 2147483647 h 558"/>
              <a:gd name="T4" fmla="*/ 2147483647 w 1815"/>
              <a:gd name="T5" fmla="*/ 2147483647 h 558"/>
              <a:gd name="T6" fmla="*/ 2147483647 w 1815"/>
              <a:gd name="T7" fmla="*/ 2147483647 h 558"/>
              <a:gd name="T8" fmla="*/ 2147483647 w 1815"/>
              <a:gd name="T9" fmla="*/ 2147483647 h 558"/>
              <a:gd name="T10" fmla="*/ 2147483647 w 1815"/>
              <a:gd name="T11" fmla="*/ 2147483647 h 558"/>
              <a:gd name="T12" fmla="*/ 2147483647 w 1815"/>
              <a:gd name="T13" fmla="*/ 2147483647 h 558"/>
              <a:gd name="T14" fmla="*/ 2147483647 w 1815"/>
              <a:gd name="T15" fmla="*/ 2147483647 h 558"/>
              <a:gd name="T16" fmla="*/ 2147483647 w 1815"/>
              <a:gd name="T17" fmla="*/ 2147483647 h 558"/>
              <a:gd name="T18" fmla="*/ 2147483647 w 1815"/>
              <a:gd name="T19" fmla="*/ 2147483647 h 558"/>
              <a:gd name="T20" fmla="*/ 2147483647 w 1815"/>
              <a:gd name="T21" fmla="*/ 2147483647 h 558"/>
              <a:gd name="T22" fmla="*/ 2147483647 w 1815"/>
              <a:gd name="T23" fmla="*/ 2147483647 h 5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15"/>
              <a:gd name="T37" fmla="*/ 0 h 558"/>
              <a:gd name="T38" fmla="*/ 1815 w 1815"/>
              <a:gd name="T39" fmla="*/ 558 h 55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15" h="558">
                <a:moveTo>
                  <a:pt x="0" y="189"/>
                </a:moveTo>
                <a:cubicBezTo>
                  <a:pt x="45" y="155"/>
                  <a:pt x="91" y="121"/>
                  <a:pt x="136" y="98"/>
                </a:cubicBezTo>
                <a:cubicBezTo>
                  <a:pt x="181" y="75"/>
                  <a:pt x="212" y="67"/>
                  <a:pt x="272" y="52"/>
                </a:cubicBezTo>
                <a:cubicBezTo>
                  <a:pt x="332" y="37"/>
                  <a:pt x="439" y="14"/>
                  <a:pt x="499" y="7"/>
                </a:cubicBezTo>
                <a:cubicBezTo>
                  <a:pt x="559" y="0"/>
                  <a:pt x="582" y="0"/>
                  <a:pt x="635" y="7"/>
                </a:cubicBezTo>
                <a:cubicBezTo>
                  <a:pt x="688" y="14"/>
                  <a:pt x="764" y="29"/>
                  <a:pt x="817" y="52"/>
                </a:cubicBezTo>
                <a:cubicBezTo>
                  <a:pt x="870" y="75"/>
                  <a:pt x="915" y="105"/>
                  <a:pt x="953" y="143"/>
                </a:cubicBezTo>
                <a:cubicBezTo>
                  <a:pt x="991" y="181"/>
                  <a:pt x="1014" y="234"/>
                  <a:pt x="1044" y="279"/>
                </a:cubicBezTo>
                <a:cubicBezTo>
                  <a:pt x="1074" y="324"/>
                  <a:pt x="1104" y="377"/>
                  <a:pt x="1134" y="415"/>
                </a:cubicBezTo>
                <a:cubicBezTo>
                  <a:pt x="1164" y="453"/>
                  <a:pt x="1165" y="483"/>
                  <a:pt x="1225" y="506"/>
                </a:cubicBezTo>
                <a:cubicBezTo>
                  <a:pt x="1285" y="529"/>
                  <a:pt x="1399" y="544"/>
                  <a:pt x="1497" y="551"/>
                </a:cubicBezTo>
                <a:cubicBezTo>
                  <a:pt x="1595" y="558"/>
                  <a:pt x="1755" y="551"/>
                  <a:pt x="1815" y="55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Freeform 50"/>
          <p:cNvSpPr>
            <a:spLocks/>
          </p:cNvSpPr>
          <p:nvPr/>
        </p:nvSpPr>
        <p:spPr bwMode="auto">
          <a:xfrm>
            <a:off x="2627313" y="2624138"/>
            <a:ext cx="2952750" cy="804862"/>
          </a:xfrm>
          <a:custGeom>
            <a:avLst/>
            <a:gdLst>
              <a:gd name="T0" fmla="*/ 0 w 1860"/>
              <a:gd name="T1" fmla="*/ 2147483647 h 507"/>
              <a:gd name="T2" fmla="*/ 2147483647 w 1860"/>
              <a:gd name="T3" fmla="*/ 2147483647 h 507"/>
              <a:gd name="T4" fmla="*/ 2147483647 w 1860"/>
              <a:gd name="T5" fmla="*/ 2147483647 h 507"/>
              <a:gd name="T6" fmla="*/ 2147483647 w 1860"/>
              <a:gd name="T7" fmla="*/ 2147483647 h 507"/>
              <a:gd name="T8" fmla="*/ 2147483647 w 1860"/>
              <a:gd name="T9" fmla="*/ 2147483647 h 507"/>
              <a:gd name="T10" fmla="*/ 2147483647 w 1860"/>
              <a:gd name="T11" fmla="*/ 2147483647 h 507"/>
              <a:gd name="T12" fmla="*/ 2147483647 w 1860"/>
              <a:gd name="T13" fmla="*/ 2147483647 h 507"/>
              <a:gd name="T14" fmla="*/ 2147483647 w 1860"/>
              <a:gd name="T15" fmla="*/ 2147483647 h 507"/>
              <a:gd name="T16" fmla="*/ 2147483647 w 1860"/>
              <a:gd name="T17" fmla="*/ 2147483647 h 507"/>
              <a:gd name="T18" fmla="*/ 2147483647 w 1860"/>
              <a:gd name="T19" fmla="*/ 2147483647 h 5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60"/>
              <a:gd name="T31" fmla="*/ 0 h 507"/>
              <a:gd name="T32" fmla="*/ 1860 w 1860"/>
              <a:gd name="T33" fmla="*/ 507 h 50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60" h="507">
                <a:moveTo>
                  <a:pt x="0" y="326"/>
                </a:moveTo>
                <a:cubicBezTo>
                  <a:pt x="19" y="337"/>
                  <a:pt x="38" y="348"/>
                  <a:pt x="91" y="371"/>
                </a:cubicBezTo>
                <a:cubicBezTo>
                  <a:pt x="144" y="394"/>
                  <a:pt x="235" y="439"/>
                  <a:pt x="318" y="462"/>
                </a:cubicBezTo>
                <a:cubicBezTo>
                  <a:pt x="401" y="485"/>
                  <a:pt x="499" y="507"/>
                  <a:pt x="590" y="507"/>
                </a:cubicBezTo>
                <a:cubicBezTo>
                  <a:pt x="681" y="507"/>
                  <a:pt x="786" y="492"/>
                  <a:pt x="862" y="462"/>
                </a:cubicBezTo>
                <a:cubicBezTo>
                  <a:pt x="938" y="432"/>
                  <a:pt x="991" y="394"/>
                  <a:pt x="1044" y="326"/>
                </a:cubicBezTo>
                <a:cubicBezTo>
                  <a:pt x="1097" y="258"/>
                  <a:pt x="1142" y="106"/>
                  <a:pt x="1180" y="53"/>
                </a:cubicBezTo>
                <a:cubicBezTo>
                  <a:pt x="1218" y="0"/>
                  <a:pt x="1217" y="15"/>
                  <a:pt x="1270" y="8"/>
                </a:cubicBezTo>
                <a:cubicBezTo>
                  <a:pt x="1323" y="1"/>
                  <a:pt x="1399" y="8"/>
                  <a:pt x="1497" y="8"/>
                </a:cubicBezTo>
                <a:cubicBezTo>
                  <a:pt x="1595" y="8"/>
                  <a:pt x="1807" y="8"/>
                  <a:pt x="1860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51"/>
          <p:cNvSpPr>
            <a:spLocks noChangeShapeType="1"/>
          </p:cNvSpPr>
          <p:nvPr/>
        </p:nvSpPr>
        <p:spPr bwMode="auto">
          <a:xfrm flipV="1">
            <a:off x="7019925" y="170021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52"/>
          <p:cNvSpPr>
            <a:spLocks noChangeShapeType="1"/>
          </p:cNvSpPr>
          <p:nvPr/>
        </p:nvSpPr>
        <p:spPr bwMode="auto">
          <a:xfrm>
            <a:off x="5508625" y="1700213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53"/>
          <p:cNvSpPr>
            <a:spLocks noChangeShapeType="1"/>
          </p:cNvSpPr>
          <p:nvPr/>
        </p:nvSpPr>
        <p:spPr bwMode="auto">
          <a:xfrm>
            <a:off x="5508625" y="2636838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54"/>
          <p:cNvSpPr>
            <a:spLocks noChangeShapeType="1"/>
          </p:cNvSpPr>
          <p:nvPr/>
        </p:nvSpPr>
        <p:spPr bwMode="auto">
          <a:xfrm>
            <a:off x="6877050" y="26368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58"/>
          <p:cNvSpPr>
            <a:spLocks noChangeShapeType="1"/>
          </p:cNvSpPr>
          <p:nvPr/>
        </p:nvSpPr>
        <p:spPr bwMode="auto">
          <a:xfrm>
            <a:off x="615632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61"/>
          <p:cNvSpPr>
            <a:spLocks noChangeShapeType="1"/>
          </p:cNvSpPr>
          <p:nvPr/>
        </p:nvSpPr>
        <p:spPr bwMode="auto">
          <a:xfrm>
            <a:off x="6516688" y="184467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62"/>
          <p:cNvSpPr>
            <a:spLocks noChangeShapeType="1"/>
          </p:cNvSpPr>
          <p:nvPr/>
        </p:nvSpPr>
        <p:spPr bwMode="auto">
          <a:xfrm>
            <a:off x="6443663" y="18446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63"/>
          <p:cNvSpPr>
            <a:spLocks noChangeShapeType="1"/>
          </p:cNvSpPr>
          <p:nvPr/>
        </p:nvSpPr>
        <p:spPr bwMode="auto">
          <a:xfrm>
            <a:off x="6659563" y="18446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65"/>
          <p:cNvSpPr>
            <a:spLocks noChangeShapeType="1"/>
          </p:cNvSpPr>
          <p:nvPr/>
        </p:nvSpPr>
        <p:spPr bwMode="auto">
          <a:xfrm>
            <a:off x="6877050" y="18446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68"/>
          <p:cNvSpPr>
            <a:spLocks noChangeShapeType="1"/>
          </p:cNvSpPr>
          <p:nvPr/>
        </p:nvSpPr>
        <p:spPr bwMode="auto">
          <a:xfrm>
            <a:off x="6588125" y="24923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70"/>
          <p:cNvSpPr>
            <a:spLocks noChangeShapeType="1"/>
          </p:cNvSpPr>
          <p:nvPr/>
        </p:nvSpPr>
        <p:spPr bwMode="auto">
          <a:xfrm flipH="1">
            <a:off x="7019925" y="24923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71"/>
          <p:cNvSpPr>
            <a:spLocks noChangeShapeType="1"/>
          </p:cNvSpPr>
          <p:nvPr/>
        </p:nvSpPr>
        <p:spPr bwMode="auto">
          <a:xfrm>
            <a:off x="6227763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89"/>
          <p:cNvSpPr>
            <a:spLocks noChangeShapeType="1"/>
          </p:cNvSpPr>
          <p:nvPr/>
        </p:nvSpPr>
        <p:spPr bwMode="auto">
          <a:xfrm>
            <a:off x="1476375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99"/>
          <p:cNvSpPr>
            <a:spLocks noChangeShapeType="1"/>
          </p:cNvSpPr>
          <p:nvPr/>
        </p:nvSpPr>
        <p:spPr bwMode="auto">
          <a:xfrm>
            <a:off x="1476375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101"/>
          <p:cNvSpPr>
            <a:spLocks noChangeShapeType="1"/>
          </p:cNvSpPr>
          <p:nvPr/>
        </p:nvSpPr>
        <p:spPr bwMode="auto">
          <a:xfrm>
            <a:off x="1476375" y="35004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102"/>
          <p:cNvSpPr>
            <a:spLocks noChangeShapeType="1"/>
          </p:cNvSpPr>
          <p:nvPr/>
        </p:nvSpPr>
        <p:spPr bwMode="auto">
          <a:xfrm flipH="1">
            <a:off x="1258888" y="35004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103"/>
          <p:cNvSpPr>
            <a:spLocks noChangeShapeType="1"/>
          </p:cNvSpPr>
          <p:nvPr/>
        </p:nvSpPr>
        <p:spPr bwMode="auto">
          <a:xfrm>
            <a:off x="1403350" y="350043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104"/>
          <p:cNvSpPr>
            <a:spLocks noChangeShapeType="1"/>
          </p:cNvSpPr>
          <p:nvPr/>
        </p:nvSpPr>
        <p:spPr bwMode="auto">
          <a:xfrm>
            <a:off x="1619250" y="350043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115"/>
          <p:cNvSpPr>
            <a:spLocks noChangeShapeType="1"/>
          </p:cNvSpPr>
          <p:nvPr/>
        </p:nvSpPr>
        <p:spPr bwMode="auto">
          <a:xfrm>
            <a:off x="3203575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Line 123"/>
          <p:cNvSpPr>
            <a:spLocks noChangeShapeType="1"/>
          </p:cNvSpPr>
          <p:nvPr/>
        </p:nvSpPr>
        <p:spPr bwMode="auto">
          <a:xfrm flipV="1">
            <a:off x="7019925" y="148431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127"/>
          <p:cNvSpPr>
            <a:spLocks noChangeShapeType="1"/>
          </p:cNvSpPr>
          <p:nvPr/>
        </p:nvSpPr>
        <p:spPr bwMode="auto">
          <a:xfrm>
            <a:off x="7019925" y="25654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128"/>
          <p:cNvSpPr>
            <a:spLocks noChangeShapeType="1"/>
          </p:cNvSpPr>
          <p:nvPr/>
        </p:nvSpPr>
        <p:spPr bwMode="auto">
          <a:xfrm>
            <a:off x="7019925" y="1484313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Line 131"/>
          <p:cNvSpPr>
            <a:spLocks noChangeShapeType="1"/>
          </p:cNvSpPr>
          <p:nvPr/>
        </p:nvSpPr>
        <p:spPr bwMode="auto">
          <a:xfrm>
            <a:off x="7019925" y="285273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132"/>
          <p:cNvSpPr>
            <a:spLocks noChangeShapeType="1"/>
          </p:cNvSpPr>
          <p:nvPr/>
        </p:nvSpPr>
        <p:spPr bwMode="auto">
          <a:xfrm>
            <a:off x="7812088" y="148431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133"/>
          <p:cNvSpPr>
            <a:spLocks noChangeShapeType="1"/>
          </p:cNvSpPr>
          <p:nvPr/>
        </p:nvSpPr>
        <p:spPr bwMode="auto">
          <a:xfrm>
            <a:off x="7667625" y="1484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134"/>
          <p:cNvSpPr>
            <a:spLocks noChangeShapeType="1"/>
          </p:cNvSpPr>
          <p:nvPr/>
        </p:nvSpPr>
        <p:spPr bwMode="auto">
          <a:xfrm>
            <a:off x="6877050" y="2636838"/>
            <a:ext cx="142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135"/>
          <p:cNvSpPr>
            <a:spLocks noChangeShapeType="1"/>
          </p:cNvSpPr>
          <p:nvPr/>
        </p:nvSpPr>
        <p:spPr bwMode="auto">
          <a:xfrm>
            <a:off x="6948488" y="18446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137"/>
          <p:cNvSpPr>
            <a:spLocks noChangeShapeType="1"/>
          </p:cNvSpPr>
          <p:nvPr/>
        </p:nvSpPr>
        <p:spPr bwMode="auto">
          <a:xfrm>
            <a:off x="6948488" y="2492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138"/>
          <p:cNvSpPr>
            <a:spLocks noChangeShapeType="1"/>
          </p:cNvSpPr>
          <p:nvPr/>
        </p:nvSpPr>
        <p:spPr bwMode="auto">
          <a:xfrm flipH="1">
            <a:off x="5724525" y="18446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139"/>
          <p:cNvSpPr>
            <a:spLocks noChangeShapeType="1"/>
          </p:cNvSpPr>
          <p:nvPr/>
        </p:nvSpPr>
        <p:spPr bwMode="auto">
          <a:xfrm>
            <a:off x="5724525" y="18446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140"/>
          <p:cNvSpPr>
            <a:spLocks noChangeShapeType="1"/>
          </p:cNvSpPr>
          <p:nvPr/>
        </p:nvSpPr>
        <p:spPr bwMode="auto">
          <a:xfrm>
            <a:off x="5724525" y="2492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141"/>
          <p:cNvSpPr>
            <a:spLocks noChangeShapeType="1"/>
          </p:cNvSpPr>
          <p:nvPr/>
        </p:nvSpPr>
        <p:spPr bwMode="auto">
          <a:xfrm>
            <a:off x="6732588" y="2492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148"/>
          <p:cNvSpPr>
            <a:spLocks noChangeShapeType="1"/>
          </p:cNvSpPr>
          <p:nvPr/>
        </p:nvSpPr>
        <p:spPr bwMode="auto">
          <a:xfrm>
            <a:off x="5940425" y="42211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Line 155"/>
          <p:cNvSpPr>
            <a:spLocks noChangeShapeType="1"/>
          </p:cNvSpPr>
          <p:nvPr/>
        </p:nvSpPr>
        <p:spPr bwMode="auto">
          <a:xfrm>
            <a:off x="5435600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158"/>
          <p:cNvSpPr>
            <a:spLocks noChangeShapeType="1"/>
          </p:cNvSpPr>
          <p:nvPr/>
        </p:nvSpPr>
        <p:spPr bwMode="auto">
          <a:xfrm>
            <a:off x="7308850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Line 159"/>
          <p:cNvSpPr>
            <a:spLocks noChangeShapeType="1"/>
          </p:cNvSpPr>
          <p:nvPr/>
        </p:nvSpPr>
        <p:spPr bwMode="auto">
          <a:xfrm>
            <a:off x="7308850" y="21336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Oval 163"/>
          <p:cNvSpPr>
            <a:spLocks noChangeArrowheads="1"/>
          </p:cNvSpPr>
          <p:nvPr/>
        </p:nvSpPr>
        <p:spPr bwMode="auto">
          <a:xfrm>
            <a:off x="7108825" y="3571875"/>
            <a:ext cx="647700" cy="64928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Line 165"/>
          <p:cNvSpPr>
            <a:spLocks noChangeShapeType="1"/>
          </p:cNvSpPr>
          <p:nvPr/>
        </p:nvSpPr>
        <p:spPr bwMode="auto">
          <a:xfrm>
            <a:off x="745172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9" name="Line 172"/>
          <p:cNvSpPr>
            <a:spLocks noChangeShapeType="1"/>
          </p:cNvSpPr>
          <p:nvPr/>
        </p:nvSpPr>
        <p:spPr bwMode="auto">
          <a:xfrm>
            <a:off x="7524750" y="23495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188"/>
          <p:cNvSpPr>
            <a:spLocks noChangeShapeType="1"/>
          </p:cNvSpPr>
          <p:nvPr/>
        </p:nvSpPr>
        <p:spPr bwMode="auto">
          <a:xfrm>
            <a:off x="7019925" y="1484313"/>
            <a:ext cx="7921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189"/>
          <p:cNvSpPr>
            <a:spLocks noChangeShapeType="1"/>
          </p:cNvSpPr>
          <p:nvPr/>
        </p:nvSpPr>
        <p:spPr bwMode="auto">
          <a:xfrm flipH="1">
            <a:off x="7019925" y="1484313"/>
            <a:ext cx="7921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2" name="Text Box 190"/>
          <p:cNvSpPr txBox="1">
            <a:spLocks noChangeArrowheads="1"/>
          </p:cNvSpPr>
          <p:nvPr/>
        </p:nvSpPr>
        <p:spPr bwMode="auto">
          <a:xfrm>
            <a:off x="609600" y="0"/>
            <a:ext cx="7207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/>
            <a:r>
              <a:rPr lang="ru-RU" sz="2000" b="1" i="1">
                <a:solidFill>
                  <a:srgbClr val="C00000"/>
                </a:solidFill>
              </a:rPr>
              <a:t>Вариант верного решения</a:t>
            </a:r>
            <a:r>
              <a:rPr lang="ru-RU" sz="3200" b="1" i="1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73" name="Text Box 191"/>
          <p:cNvSpPr txBox="1">
            <a:spLocks noChangeArrowheads="1"/>
          </p:cNvSpPr>
          <p:nvPr/>
        </p:nvSpPr>
        <p:spPr bwMode="auto">
          <a:xfrm>
            <a:off x="4659313" y="-254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74" name="Line 192"/>
          <p:cNvSpPr>
            <a:spLocks noChangeShapeType="1"/>
          </p:cNvSpPr>
          <p:nvPr/>
        </p:nvSpPr>
        <p:spPr bwMode="auto">
          <a:xfrm>
            <a:off x="7432675" y="1398588"/>
            <a:ext cx="0" cy="3425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5" name="Line 193"/>
          <p:cNvSpPr>
            <a:spLocks noChangeShapeType="1"/>
          </p:cNvSpPr>
          <p:nvPr/>
        </p:nvSpPr>
        <p:spPr bwMode="auto">
          <a:xfrm>
            <a:off x="3581400" y="692150"/>
            <a:ext cx="0" cy="61071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6" name="Line 194"/>
          <p:cNvSpPr>
            <a:spLocks noChangeShapeType="1"/>
          </p:cNvSpPr>
          <p:nvPr/>
        </p:nvSpPr>
        <p:spPr bwMode="auto">
          <a:xfrm>
            <a:off x="612775" y="2133600"/>
            <a:ext cx="7488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Line 195"/>
          <p:cNvSpPr>
            <a:spLocks noChangeShapeType="1"/>
          </p:cNvSpPr>
          <p:nvPr/>
        </p:nvSpPr>
        <p:spPr bwMode="auto">
          <a:xfrm flipV="1">
            <a:off x="1476375" y="1471613"/>
            <a:ext cx="0" cy="2533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8" name="Line 196"/>
          <p:cNvSpPr>
            <a:spLocks noChangeShapeType="1"/>
          </p:cNvSpPr>
          <p:nvPr/>
        </p:nvSpPr>
        <p:spPr bwMode="auto">
          <a:xfrm flipV="1">
            <a:off x="5940425" y="14843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9" name="Line 197"/>
          <p:cNvSpPr>
            <a:spLocks noChangeShapeType="1"/>
          </p:cNvSpPr>
          <p:nvPr/>
        </p:nvSpPr>
        <p:spPr bwMode="auto">
          <a:xfrm>
            <a:off x="5202238" y="3933825"/>
            <a:ext cx="1385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0" name="Line 198"/>
          <p:cNvSpPr>
            <a:spLocks noChangeShapeType="1"/>
          </p:cNvSpPr>
          <p:nvPr/>
        </p:nvSpPr>
        <p:spPr bwMode="auto">
          <a:xfrm>
            <a:off x="6804025" y="393382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1" name="Line 199"/>
          <p:cNvSpPr>
            <a:spLocks noChangeShapeType="1"/>
          </p:cNvSpPr>
          <p:nvPr/>
        </p:nvSpPr>
        <p:spPr bwMode="auto">
          <a:xfrm>
            <a:off x="2862263" y="50133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" y="1066800"/>
            <a:ext cx="990600" cy="1066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1066800"/>
            <a:ext cx="838200" cy="1066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762000"/>
            <a:ext cx="1371600" cy="1676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3400" y="1371600"/>
            <a:ext cx="533400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4801" y="1600200"/>
            <a:ext cx="457200" cy="317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3400" y="1828800"/>
            <a:ext cx="533400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66800" y="1219200"/>
            <a:ext cx="2362200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66800" y="1981200"/>
            <a:ext cx="2362200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86594" y="15994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133600" y="1447800"/>
            <a:ext cx="304800" cy="304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0" y="1447800"/>
            <a:ext cx="7620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219200" y="1447800"/>
            <a:ext cx="1066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19200" y="1752600"/>
            <a:ext cx="1066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058194" y="1599406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2400" y="1600200"/>
            <a:ext cx="3429000" cy="15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267200" y="762000"/>
            <a:ext cx="1676400" cy="1676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572000" y="1066800"/>
            <a:ext cx="1066800" cy="1066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724400" y="1219200"/>
            <a:ext cx="762000" cy="762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876800" y="13716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076701" y="1638300"/>
            <a:ext cx="2057400" cy="3175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038600" y="1600200"/>
            <a:ext cx="2133600" cy="15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791200" y="1447800"/>
            <a:ext cx="152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791200" y="1752600"/>
            <a:ext cx="152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267200" y="1447800"/>
            <a:ext cx="152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267200" y="1752600"/>
            <a:ext cx="152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267201" y="1600200"/>
            <a:ext cx="304800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639594" y="1599406"/>
            <a:ext cx="304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3" name="Rectangle 57"/>
          <p:cNvSpPr>
            <a:spLocks noChangeArrowheads="1"/>
          </p:cNvSpPr>
          <p:nvPr/>
        </p:nvSpPr>
        <p:spPr bwMode="auto">
          <a:xfrm>
            <a:off x="3581400" y="1447800"/>
            <a:ext cx="609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AutoShape 3"/>
          <p:cNvSpPr>
            <a:spLocks noChangeArrowheads="1"/>
          </p:cNvSpPr>
          <p:nvPr/>
        </p:nvSpPr>
        <p:spPr bwMode="auto">
          <a:xfrm rot="-6578587">
            <a:off x="5576094" y="3196431"/>
            <a:ext cx="1295400" cy="1868488"/>
          </a:xfrm>
          <a:prstGeom prst="can">
            <a:avLst>
              <a:gd name="adj" fmla="val 57556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AutoShape 4"/>
          <p:cNvSpPr>
            <a:spLocks noChangeArrowheads="1"/>
          </p:cNvSpPr>
          <p:nvPr/>
        </p:nvSpPr>
        <p:spPr bwMode="auto">
          <a:xfrm rot="-6361471">
            <a:off x="4071145" y="3266281"/>
            <a:ext cx="1979612" cy="2359025"/>
          </a:xfrm>
          <a:prstGeom prst="can">
            <a:avLst>
              <a:gd name="adj" fmla="val 59583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Rectangle 5"/>
          <p:cNvSpPr>
            <a:spLocks noChangeArrowheads="1"/>
          </p:cNvSpPr>
          <p:nvPr/>
        </p:nvSpPr>
        <p:spPr bwMode="auto">
          <a:xfrm>
            <a:off x="5638800" y="4495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Oval 6"/>
          <p:cNvSpPr>
            <a:spLocks noChangeArrowheads="1"/>
          </p:cNvSpPr>
          <p:nvPr/>
        </p:nvSpPr>
        <p:spPr bwMode="auto">
          <a:xfrm rot="-1088051">
            <a:off x="5715000" y="4495800"/>
            <a:ext cx="384175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Oval 7"/>
          <p:cNvSpPr>
            <a:spLocks noChangeArrowheads="1"/>
          </p:cNvSpPr>
          <p:nvPr/>
        </p:nvSpPr>
        <p:spPr bwMode="auto">
          <a:xfrm rot="-1088051">
            <a:off x="5486400" y="4343400"/>
            <a:ext cx="384175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9" name="Rectangle 8"/>
          <p:cNvSpPr>
            <a:spLocks noChangeArrowheads="1"/>
          </p:cNvSpPr>
          <p:nvPr/>
        </p:nvSpPr>
        <p:spPr bwMode="auto">
          <a:xfrm>
            <a:off x="5638800" y="4267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0" name="Rectangle 9"/>
          <p:cNvSpPr>
            <a:spLocks noChangeArrowheads="1"/>
          </p:cNvSpPr>
          <p:nvPr/>
        </p:nvSpPr>
        <p:spPr bwMode="auto">
          <a:xfrm>
            <a:off x="5410200" y="42672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1" name="Rectangle 10"/>
          <p:cNvSpPr>
            <a:spLocks noChangeArrowheads="1"/>
          </p:cNvSpPr>
          <p:nvPr/>
        </p:nvSpPr>
        <p:spPr bwMode="auto">
          <a:xfrm>
            <a:off x="5715000" y="47244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2" name="Line 11"/>
          <p:cNvSpPr>
            <a:spLocks noChangeShapeType="1"/>
          </p:cNvSpPr>
          <p:nvPr/>
        </p:nvSpPr>
        <p:spPr bwMode="auto">
          <a:xfrm flipH="1">
            <a:off x="5334000" y="44958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3" name="Line 12"/>
          <p:cNvSpPr>
            <a:spLocks noChangeShapeType="1"/>
          </p:cNvSpPr>
          <p:nvPr/>
        </p:nvSpPr>
        <p:spPr bwMode="auto">
          <a:xfrm flipH="1">
            <a:off x="5181600" y="47244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4" name="Line 13"/>
          <p:cNvSpPr>
            <a:spLocks noChangeShapeType="1"/>
          </p:cNvSpPr>
          <p:nvPr/>
        </p:nvSpPr>
        <p:spPr bwMode="auto">
          <a:xfrm flipH="1">
            <a:off x="5410200" y="48768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5" name="AutoShape 14"/>
          <p:cNvSpPr>
            <a:spLocks noChangeArrowheads="1"/>
          </p:cNvSpPr>
          <p:nvPr/>
        </p:nvSpPr>
        <p:spPr bwMode="auto">
          <a:xfrm rot="4236879" flipV="1">
            <a:off x="3605213" y="4090987"/>
            <a:ext cx="1296988" cy="1192213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AutoShape 15"/>
          <p:cNvSpPr>
            <a:spLocks noChangeArrowheads="1"/>
          </p:cNvSpPr>
          <p:nvPr/>
        </p:nvSpPr>
        <p:spPr bwMode="auto">
          <a:xfrm rot="3546366" flipH="1">
            <a:off x="2000250" y="3470275"/>
            <a:ext cx="4541838" cy="2732088"/>
          </a:xfrm>
          <a:prstGeom prst="diamond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87" name="Oval 16" descr="Широкий диагональный 1"/>
          <p:cNvSpPr>
            <a:spLocks noChangeArrowheads="1"/>
          </p:cNvSpPr>
          <p:nvPr/>
        </p:nvSpPr>
        <p:spPr bwMode="auto">
          <a:xfrm rot="-1366122">
            <a:off x="3657600" y="4114800"/>
            <a:ext cx="652463" cy="1298575"/>
          </a:xfrm>
          <a:prstGeom prst="ellipse">
            <a:avLst/>
          </a:prstGeom>
          <a:pattFill prst="wdDnDiag">
            <a:fgClr>
              <a:srgbClr val="FF6600"/>
            </a:fgClr>
            <a:bgClr>
              <a:schemeClr val="bg1"/>
            </a:bgClr>
          </a:patt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Oval 17"/>
          <p:cNvSpPr>
            <a:spLocks noChangeArrowheads="1"/>
          </p:cNvSpPr>
          <p:nvPr/>
        </p:nvSpPr>
        <p:spPr bwMode="auto">
          <a:xfrm rot="-1389540">
            <a:off x="3810000" y="4495800"/>
            <a:ext cx="307975" cy="5492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18"/>
          <p:cNvSpPr>
            <a:spLocks noChangeArrowheads="1"/>
          </p:cNvSpPr>
          <p:nvPr/>
        </p:nvSpPr>
        <p:spPr bwMode="auto">
          <a:xfrm rot="4236879" flipV="1">
            <a:off x="3045619" y="4269581"/>
            <a:ext cx="1387475" cy="1230313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286000" y="2819400"/>
            <a:ext cx="51054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762000" y="609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762000" y="2209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>
            <a:off x="304800" y="685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>
            <a:off x="304800" y="251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 rot="1329981">
            <a:off x="3200400" y="3124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381000" y="304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381000" y="2514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66" name="Oval 27"/>
          <p:cNvSpPr>
            <a:spLocks noChangeArrowheads="1"/>
          </p:cNvSpPr>
          <p:nvPr/>
        </p:nvSpPr>
        <p:spPr bwMode="auto">
          <a:xfrm>
            <a:off x="6019800" y="1143000"/>
            <a:ext cx="1066800" cy="1066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228600" y="1066800"/>
            <a:ext cx="502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>
            <a:off x="228600" y="2133600"/>
            <a:ext cx="502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Line 30"/>
          <p:cNvSpPr>
            <a:spLocks noChangeShapeType="1"/>
          </p:cNvSpPr>
          <p:nvPr/>
        </p:nvSpPr>
        <p:spPr bwMode="auto">
          <a:xfrm>
            <a:off x="685800" y="1371600"/>
            <a:ext cx="441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" name="Line 31"/>
          <p:cNvSpPr>
            <a:spLocks noChangeShapeType="1"/>
          </p:cNvSpPr>
          <p:nvPr/>
        </p:nvSpPr>
        <p:spPr bwMode="auto">
          <a:xfrm>
            <a:off x="685800" y="1828800"/>
            <a:ext cx="449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" name="Line 32"/>
          <p:cNvSpPr>
            <a:spLocks noChangeShapeType="1"/>
          </p:cNvSpPr>
          <p:nvPr/>
        </p:nvSpPr>
        <p:spPr bwMode="auto">
          <a:xfrm flipV="1">
            <a:off x="2819400" y="48006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2" name="Line 33"/>
          <p:cNvSpPr>
            <a:spLocks noChangeShapeType="1"/>
          </p:cNvSpPr>
          <p:nvPr/>
        </p:nvSpPr>
        <p:spPr bwMode="auto">
          <a:xfrm flipH="1">
            <a:off x="3048000" y="5181600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Line 34"/>
          <p:cNvSpPr>
            <a:spLocks noChangeShapeType="1"/>
          </p:cNvSpPr>
          <p:nvPr/>
        </p:nvSpPr>
        <p:spPr bwMode="auto">
          <a:xfrm flipH="1">
            <a:off x="2667000" y="4343400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Oval 35" descr="Широкий диагональный 1"/>
          <p:cNvSpPr>
            <a:spLocks noChangeArrowheads="1"/>
          </p:cNvSpPr>
          <p:nvPr/>
        </p:nvSpPr>
        <p:spPr bwMode="auto">
          <a:xfrm>
            <a:off x="990600" y="3505200"/>
            <a:ext cx="1066800" cy="1066800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Oval 36"/>
          <p:cNvSpPr>
            <a:spLocks noChangeArrowheads="1"/>
          </p:cNvSpPr>
          <p:nvPr/>
        </p:nvSpPr>
        <p:spPr bwMode="auto">
          <a:xfrm>
            <a:off x="6324600" y="144780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1219200" y="31242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А-А</a:t>
            </a:r>
          </a:p>
        </p:txBody>
      </p:sp>
      <p:sp>
        <p:nvSpPr>
          <p:cNvPr id="77" name="Line 38"/>
          <p:cNvSpPr>
            <a:spLocks noChangeShapeType="1"/>
          </p:cNvSpPr>
          <p:nvPr/>
        </p:nvSpPr>
        <p:spPr bwMode="auto">
          <a:xfrm>
            <a:off x="1905000" y="2514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39"/>
          <p:cNvSpPr>
            <a:spLocks noChangeShapeType="1"/>
          </p:cNvSpPr>
          <p:nvPr/>
        </p:nvSpPr>
        <p:spPr bwMode="auto">
          <a:xfrm>
            <a:off x="1905000" y="304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40"/>
          <p:cNvSpPr>
            <a:spLocks noChangeShapeType="1"/>
          </p:cNvSpPr>
          <p:nvPr/>
        </p:nvSpPr>
        <p:spPr bwMode="auto">
          <a:xfrm>
            <a:off x="1447800" y="2819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0" name="Line 41"/>
          <p:cNvSpPr>
            <a:spLocks noChangeShapeType="1"/>
          </p:cNvSpPr>
          <p:nvPr/>
        </p:nvSpPr>
        <p:spPr bwMode="auto">
          <a:xfrm>
            <a:off x="1447800" y="45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1" name="Text Box 42"/>
          <p:cNvSpPr txBox="1">
            <a:spLocks noChangeArrowheads="1"/>
          </p:cNvSpPr>
          <p:nvPr/>
        </p:nvSpPr>
        <p:spPr bwMode="auto">
          <a:xfrm>
            <a:off x="1447800" y="2819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</a:t>
            </a:r>
          </a:p>
        </p:txBody>
      </p:sp>
      <p:sp>
        <p:nvSpPr>
          <p:cNvPr id="82" name="Text Box 43"/>
          <p:cNvSpPr txBox="1">
            <a:spLocks noChangeArrowheads="1"/>
          </p:cNvSpPr>
          <p:nvPr/>
        </p:nvSpPr>
        <p:spPr bwMode="auto">
          <a:xfrm>
            <a:off x="1447800" y="152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</a:t>
            </a:r>
          </a:p>
        </p:txBody>
      </p:sp>
      <p:sp>
        <p:nvSpPr>
          <p:cNvPr id="83" name="Line 44"/>
          <p:cNvSpPr>
            <a:spLocks noChangeShapeType="1"/>
          </p:cNvSpPr>
          <p:nvPr/>
        </p:nvSpPr>
        <p:spPr bwMode="auto">
          <a:xfrm>
            <a:off x="2590800" y="762000"/>
            <a:ext cx="25908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4" name="Line 45"/>
          <p:cNvSpPr>
            <a:spLocks noChangeShapeType="1"/>
          </p:cNvSpPr>
          <p:nvPr/>
        </p:nvSpPr>
        <p:spPr bwMode="auto">
          <a:xfrm>
            <a:off x="2590800" y="2438400"/>
            <a:ext cx="25908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5" name="Oval 46"/>
          <p:cNvSpPr>
            <a:spLocks noChangeArrowheads="1"/>
          </p:cNvSpPr>
          <p:nvPr/>
        </p:nvSpPr>
        <p:spPr bwMode="auto">
          <a:xfrm>
            <a:off x="6172200" y="762000"/>
            <a:ext cx="1676400" cy="1676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" name="Line 47"/>
          <p:cNvSpPr>
            <a:spLocks noChangeShapeType="1"/>
          </p:cNvSpPr>
          <p:nvPr/>
        </p:nvSpPr>
        <p:spPr bwMode="auto">
          <a:xfrm>
            <a:off x="3429000" y="1219200"/>
            <a:ext cx="1676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3505200" y="1981200"/>
            <a:ext cx="16002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" name="Oval 49"/>
          <p:cNvSpPr>
            <a:spLocks noChangeArrowheads="1"/>
          </p:cNvSpPr>
          <p:nvPr/>
        </p:nvSpPr>
        <p:spPr bwMode="auto">
          <a:xfrm>
            <a:off x="6629400" y="1219200"/>
            <a:ext cx="762000" cy="762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1" name="Rectangle 50"/>
          <p:cNvSpPr>
            <a:spLocks noChangeArrowheads="1"/>
          </p:cNvSpPr>
          <p:nvPr/>
        </p:nvSpPr>
        <p:spPr bwMode="auto">
          <a:xfrm>
            <a:off x="7391400" y="31242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Oval 51"/>
          <p:cNvSpPr>
            <a:spLocks noChangeArrowheads="1"/>
          </p:cNvSpPr>
          <p:nvPr/>
        </p:nvSpPr>
        <p:spPr bwMode="auto">
          <a:xfrm>
            <a:off x="1295400" y="3810000"/>
            <a:ext cx="457200" cy="457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Line 52"/>
          <p:cNvSpPr>
            <a:spLocks noChangeShapeType="1"/>
          </p:cNvSpPr>
          <p:nvPr/>
        </p:nvSpPr>
        <p:spPr bwMode="auto">
          <a:xfrm>
            <a:off x="1524000" y="3429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" name="Line 53"/>
          <p:cNvSpPr>
            <a:spLocks noChangeShapeType="1"/>
          </p:cNvSpPr>
          <p:nvPr/>
        </p:nvSpPr>
        <p:spPr bwMode="auto">
          <a:xfrm>
            <a:off x="838200" y="4038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" name="Line 54"/>
          <p:cNvSpPr>
            <a:spLocks noChangeShapeType="1"/>
          </p:cNvSpPr>
          <p:nvPr/>
        </p:nvSpPr>
        <p:spPr bwMode="auto">
          <a:xfrm flipH="1">
            <a:off x="4267200" y="17526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" name="Rectangle 56"/>
          <p:cNvSpPr>
            <a:spLocks noChangeArrowheads="1"/>
          </p:cNvSpPr>
          <p:nvPr/>
        </p:nvSpPr>
        <p:spPr bwMode="auto">
          <a:xfrm>
            <a:off x="4038600" y="533400"/>
            <a:ext cx="21336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7" name="Rectangle 62"/>
          <p:cNvSpPr>
            <a:spLocks noChangeArrowheads="1"/>
          </p:cNvSpPr>
          <p:nvPr/>
        </p:nvSpPr>
        <p:spPr bwMode="auto">
          <a:xfrm>
            <a:off x="4114800" y="533400"/>
            <a:ext cx="20574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" name="Oval 63" descr="Широкий диагональный 1"/>
          <p:cNvSpPr>
            <a:spLocks noChangeArrowheads="1"/>
          </p:cNvSpPr>
          <p:nvPr/>
        </p:nvSpPr>
        <p:spPr bwMode="auto">
          <a:xfrm>
            <a:off x="6172200" y="762000"/>
            <a:ext cx="1676400" cy="1676400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Oval 64"/>
          <p:cNvSpPr>
            <a:spLocks noChangeArrowheads="1"/>
          </p:cNvSpPr>
          <p:nvPr/>
        </p:nvSpPr>
        <p:spPr bwMode="auto">
          <a:xfrm>
            <a:off x="6629400" y="1219200"/>
            <a:ext cx="7620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Line 65"/>
          <p:cNvSpPr>
            <a:spLocks noChangeShapeType="1"/>
          </p:cNvSpPr>
          <p:nvPr/>
        </p:nvSpPr>
        <p:spPr bwMode="auto">
          <a:xfrm>
            <a:off x="5791200" y="1447800"/>
            <a:ext cx="2057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" name="Line 66"/>
          <p:cNvSpPr>
            <a:spLocks noChangeShapeType="1"/>
          </p:cNvSpPr>
          <p:nvPr/>
        </p:nvSpPr>
        <p:spPr bwMode="auto">
          <a:xfrm>
            <a:off x="5791200" y="1752600"/>
            <a:ext cx="2057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" name="Line 67"/>
          <p:cNvSpPr>
            <a:spLocks noChangeShapeType="1"/>
          </p:cNvSpPr>
          <p:nvPr/>
        </p:nvSpPr>
        <p:spPr bwMode="auto">
          <a:xfrm flipH="1">
            <a:off x="7696200" y="1447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" name="Line 68"/>
          <p:cNvSpPr>
            <a:spLocks noChangeShapeType="1"/>
          </p:cNvSpPr>
          <p:nvPr/>
        </p:nvSpPr>
        <p:spPr bwMode="auto">
          <a:xfrm flipH="1">
            <a:off x="7696200" y="1752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" name="Line 69"/>
          <p:cNvSpPr>
            <a:spLocks noChangeShapeType="1"/>
          </p:cNvSpPr>
          <p:nvPr/>
        </p:nvSpPr>
        <p:spPr bwMode="auto">
          <a:xfrm flipH="1">
            <a:off x="6172200" y="1752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" name="Line 70"/>
          <p:cNvSpPr>
            <a:spLocks noChangeShapeType="1"/>
          </p:cNvSpPr>
          <p:nvPr/>
        </p:nvSpPr>
        <p:spPr bwMode="auto">
          <a:xfrm flipH="1">
            <a:off x="6172200" y="1447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" name="Line 71"/>
          <p:cNvSpPr>
            <a:spLocks noChangeShapeType="1"/>
          </p:cNvSpPr>
          <p:nvPr/>
        </p:nvSpPr>
        <p:spPr bwMode="auto">
          <a:xfrm>
            <a:off x="7010400" y="685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7" name="AutoShape 72"/>
          <p:cNvSpPr>
            <a:spLocks noChangeArrowheads="1"/>
          </p:cNvSpPr>
          <p:nvPr/>
        </p:nvSpPr>
        <p:spPr bwMode="auto">
          <a:xfrm>
            <a:off x="7696200" y="1447800"/>
            <a:ext cx="228600" cy="3048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" name="AutoShape 73"/>
          <p:cNvSpPr>
            <a:spLocks noChangeArrowheads="1"/>
          </p:cNvSpPr>
          <p:nvPr/>
        </p:nvSpPr>
        <p:spPr bwMode="auto">
          <a:xfrm flipH="1">
            <a:off x="6096000" y="1447800"/>
            <a:ext cx="228600" cy="3048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" name="Line 74"/>
          <p:cNvSpPr>
            <a:spLocks noChangeShapeType="1"/>
          </p:cNvSpPr>
          <p:nvPr/>
        </p:nvSpPr>
        <p:spPr bwMode="auto">
          <a:xfrm flipH="1">
            <a:off x="7696200" y="1447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" name="Line 75"/>
          <p:cNvSpPr>
            <a:spLocks noChangeShapeType="1"/>
          </p:cNvSpPr>
          <p:nvPr/>
        </p:nvSpPr>
        <p:spPr bwMode="auto">
          <a:xfrm flipH="1">
            <a:off x="7696200" y="1752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" name="Line 76"/>
          <p:cNvSpPr>
            <a:spLocks noChangeShapeType="1"/>
          </p:cNvSpPr>
          <p:nvPr/>
        </p:nvSpPr>
        <p:spPr bwMode="auto">
          <a:xfrm flipH="1">
            <a:off x="6172200" y="1447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" name="Line 77"/>
          <p:cNvSpPr>
            <a:spLocks noChangeShapeType="1"/>
          </p:cNvSpPr>
          <p:nvPr/>
        </p:nvSpPr>
        <p:spPr bwMode="auto">
          <a:xfrm flipH="1">
            <a:off x="6172200" y="1752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" name="Line 78"/>
          <p:cNvSpPr>
            <a:spLocks noChangeShapeType="1"/>
          </p:cNvSpPr>
          <p:nvPr/>
        </p:nvSpPr>
        <p:spPr bwMode="auto">
          <a:xfrm>
            <a:off x="7696200" y="144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>
            <a:off x="6324600" y="144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" name="Line 80"/>
          <p:cNvSpPr>
            <a:spLocks noChangeShapeType="1"/>
          </p:cNvSpPr>
          <p:nvPr/>
        </p:nvSpPr>
        <p:spPr bwMode="auto">
          <a:xfrm>
            <a:off x="6324600" y="144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" name="Line 81"/>
          <p:cNvSpPr>
            <a:spLocks noChangeShapeType="1"/>
          </p:cNvSpPr>
          <p:nvPr/>
        </p:nvSpPr>
        <p:spPr bwMode="auto">
          <a:xfrm>
            <a:off x="7696200" y="144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" name="Line 82"/>
          <p:cNvSpPr>
            <a:spLocks noChangeShapeType="1"/>
          </p:cNvSpPr>
          <p:nvPr/>
        </p:nvSpPr>
        <p:spPr bwMode="auto">
          <a:xfrm>
            <a:off x="6172200" y="1600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" name="Text Box 55"/>
          <p:cNvSpPr txBox="1">
            <a:spLocks noChangeArrowheads="1"/>
          </p:cNvSpPr>
          <p:nvPr/>
        </p:nvSpPr>
        <p:spPr bwMode="auto">
          <a:xfrm>
            <a:off x="6705600" y="304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Б-Б</a:t>
            </a:r>
          </a:p>
        </p:txBody>
      </p:sp>
      <p:sp>
        <p:nvSpPr>
          <p:cNvPr id="6249" name="TextBox 118"/>
          <p:cNvSpPr txBox="1">
            <a:spLocks noChangeArrowheads="1"/>
          </p:cNvSpPr>
          <p:nvPr/>
        </p:nvSpPr>
        <p:spPr bwMode="auto">
          <a:xfrm>
            <a:off x="4724400" y="0"/>
            <a:ext cx="397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</a:rPr>
              <a:t>Алгоритм построения сечений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2063E-6 L -0.28385 0.1431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-0.55 0.3440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-0.55 0.3440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7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5" grpId="1" animBg="1"/>
      <p:bldP spid="75" grpId="2" animBg="1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1" grpId="0" animBg="1"/>
      <p:bldP spid="92" grpId="0" animBg="1"/>
      <p:bldP spid="93" grpId="0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94" grpId="0"/>
      <p:bldP spid="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09800" y="176213"/>
            <a:ext cx="5341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C00000"/>
                </a:solidFill>
              </a:rPr>
              <a:t>Графические обозначения материалов в сечении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 bwMode="auto">
          <a:xfrm>
            <a:off x="228600" y="609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lum bright="-6000" contrast="24000"/>
          </a:blip>
          <a:srcRect/>
          <a:stretch>
            <a:fillRect/>
          </a:stretch>
        </p:blipFill>
        <p:spPr bwMode="auto">
          <a:xfrm>
            <a:off x="228600" y="3505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lum bright="-6000" contrast="18000"/>
          </a:blip>
          <a:srcRect/>
          <a:stretch>
            <a:fillRect/>
          </a:stretch>
        </p:blipFill>
        <p:spPr bwMode="auto">
          <a:xfrm>
            <a:off x="5029200" y="6858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>
            <a:lum bright="-6000" contrast="24000"/>
          </a:blip>
          <a:srcRect/>
          <a:stretch>
            <a:fillRect/>
          </a:stretch>
        </p:blipFill>
        <p:spPr bwMode="auto">
          <a:xfrm>
            <a:off x="5029200" y="3733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282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Металлы и твердые сплавы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43000" y="6019800"/>
            <a:ext cx="2936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 i="1">
                <a:solidFill>
                  <a:srgbClr val="CC0000"/>
                </a:solidFill>
              </a:rPr>
              <a:t>Пластмассы, картон, резина, </a:t>
            </a:r>
          </a:p>
          <a:p>
            <a:pPr algn="ctr"/>
            <a:r>
              <a:rPr lang="ru-RU" sz="1400" b="1" i="1">
                <a:solidFill>
                  <a:srgbClr val="CC0000"/>
                </a:solidFill>
              </a:rPr>
              <a:t>пористые материалы и др.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086600" y="2819400"/>
            <a:ext cx="882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Дерево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61013" y="6172200"/>
            <a:ext cx="3406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 i="1">
                <a:solidFill>
                  <a:srgbClr val="CC0000"/>
                </a:solidFill>
              </a:rPr>
              <a:t>Стекло и другие светопрозрачные</a:t>
            </a:r>
          </a:p>
          <a:p>
            <a:pPr algn="ctr"/>
            <a:r>
              <a:rPr lang="ru-RU" sz="1400" b="1" i="1">
                <a:solidFill>
                  <a:srgbClr val="CC0000"/>
                </a:solidFill>
              </a:rPr>
              <a:t>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057400" y="1143000"/>
            <a:ext cx="1219200" cy="1676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276600" y="1524000"/>
            <a:ext cx="2286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505200" y="1295400"/>
            <a:ext cx="3048000" cy="137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3962400" y="17526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5334000" y="17526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4191000" y="1752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4191000" y="1752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4191000" y="2209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4191000" y="1600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>
            <a:off x="5562600" y="1600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Oval 13" descr="Широкий диагональный 1"/>
          <p:cNvSpPr>
            <a:spLocks noChangeArrowheads="1"/>
          </p:cNvSpPr>
          <p:nvPr/>
        </p:nvSpPr>
        <p:spPr bwMode="auto">
          <a:xfrm>
            <a:off x="7086600" y="1295400"/>
            <a:ext cx="1371600" cy="13716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8229600" y="175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V="1">
            <a:off x="8229600" y="1752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>
            <a:off x="8229600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7"/>
          <p:cNvSpPr>
            <a:spLocks noChangeShapeType="1"/>
          </p:cNvSpPr>
          <p:nvPr/>
        </p:nvSpPr>
        <p:spPr bwMode="auto">
          <a:xfrm>
            <a:off x="8229600" y="175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>
            <a:off x="1828800" y="19812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>
            <a:off x="7772400" y="10668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6858000" y="1981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648200" y="685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648200" y="2819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191000" y="762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191000" y="3200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91000" y="3200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191000" y="381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7467600" y="6096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А-А</a:t>
            </a:r>
          </a:p>
        </p:txBody>
      </p:sp>
      <p:sp>
        <p:nvSpPr>
          <p:cNvPr id="8219" name="Rectangle 28"/>
          <p:cNvSpPr>
            <a:spLocks noChangeArrowheads="1"/>
          </p:cNvSpPr>
          <p:nvPr/>
        </p:nvSpPr>
        <p:spPr bwMode="auto">
          <a:xfrm>
            <a:off x="3429000" y="4191000"/>
            <a:ext cx="1143000" cy="182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4572000" y="4648200"/>
            <a:ext cx="2286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Rectangle 30"/>
          <p:cNvSpPr>
            <a:spLocks noChangeArrowheads="1"/>
          </p:cNvSpPr>
          <p:nvPr/>
        </p:nvSpPr>
        <p:spPr bwMode="auto">
          <a:xfrm>
            <a:off x="4800600" y="4343400"/>
            <a:ext cx="32004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2" name="Line 31"/>
          <p:cNvSpPr>
            <a:spLocks noChangeShapeType="1"/>
          </p:cNvSpPr>
          <p:nvPr/>
        </p:nvSpPr>
        <p:spPr bwMode="auto">
          <a:xfrm>
            <a:off x="3200400" y="51054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Rectangle 32"/>
          <p:cNvSpPr>
            <a:spLocks noChangeArrowheads="1"/>
          </p:cNvSpPr>
          <p:nvPr/>
        </p:nvSpPr>
        <p:spPr bwMode="auto">
          <a:xfrm>
            <a:off x="5410200" y="4343400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Rectangle 33"/>
          <p:cNvSpPr>
            <a:spLocks noChangeArrowheads="1"/>
          </p:cNvSpPr>
          <p:nvPr/>
        </p:nvSpPr>
        <p:spPr bwMode="auto">
          <a:xfrm>
            <a:off x="5410200" y="4191000"/>
            <a:ext cx="1752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5" name="Line 34"/>
          <p:cNvSpPr>
            <a:spLocks noChangeShapeType="1"/>
          </p:cNvSpPr>
          <p:nvPr/>
        </p:nvSpPr>
        <p:spPr bwMode="auto">
          <a:xfrm>
            <a:off x="5410200" y="4419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35"/>
          <p:cNvSpPr>
            <a:spLocks noChangeShapeType="1"/>
          </p:cNvSpPr>
          <p:nvPr/>
        </p:nvSpPr>
        <p:spPr bwMode="auto">
          <a:xfrm>
            <a:off x="5410200" y="43434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36"/>
          <p:cNvSpPr>
            <a:spLocks noChangeShapeType="1"/>
          </p:cNvSpPr>
          <p:nvPr/>
        </p:nvSpPr>
        <p:spPr bwMode="auto">
          <a:xfrm>
            <a:off x="7162800" y="43434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6172200" y="6019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6248400" y="64912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</a:t>
            </a:r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5410200" y="38100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6705600" y="3810000"/>
            <a:ext cx="4572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5638800" y="38100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5638800" y="3810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5638800" y="4267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5638800" y="3657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6934200" y="3657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5334000" y="4038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6172200" y="3200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6172200" y="6400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6172200" y="3276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6172200" y="2895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</a:t>
            </a:r>
          </a:p>
        </p:txBody>
      </p:sp>
      <p:sp>
        <p:nvSpPr>
          <p:cNvPr id="8242" name="Oval 51" descr="Широкий диагональный 1"/>
          <p:cNvSpPr>
            <a:spLocks noChangeArrowheads="1"/>
          </p:cNvSpPr>
          <p:nvPr/>
        </p:nvSpPr>
        <p:spPr bwMode="auto">
          <a:xfrm>
            <a:off x="1143000" y="4343400"/>
            <a:ext cx="1524000" cy="1524000"/>
          </a:xfrm>
          <a:prstGeom prst="ellipse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3" name="Rectangle 52"/>
          <p:cNvSpPr>
            <a:spLocks noChangeArrowheads="1"/>
          </p:cNvSpPr>
          <p:nvPr/>
        </p:nvSpPr>
        <p:spPr bwMode="auto">
          <a:xfrm>
            <a:off x="1676400" y="4191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4" name="Line 53"/>
          <p:cNvSpPr>
            <a:spLocks noChangeShapeType="1"/>
          </p:cNvSpPr>
          <p:nvPr/>
        </p:nvSpPr>
        <p:spPr bwMode="auto">
          <a:xfrm>
            <a:off x="1676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54"/>
          <p:cNvSpPr>
            <a:spLocks noChangeShapeType="1"/>
          </p:cNvSpPr>
          <p:nvPr/>
        </p:nvSpPr>
        <p:spPr bwMode="auto">
          <a:xfrm>
            <a:off x="21336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6" name="Line 55"/>
          <p:cNvSpPr>
            <a:spLocks noChangeShapeType="1"/>
          </p:cNvSpPr>
          <p:nvPr/>
        </p:nvSpPr>
        <p:spPr bwMode="auto">
          <a:xfrm>
            <a:off x="1676400" y="4572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7" name="Line 56"/>
          <p:cNvSpPr>
            <a:spLocks noChangeShapeType="1"/>
          </p:cNvSpPr>
          <p:nvPr/>
        </p:nvSpPr>
        <p:spPr bwMode="auto">
          <a:xfrm>
            <a:off x="1905000" y="4419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8" name="Line 57"/>
          <p:cNvSpPr>
            <a:spLocks noChangeShapeType="1"/>
          </p:cNvSpPr>
          <p:nvPr/>
        </p:nvSpPr>
        <p:spPr bwMode="auto">
          <a:xfrm>
            <a:off x="990600" y="5105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600200" y="38862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Б-Б</a:t>
            </a:r>
          </a:p>
        </p:txBody>
      </p:sp>
      <p:sp>
        <p:nvSpPr>
          <p:cNvPr id="11323" name="AutoShape 59"/>
          <p:cNvSpPr>
            <a:spLocks noChangeArrowheads="1"/>
          </p:cNvSpPr>
          <p:nvPr/>
        </p:nvSpPr>
        <p:spPr bwMode="auto">
          <a:xfrm rot="-5400000">
            <a:off x="2895600" y="-533400"/>
            <a:ext cx="2743200" cy="5029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6781800" y="609600"/>
            <a:ext cx="20574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048000" y="3733800"/>
            <a:ext cx="5410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914400" y="4267200"/>
            <a:ext cx="19812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54" name="Picture 65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</a:blip>
          <a:srcRect/>
          <a:stretch>
            <a:fillRect/>
          </a:stretch>
        </p:blipFill>
        <p:spPr bwMode="auto">
          <a:xfrm>
            <a:off x="228600" y="228600"/>
            <a:ext cx="16002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55" name="Text Box 66"/>
          <p:cNvSpPr txBox="1">
            <a:spLocks noChangeArrowheads="1"/>
          </p:cNvSpPr>
          <p:nvPr/>
        </p:nvSpPr>
        <p:spPr bwMode="auto">
          <a:xfrm>
            <a:off x="2590800" y="-23813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3300"/>
                </a:solidFill>
              </a:rPr>
              <a:t>Выполнить чертеж валика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  <p:bldP spid="11286" grpId="0" animBg="1"/>
      <p:bldP spid="11287" grpId="0" animBg="1"/>
      <p:bldP spid="11288" grpId="0" animBg="1"/>
      <p:bldP spid="11289" grpId="0"/>
      <p:bldP spid="11290" grpId="0"/>
      <p:bldP spid="11301" grpId="0" animBg="1"/>
      <p:bldP spid="11302" grpId="0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2" grpId="0" animBg="1"/>
      <p:bldP spid="11313" grpId="0" animBg="1"/>
      <p:bldP spid="11314" grpId="0"/>
      <p:bldP spid="11322" grpId="0"/>
      <p:bldP spid="11323" grpId="0" animBg="1"/>
      <p:bldP spid="11324" grpId="0" animBg="1"/>
      <p:bldP spid="11325" grpId="0" animBg="1"/>
      <p:bldP spid="1132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91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38</cp:revision>
  <cp:lastPrinted>1601-01-01T00:00:00Z</cp:lastPrinted>
  <dcterms:created xsi:type="dcterms:W3CDTF">1601-01-01T00:00:00Z</dcterms:created>
  <dcterms:modified xsi:type="dcterms:W3CDTF">2014-03-11T18:59:49Z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