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257" r:id="rId3"/>
    <p:sldId id="283" r:id="rId4"/>
    <p:sldId id="282" r:id="rId5"/>
    <p:sldId id="284" r:id="rId6"/>
    <p:sldId id="258" r:id="rId7"/>
    <p:sldId id="263" r:id="rId8"/>
    <p:sldId id="260" r:id="rId9"/>
    <p:sldId id="264" r:id="rId10"/>
    <p:sldId id="259" r:id="rId11"/>
    <p:sldId id="269" r:id="rId12"/>
    <p:sldId id="268" r:id="rId13"/>
    <p:sldId id="285" r:id="rId14"/>
    <p:sldId id="273" r:id="rId15"/>
    <p:sldId id="27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096C0-4E9B-4C38-965F-548F40A42AE8}" type="datetimeFigureOut">
              <a:rPr lang="ru-RU" smtClean="0"/>
              <a:pPr/>
              <a:t>20.01.2014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32AA7-071C-451A-A432-E8E534FE5BD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032AA7-071C-451A-A432-E8E534FE5BD4}"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5124" name="Rectangle 4"/>
          <p:cNvSpPr>
            <a:spLocks noGrp="1" noChangeArrowheads="1"/>
          </p:cNvSpPr>
          <p:nvPr>
            <p:ph type="dt" sz="quarter" idx="2"/>
          </p:nvPr>
        </p:nvSpPr>
        <p:spPr/>
        <p:txBody>
          <a:bodyPr/>
          <a:lstStyle>
            <a:lvl1pPr>
              <a:defRPr/>
            </a:lvl1pPr>
          </a:lstStyle>
          <a:p>
            <a:endParaRPr lang="ru-RU"/>
          </a:p>
        </p:txBody>
      </p:sp>
      <p:sp>
        <p:nvSpPr>
          <p:cNvPr id="5125" name="Rectangle 5"/>
          <p:cNvSpPr>
            <a:spLocks noGrp="1" noChangeArrowheads="1"/>
          </p:cNvSpPr>
          <p:nvPr>
            <p:ph type="ftr" sz="quarter" idx="3"/>
          </p:nvPr>
        </p:nvSpPr>
        <p:spPr/>
        <p:txBody>
          <a:bodyPr/>
          <a:lstStyle>
            <a:lvl1pPr>
              <a:defRPr/>
            </a:lvl1pPr>
          </a:lstStyle>
          <a:p>
            <a:endParaRPr lang="ru-RU"/>
          </a:p>
        </p:txBody>
      </p:sp>
      <p:sp>
        <p:nvSpPr>
          <p:cNvPr id="5126" name="Rectangle 6"/>
          <p:cNvSpPr>
            <a:spLocks noGrp="1" noChangeArrowheads="1"/>
          </p:cNvSpPr>
          <p:nvPr>
            <p:ph type="sldNum" sz="quarter" idx="4"/>
          </p:nvPr>
        </p:nvSpPr>
        <p:spPr/>
        <p:txBody>
          <a:bodyPr/>
          <a:lstStyle>
            <a:lvl1pPr>
              <a:defRPr/>
            </a:lvl1pPr>
          </a:lstStyle>
          <a:p>
            <a:fld id="{8DE8EAAA-C206-4C28-A07D-DF38F7FAC4B4}" type="slidenum">
              <a:rPr lang="ru-RU"/>
              <a:pPr/>
              <a:t>‹#›</a:t>
            </a:fld>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500"/>
                                        <p:tgtEl>
                                          <p:spTgt spid="5123">
                                            <p:txEl>
                                              <p:pRg st="0" end="0"/>
                                            </p:txEl>
                                          </p:spTgt>
                                        </p:tgtEl>
                                      </p:cBhvr>
                                    </p:animEffect>
                                    <p:anim calcmode="lin" valueType="num">
                                      <p:cBhvr>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tmplLst>
          <p:tmpl lvl="1">
            <p:tnLst>
              <p:par>
                <p:cTn presetID="44"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500"/>
                        <p:tgtEl>
                          <p:spTgt spid="5123"/>
                        </p:tgtEl>
                      </p:cBhvr>
                    </p:animEffect>
                    <p:anim calcmode="lin" valueType="num">
                      <p:cBhvr>
                        <p:cTn dur="500" fill="hold"/>
                        <p:tgtEl>
                          <p:spTgt spid="5123"/>
                        </p:tgtEl>
                        <p:attrNameLst>
                          <p:attrName>ppt_x</p:attrName>
                        </p:attrNameLst>
                      </p:cBhvr>
                      <p:tavLst>
                        <p:tav tm="0">
                          <p:val>
                            <p:strVal val="#ppt_x"/>
                          </p:val>
                        </p:tav>
                        <p:tav tm="100000">
                          <p:val>
                            <p:strVal val="#ppt_x"/>
                          </p:val>
                        </p:tav>
                      </p:tavLst>
                    </p:anim>
                    <p:anim calcmode="lin" valueType="num">
                      <p:cBhvr>
                        <p:cTn dur="500" fill="hold"/>
                        <p:tgtEl>
                          <p:spTgt spid="5123"/>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B82254-68F0-41CA-887A-AC3D59C78D3D}" type="slidenum">
              <a:rPr lang="ru-RU"/>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0530C6C-92CC-4EFE-92FB-902EBB0E342C}" type="slidenum">
              <a:rPr lang="ru-RU"/>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8540750"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01625" y="3963988"/>
            <a:ext cx="8540750"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4800" y="6245225"/>
            <a:ext cx="22860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6000" cy="476250"/>
          </a:xfrm>
        </p:spPr>
        <p:txBody>
          <a:bodyPr/>
          <a:lstStyle>
            <a:lvl1pPr>
              <a:defRPr/>
            </a:lvl1pPr>
          </a:lstStyle>
          <a:p>
            <a:fld id="{CA8D0CC0-57ED-4F4E-A8A9-8B3B366D109F}" type="slidenum">
              <a:rPr lang="ru-RU"/>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E773699-859C-4D42-BC8A-DA2FD17E2B3A}" type="slidenum">
              <a:rPr lang="ru-RU"/>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79CD857-14AA-4066-BF14-0A4E856CC208}" type="slidenum">
              <a:rPr lang="ru-RU"/>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8C9183B-5C71-432D-95EA-C06ED4467035}" type="slidenum">
              <a:rPr lang="ru-RU"/>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E269E87-2049-456C-8907-1FE71F20657A}" type="slidenum">
              <a:rPr lang="ru-RU"/>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EC6159A-830B-4746-9454-0BCA5A2A57A0}" type="slidenum">
              <a:rPr lang="ru-RU"/>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7751BA0-0359-4F8D-9CDF-A5FB1DDAD056}" type="slidenum">
              <a:rPr lang="ru-RU"/>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CF5EDAE-43F4-402C-ADD8-99F58705FB95}" type="slidenum">
              <a:rPr lang="ru-RU"/>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E253DB6-3AF3-4F50-939D-58E8F547F79B}" type="slidenum">
              <a:rPr lang="ru-RU"/>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42671F1-2936-4FF6-B62B-54BB173F3980}"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anim calcmode="lin" valueType="num">
                                      <p:cBhvr>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Effect transition="in" filter="fade">
                                      <p:cBhvr>
                                        <p:cTn id="29" dur="500"/>
                                        <p:tgtEl>
                                          <p:spTgt spid="4099">
                                            <p:txEl>
                                              <p:pRg st="3" end="3"/>
                                            </p:txEl>
                                          </p:spTgt>
                                        </p:tgtEl>
                                      </p:cBhvr>
                                    </p:animEffect>
                                    <p:anim calcmode="lin" valueType="num">
                                      <p:cBhvr>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099">
                                            <p:txEl>
                                              <p:pRg st="4" end="4"/>
                                            </p:txEl>
                                          </p:spTgt>
                                        </p:tgtEl>
                                        <p:attrNameLst>
                                          <p:attrName>style.visibility</p:attrName>
                                        </p:attrNameLst>
                                      </p:cBhvr>
                                      <p:to>
                                        <p:strVal val="visible"/>
                                      </p:to>
                                    </p:set>
                                    <p:animEffect transition="in" filter="fade">
                                      <p:cBhvr>
                                        <p:cTn id="34" dur="500"/>
                                        <p:tgtEl>
                                          <p:spTgt spid="4099">
                                            <p:txEl>
                                              <p:pRg st="4" end="4"/>
                                            </p:txEl>
                                          </p:spTgt>
                                        </p:tgtEl>
                                      </p:cBhvr>
                                    </p:animEffect>
                                    <p:anim calcmode="lin" valueType="num">
                                      <p:cBhvr>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ru.wikipedia.org/wiki/%D0%A4%D0%B0%D0%B9%D0%BB:Hilbert.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u.wikipedia.org/wiki/%D0%A4%D0%B0%D0%B9%D0%BB:Karl_Weierstrass.jp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ru.wikipedia.org/wiki/%D0%A4%D0%B0%D0%B9%D0%BB:%D0%9D%D0%B8%D0%BA%D0%BE%D0%BB%D0%B0%D0%B9_%D0%95%D0%B3%D0%BE%D1%80%D0%BE%D0%B2%D0%B8%D1%87_%D0%96%D1%83%D0%BA%D0%BE%D0%B2%D1%81%D0%BA%D0%B8%D0%B9.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tudent"/>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
        <p:nvSpPr>
          <p:cNvPr id="2059" name="WordArt 11" descr="Частый вертикальный"/>
          <p:cNvSpPr>
            <a:spLocks noChangeArrowheads="1" noChangeShapeType="1" noTextEdit="1"/>
          </p:cNvSpPr>
          <p:nvPr/>
        </p:nvSpPr>
        <p:spPr bwMode="auto">
          <a:xfrm rot="-655104">
            <a:off x="611188" y="333375"/>
            <a:ext cx="3960812" cy="2700338"/>
          </a:xfrm>
          <a:prstGeom prst="rect">
            <a:avLst/>
          </a:prstGeom>
        </p:spPr>
        <p:txBody>
          <a:bodyPr wrap="none" fromWordArt="1">
            <a:prstTxWarp prst="textCurveUp">
              <a:avLst>
                <a:gd name="adj" fmla="val 40356"/>
              </a:avLst>
            </a:prstTxWarp>
          </a:bodyPr>
          <a:lstStyle/>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Математика </a:t>
            </a:r>
          </a:p>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вокруг</a:t>
            </a:r>
          </a:p>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нас</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p:txBody>
          <a:bodyPr/>
          <a:lstStyle/>
          <a:p>
            <a:r>
              <a:rPr lang="ru-RU" dirty="0">
                <a:solidFill>
                  <a:srgbClr val="FFFF00"/>
                </a:solidFill>
              </a:rPr>
              <a:t>Математика и история</a:t>
            </a:r>
          </a:p>
        </p:txBody>
      </p:sp>
      <p:sp>
        <p:nvSpPr>
          <p:cNvPr id="16389" name="Text Box 5"/>
          <p:cNvSpPr txBox="1">
            <a:spLocks noChangeArrowheads="1"/>
          </p:cNvSpPr>
          <p:nvPr/>
        </p:nvSpPr>
        <p:spPr bwMode="auto">
          <a:xfrm>
            <a:off x="323850" y="1341438"/>
            <a:ext cx="8569325" cy="1190625"/>
          </a:xfrm>
          <a:prstGeom prst="rect">
            <a:avLst/>
          </a:prstGeom>
          <a:noFill/>
          <a:ln w="9525">
            <a:noFill/>
            <a:miter lim="800000"/>
            <a:headEnd/>
            <a:tailEnd/>
          </a:ln>
          <a:effectLst/>
        </p:spPr>
        <p:txBody>
          <a:bodyPr>
            <a:spAutoFit/>
          </a:bodyPr>
          <a:lstStyle/>
          <a:p>
            <a:pPr>
              <a:spcBef>
                <a:spcPct val="50000"/>
              </a:spcBef>
            </a:pPr>
            <a:r>
              <a:rPr lang="ru-RU" dirty="0"/>
              <a:t>1) Петр </a:t>
            </a:r>
            <a:r>
              <a:rPr lang="en-US" dirty="0"/>
              <a:t>I </a:t>
            </a:r>
            <a:r>
              <a:rPr lang="ru-RU" dirty="0"/>
              <a:t>хорошо знал </a:t>
            </a:r>
            <a:r>
              <a:rPr lang="ru-RU" dirty="0" err="1"/>
              <a:t>адицию</a:t>
            </a:r>
            <a:r>
              <a:rPr lang="ru-RU" dirty="0"/>
              <a:t>, </a:t>
            </a:r>
            <a:r>
              <a:rPr lang="ru-RU" dirty="0" err="1"/>
              <a:t>субсстракцию</a:t>
            </a:r>
            <a:r>
              <a:rPr lang="ru-RU" dirty="0"/>
              <a:t>, мультипликацию и дивизию. В его времена эти действия знали далеко не </a:t>
            </a:r>
            <a:r>
              <a:rPr lang="ru-RU" dirty="0" smtClean="0"/>
              <a:t>все  и </a:t>
            </a:r>
            <a:r>
              <a:rPr lang="ru-RU" dirty="0"/>
              <a:t>Петр настойчиво заставлял изучать своих сподвижников. Сейчас это знает каждый школьник. Как он это называет?</a:t>
            </a:r>
          </a:p>
        </p:txBody>
      </p:sp>
      <p:sp>
        <p:nvSpPr>
          <p:cNvPr id="16390" name="Text Box 6"/>
          <p:cNvSpPr txBox="1">
            <a:spLocks noChangeArrowheads="1"/>
          </p:cNvSpPr>
          <p:nvPr/>
        </p:nvSpPr>
        <p:spPr bwMode="auto">
          <a:xfrm>
            <a:off x="467544" y="2636912"/>
            <a:ext cx="8351838" cy="366712"/>
          </a:xfrm>
          <a:prstGeom prst="rect">
            <a:avLst/>
          </a:prstGeom>
          <a:noFill/>
          <a:ln w="9525">
            <a:noFill/>
            <a:miter lim="800000"/>
            <a:headEnd/>
            <a:tailEnd/>
          </a:ln>
          <a:effectLst/>
        </p:spPr>
        <p:txBody>
          <a:bodyPr>
            <a:spAutoFit/>
          </a:bodyPr>
          <a:lstStyle/>
          <a:p>
            <a:pPr>
              <a:spcBef>
                <a:spcPct val="50000"/>
              </a:spcBef>
            </a:pPr>
            <a:r>
              <a:rPr lang="ru-RU" dirty="0"/>
              <a:t>2) Что на Руси раньше называли «</a:t>
            </a:r>
            <a:r>
              <a:rPr lang="ru-RU" dirty="0" smtClean="0"/>
              <a:t>ломаными </a:t>
            </a:r>
            <a:r>
              <a:rPr lang="ru-RU" dirty="0"/>
              <a:t>числами»?</a:t>
            </a:r>
          </a:p>
        </p:txBody>
      </p:sp>
      <p:sp>
        <p:nvSpPr>
          <p:cNvPr id="16391" name="Text Box 7"/>
          <p:cNvSpPr txBox="1">
            <a:spLocks noChangeArrowheads="1"/>
          </p:cNvSpPr>
          <p:nvPr/>
        </p:nvSpPr>
        <p:spPr bwMode="auto">
          <a:xfrm>
            <a:off x="323850" y="3141663"/>
            <a:ext cx="8424863" cy="366712"/>
          </a:xfrm>
          <a:prstGeom prst="rect">
            <a:avLst/>
          </a:prstGeom>
          <a:noFill/>
          <a:ln w="9525">
            <a:noFill/>
            <a:miter lim="800000"/>
            <a:headEnd/>
            <a:tailEnd/>
          </a:ln>
          <a:effectLst/>
        </p:spPr>
        <p:txBody>
          <a:bodyPr>
            <a:spAutoFit/>
          </a:bodyPr>
          <a:lstStyle/>
          <a:p>
            <a:pPr>
              <a:spcBef>
                <a:spcPct val="50000"/>
              </a:spcBef>
            </a:pPr>
            <a:r>
              <a:rPr lang="ru-RU"/>
              <a:t>3)Сколько подвигов совершил Геракл?</a:t>
            </a:r>
          </a:p>
        </p:txBody>
      </p:sp>
      <p:sp>
        <p:nvSpPr>
          <p:cNvPr id="16392" name="Text Box 8"/>
          <p:cNvSpPr txBox="1">
            <a:spLocks noChangeArrowheads="1"/>
          </p:cNvSpPr>
          <p:nvPr/>
        </p:nvSpPr>
        <p:spPr bwMode="auto">
          <a:xfrm>
            <a:off x="323850" y="3644900"/>
            <a:ext cx="8208963" cy="641350"/>
          </a:xfrm>
          <a:prstGeom prst="rect">
            <a:avLst/>
          </a:prstGeom>
          <a:noFill/>
          <a:ln w="9525">
            <a:noFill/>
            <a:miter lim="800000"/>
            <a:headEnd/>
            <a:tailEnd/>
          </a:ln>
          <a:effectLst/>
        </p:spPr>
        <p:txBody>
          <a:bodyPr>
            <a:spAutoFit/>
          </a:bodyPr>
          <a:lstStyle/>
          <a:p>
            <a:pPr>
              <a:spcBef>
                <a:spcPct val="50000"/>
              </a:spcBef>
            </a:pPr>
            <a:r>
              <a:rPr lang="ru-RU" dirty="0"/>
              <a:t>4)О какой науке Цицерон сказал: «Греки изучали её, чтобы познать мир, а римляне – для того, чтобы измерять земельные участки»?</a:t>
            </a:r>
          </a:p>
        </p:txBody>
      </p:sp>
      <p:sp>
        <p:nvSpPr>
          <p:cNvPr id="16393" name="Text Box 9"/>
          <p:cNvSpPr txBox="1">
            <a:spLocks noChangeArrowheads="1"/>
          </p:cNvSpPr>
          <p:nvPr/>
        </p:nvSpPr>
        <p:spPr bwMode="auto">
          <a:xfrm>
            <a:off x="395536" y="4365104"/>
            <a:ext cx="8280400" cy="915987"/>
          </a:xfrm>
          <a:prstGeom prst="rect">
            <a:avLst/>
          </a:prstGeom>
          <a:noFill/>
          <a:ln w="9525">
            <a:noFill/>
            <a:miter lim="800000"/>
            <a:headEnd/>
            <a:tailEnd/>
          </a:ln>
          <a:effectLst/>
        </p:spPr>
        <p:txBody>
          <a:bodyPr>
            <a:spAutoFit/>
          </a:bodyPr>
          <a:lstStyle/>
          <a:p>
            <a:pPr>
              <a:spcBef>
                <a:spcPct val="50000"/>
              </a:spcBef>
            </a:pPr>
            <a:r>
              <a:rPr lang="ru-RU" dirty="0"/>
              <a:t>5)Летописец сообщает, что строительство Успенского Собора в Кремле велось «в кружало и а правило.» </a:t>
            </a:r>
            <a:r>
              <a:rPr lang="ru-RU" dirty="0" smtClean="0"/>
              <a:t> </a:t>
            </a:r>
            <a:r>
              <a:rPr lang="ru-RU" dirty="0"/>
              <a:t>помощи каких инструментов прибегали мастера?</a:t>
            </a:r>
          </a:p>
        </p:txBody>
      </p:sp>
      <p:sp>
        <p:nvSpPr>
          <p:cNvPr id="16394" name="Text Box 10"/>
          <p:cNvSpPr txBox="1">
            <a:spLocks noChangeArrowheads="1"/>
          </p:cNvSpPr>
          <p:nvPr/>
        </p:nvSpPr>
        <p:spPr bwMode="auto">
          <a:xfrm>
            <a:off x="323850" y="5589588"/>
            <a:ext cx="8569325" cy="366712"/>
          </a:xfrm>
          <a:prstGeom prst="rect">
            <a:avLst/>
          </a:prstGeom>
          <a:noFill/>
          <a:ln w="9525">
            <a:noFill/>
            <a:miter lim="800000"/>
            <a:headEnd/>
            <a:tailEnd/>
          </a:ln>
          <a:effectLst/>
        </p:spPr>
        <p:txBody>
          <a:bodyPr>
            <a:spAutoFit/>
          </a:bodyPr>
          <a:lstStyle/>
          <a:p>
            <a:pPr>
              <a:spcBef>
                <a:spcPct val="50000"/>
              </a:spcBef>
            </a:pPr>
            <a:r>
              <a:rPr lang="ru-RU"/>
              <a:t>6) Почему в Египте строители пирамид использовали веревку с 12 узелками?</a:t>
            </a:r>
          </a:p>
        </p:txBody>
      </p:sp>
      <p:sp>
        <p:nvSpPr>
          <p:cNvPr id="16395" name="Text Box 11"/>
          <p:cNvSpPr txBox="1">
            <a:spLocks noChangeArrowheads="1"/>
          </p:cNvSpPr>
          <p:nvPr/>
        </p:nvSpPr>
        <p:spPr bwMode="auto">
          <a:xfrm>
            <a:off x="5508104" y="2349500"/>
            <a:ext cx="3240609" cy="366713"/>
          </a:xfrm>
          <a:prstGeom prst="rect">
            <a:avLst/>
          </a:prstGeom>
          <a:noFill/>
          <a:ln w="9525">
            <a:noFill/>
            <a:miter lim="800000"/>
            <a:headEnd/>
            <a:tailEnd/>
          </a:ln>
          <a:effectLst/>
        </p:spPr>
        <p:txBody>
          <a:bodyPr wrap="square">
            <a:spAutoFit/>
          </a:bodyPr>
          <a:lstStyle/>
          <a:p>
            <a:pPr>
              <a:spcBef>
                <a:spcPct val="50000"/>
              </a:spcBef>
            </a:pPr>
            <a:r>
              <a:rPr lang="ru-RU" dirty="0">
                <a:solidFill>
                  <a:srgbClr val="FFFF00"/>
                </a:solidFill>
              </a:rPr>
              <a:t>+ - * /</a:t>
            </a:r>
          </a:p>
        </p:txBody>
      </p:sp>
      <p:sp>
        <p:nvSpPr>
          <p:cNvPr id="16396" name="Text Box 12"/>
          <p:cNvSpPr txBox="1">
            <a:spLocks noChangeArrowheads="1"/>
          </p:cNvSpPr>
          <p:nvPr/>
        </p:nvSpPr>
        <p:spPr bwMode="auto">
          <a:xfrm>
            <a:off x="7164288" y="2780928"/>
            <a:ext cx="1368425"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Дроби</a:t>
            </a:r>
          </a:p>
        </p:txBody>
      </p:sp>
      <p:sp>
        <p:nvSpPr>
          <p:cNvPr id="16397" name="Text Box 13"/>
          <p:cNvSpPr txBox="1">
            <a:spLocks noChangeArrowheads="1"/>
          </p:cNvSpPr>
          <p:nvPr/>
        </p:nvSpPr>
        <p:spPr bwMode="auto">
          <a:xfrm>
            <a:off x="6659563" y="3357563"/>
            <a:ext cx="1295400"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12</a:t>
            </a:r>
          </a:p>
        </p:txBody>
      </p:sp>
      <p:sp>
        <p:nvSpPr>
          <p:cNvPr id="16398" name="Text Box 14"/>
          <p:cNvSpPr txBox="1">
            <a:spLocks noChangeArrowheads="1"/>
          </p:cNvSpPr>
          <p:nvPr/>
        </p:nvSpPr>
        <p:spPr bwMode="auto">
          <a:xfrm>
            <a:off x="6948488" y="4076700"/>
            <a:ext cx="1944687"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Геометрия</a:t>
            </a:r>
          </a:p>
        </p:txBody>
      </p:sp>
      <p:sp>
        <p:nvSpPr>
          <p:cNvPr id="16399" name="Text Box 15"/>
          <p:cNvSpPr txBox="1">
            <a:spLocks noChangeArrowheads="1"/>
          </p:cNvSpPr>
          <p:nvPr/>
        </p:nvSpPr>
        <p:spPr bwMode="auto">
          <a:xfrm>
            <a:off x="6300788" y="5157788"/>
            <a:ext cx="2519362"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Циркуль и линейка</a:t>
            </a:r>
          </a:p>
        </p:txBody>
      </p:sp>
      <p:sp>
        <p:nvSpPr>
          <p:cNvPr id="16400" name="Text Box 16"/>
          <p:cNvSpPr txBox="1">
            <a:spLocks noChangeArrowheads="1"/>
          </p:cNvSpPr>
          <p:nvPr/>
        </p:nvSpPr>
        <p:spPr bwMode="auto">
          <a:xfrm>
            <a:off x="3419475" y="5949950"/>
            <a:ext cx="5040313"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6401" name="Text Box 17"/>
          <p:cNvSpPr txBox="1">
            <a:spLocks noChangeArrowheads="1"/>
          </p:cNvSpPr>
          <p:nvPr/>
        </p:nvSpPr>
        <p:spPr bwMode="auto">
          <a:xfrm>
            <a:off x="1979613" y="6092825"/>
            <a:ext cx="6337300" cy="646331"/>
          </a:xfrm>
          <a:prstGeom prst="rect">
            <a:avLst/>
          </a:prstGeom>
          <a:noFill/>
          <a:ln w="9525">
            <a:noFill/>
            <a:miter lim="800000"/>
            <a:headEnd/>
            <a:tailEnd/>
          </a:ln>
          <a:effectLst/>
        </p:spPr>
        <p:txBody>
          <a:bodyPr>
            <a:spAutoFit/>
          </a:bodyPr>
          <a:lstStyle/>
          <a:p>
            <a:pPr>
              <a:spcBef>
                <a:spcPct val="50000"/>
              </a:spcBef>
            </a:pPr>
            <a:r>
              <a:rPr lang="ru-RU" smtClean="0">
                <a:solidFill>
                  <a:srgbClr val="FFFF00"/>
                </a:solidFill>
              </a:rPr>
              <a:t>Получается  прямоугольный </a:t>
            </a:r>
            <a:r>
              <a:rPr lang="ru-RU" dirty="0">
                <a:solidFill>
                  <a:srgbClr val="FFFF00"/>
                </a:solidFill>
              </a:rPr>
              <a:t>треугольник со сторонами 3, 4, 5</a:t>
            </a:r>
            <a:r>
              <a:rPr lang="ru-RU" dirty="0"/>
              <a:t>.</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additive="base">
                                        <p:cTn id="7" dur="500" fill="hold"/>
                                        <p:tgtEl>
                                          <p:spTgt spid="16395"/>
                                        </p:tgtEl>
                                        <p:attrNameLst>
                                          <p:attrName>ppt_x</p:attrName>
                                        </p:attrNameLst>
                                      </p:cBhvr>
                                      <p:tavLst>
                                        <p:tav tm="0">
                                          <p:val>
                                            <p:strVal val="#ppt_x"/>
                                          </p:val>
                                        </p:tav>
                                        <p:tav tm="100000">
                                          <p:val>
                                            <p:strVal val="#ppt_x"/>
                                          </p:val>
                                        </p:tav>
                                      </p:tavLst>
                                    </p:anim>
                                    <p:anim calcmode="lin" valueType="num">
                                      <p:cBhvr additive="base">
                                        <p:cTn id="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6"/>
                                        </p:tgtEl>
                                        <p:attrNameLst>
                                          <p:attrName>style.visibility</p:attrName>
                                        </p:attrNameLst>
                                      </p:cBhvr>
                                      <p:to>
                                        <p:strVal val="visible"/>
                                      </p:to>
                                    </p:set>
                                    <p:anim calcmode="lin" valueType="num">
                                      <p:cBhvr additive="base">
                                        <p:cTn id="13" dur="500" fill="hold"/>
                                        <p:tgtEl>
                                          <p:spTgt spid="16396"/>
                                        </p:tgtEl>
                                        <p:attrNameLst>
                                          <p:attrName>ppt_x</p:attrName>
                                        </p:attrNameLst>
                                      </p:cBhvr>
                                      <p:tavLst>
                                        <p:tav tm="0">
                                          <p:val>
                                            <p:strVal val="#ppt_x"/>
                                          </p:val>
                                        </p:tav>
                                        <p:tav tm="100000">
                                          <p:val>
                                            <p:strVal val="#ppt_x"/>
                                          </p:val>
                                        </p:tav>
                                      </p:tavLst>
                                    </p:anim>
                                    <p:anim calcmode="lin" valueType="num">
                                      <p:cBhvr additive="base">
                                        <p:cTn id="14"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7"/>
                                        </p:tgtEl>
                                        <p:attrNameLst>
                                          <p:attrName>style.visibility</p:attrName>
                                        </p:attrNameLst>
                                      </p:cBhvr>
                                      <p:to>
                                        <p:strVal val="visible"/>
                                      </p:to>
                                    </p:set>
                                    <p:anim calcmode="lin" valueType="num">
                                      <p:cBhvr additive="base">
                                        <p:cTn id="19" dur="500" fill="hold"/>
                                        <p:tgtEl>
                                          <p:spTgt spid="16397"/>
                                        </p:tgtEl>
                                        <p:attrNameLst>
                                          <p:attrName>ppt_x</p:attrName>
                                        </p:attrNameLst>
                                      </p:cBhvr>
                                      <p:tavLst>
                                        <p:tav tm="0">
                                          <p:val>
                                            <p:strVal val="#ppt_x"/>
                                          </p:val>
                                        </p:tav>
                                        <p:tav tm="100000">
                                          <p:val>
                                            <p:strVal val="#ppt_x"/>
                                          </p:val>
                                        </p:tav>
                                      </p:tavLst>
                                    </p:anim>
                                    <p:anim calcmode="lin" valueType="num">
                                      <p:cBhvr additive="base">
                                        <p:cTn id="20"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8"/>
                                        </p:tgtEl>
                                        <p:attrNameLst>
                                          <p:attrName>style.visibility</p:attrName>
                                        </p:attrNameLst>
                                      </p:cBhvr>
                                      <p:to>
                                        <p:strVal val="visible"/>
                                      </p:to>
                                    </p:set>
                                    <p:anim calcmode="lin" valueType="num">
                                      <p:cBhvr additive="base">
                                        <p:cTn id="25" dur="500" fill="hold"/>
                                        <p:tgtEl>
                                          <p:spTgt spid="16398"/>
                                        </p:tgtEl>
                                        <p:attrNameLst>
                                          <p:attrName>ppt_x</p:attrName>
                                        </p:attrNameLst>
                                      </p:cBhvr>
                                      <p:tavLst>
                                        <p:tav tm="0">
                                          <p:val>
                                            <p:strVal val="#ppt_x"/>
                                          </p:val>
                                        </p:tav>
                                        <p:tav tm="100000">
                                          <p:val>
                                            <p:strVal val="#ppt_x"/>
                                          </p:val>
                                        </p:tav>
                                      </p:tavLst>
                                    </p:anim>
                                    <p:anim calcmode="lin" valueType="num">
                                      <p:cBhvr additive="base">
                                        <p:cTn id="26" dur="500" fill="hold"/>
                                        <p:tgtEl>
                                          <p:spTgt spid="163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9"/>
                                        </p:tgtEl>
                                        <p:attrNameLst>
                                          <p:attrName>style.visibility</p:attrName>
                                        </p:attrNameLst>
                                      </p:cBhvr>
                                      <p:to>
                                        <p:strVal val="visible"/>
                                      </p:to>
                                    </p:set>
                                    <p:anim calcmode="lin" valueType="num">
                                      <p:cBhvr additive="base">
                                        <p:cTn id="31" dur="500" fill="hold"/>
                                        <p:tgtEl>
                                          <p:spTgt spid="16399"/>
                                        </p:tgtEl>
                                        <p:attrNameLst>
                                          <p:attrName>ppt_x</p:attrName>
                                        </p:attrNameLst>
                                      </p:cBhvr>
                                      <p:tavLst>
                                        <p:tav tm="0">
                                          <p:val>
                                            <p:strVal val="#ppt_x"/>
                                          </p:val>
                                        </p:tav>
                                        <p:tav tm="100000">
                                          <p:val>
                                            <p:strVal val="#ppt_x"/>
                                          </p:val>
                                        </p:tav>
                                      </p:tavLst>
                                    </p:anim>
                                    <p:anim calcmode="lin" valueType="num">
                                      <p:cBhvr additive="base">
                                        <p:cTn id="32"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401"/>
                                        </p:tgtEl>
                                        <p:attrNameLst>
                                          <p:attrName>style.visibility</p:attrName>
                                        </p:attrNameLst>
                                      </p:cBhvr>
                                      <p:to>
                                        <p:strVal val="visible"/>
                                      </p:to>
                                    </p:set>
                                    <p:anim calcmode="lin" valueType="num">
                                      <p:cBhvr additive="base">
                                        <p:cTn id="37" dur="500" fill="hold"/>
                                        <p:tgtEl>
                                          <p:spTgt spid="16401"/>
                                        </p:tgtEl>
                                        <p:attrNameLst>
                                          <p:attrName>ppt_x</p:attrName>
                                        </p:attrNameLst>
                                      </p:cBhvr>
                                      <p:tavLst>
                                        <p:tav tm="0">
                                          <p:val>
                                            <p:strVal val="#ppt_x"/>
                                          </p:val>
                                        </p:tav>
                                        <p:tav tm="100000">
                                          <p:val>
                                            <p:strVal val="#ppt_x"/>
                                          </p:val>
                                        </p:tav>
                                      </p:tavLst>
                                    </p:anim>
                                    <p:anim calcmode="lin" valueType="num">
                                      <p:cBhvr additive="base">
                                        <p:cTn id="38"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6" grpId="0"/>
      <p:bldP spid="16397" grpId="0"/>
      <p:bldP spid="16398" grpId="0"/>
      <p:bldP spid="16399" grpId="0"/>
      <p:bldP spid="164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9" name="Group 45"/>
          <p:cNvGraphicFramePr>
            <a:graphicFrameLocks noGrp="1"/>
          </p:cNvGraphicFramePr>
          <p:nvPr/>
        </p:nvGraphicFramePr>
        <p:xfrm>
          <a:off x="250825" y="260350"/>
          <a:ext cx="8569325" cy="6126480"/>
        </p:xfrm>
        <a:graphic>
          <a:graphicData uri="http://schemas.openxmlformats.org/drawingml/2006/table">
            <a:tbl>
              <a:tblPr/>
              <a:tblGrid>
                <a:gridCol w="4286250"/>
                <a:gridCol w="4283075"/>
              </a:tblGrid>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3200" b="0" i="0" u="none" strike="noStrike" cap="none" normalizeH="0" baseline="0" dirty="0" smtClean="0">
                          <a:ln>
                            <a:noFill/>
                          </a:ln>
                          <a:solidFill>
                            <a:srgbClr val="FFFF00"/>
                          </a:solidFill>
                          <a:effectLst>
                            <a:outerShdw blurRad="38100" dist="38100" dir="2700000" algn="tl">
                              <a:srgbClr val="000000"/>
                            </a:outerShdw>
                          </a:effectLst>
                          <a:latin typeface="Arial" charset="0"/>
                        </a:rPr>
                        <a:t>Вопрос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3200" b="0" i="0" u="none" strike="noStrike" cap="none" normalizeH="0" baseline="0" dirty="0" smtClean="0">
                          <a:ln>
                            <a:noFill/>
                          </a:ln>
                          <a:solidFill>
                            <a:srgbClr val="FFFF00"/>
                          </a:solidFill>
                          <a:effectLst>
                            <a:outerShdw blurRad="38100" dist="38100" dir="2700000" algn="tl">
                              <a:srgbClr val="000000"/>
                            </a:outerShdw>
                          </a:effectLst>
                          <a:latin typeface="Arial" charset="0"/>
                        </a:rPr>
                        <a:t>Найди правильный ответ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1.</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Имя ученого математика, сравнившего узоры художника и поэта с узорами математики.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Платон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2</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.Один из основных законов красоты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Арфа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3.</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.Великий учёный древности, по имени которого называли правильные многогранники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Харди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4.</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Раздел математики, изучающий форму, размеры и свойства различных фигур на плоскости и в пространстве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Геометрия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5</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.Правильный гексаэдр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Пропорция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6</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.Щитовой музыкальный инструмент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Симметрия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7</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.Правильный четырёхгранник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Куб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8</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.Основной закон гармонии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Тетраэдр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9" name="Group 45"/>
          <p:cNvGraphicFramePr>
            <a:graphicFrameLocks noGrp="1"/>
          </p:cNvGraphicFramePr>
          <p:nvPr/>
        </p:nvGraphicFramePr>
        <p:xfrm>
          <a:off x="250825" y="260350"/>
          <a:ext cx="8569325" cy="6337002"/>
        </p:xfrm>
        <a:graphic>
          <a:graphicData uri="http://schemas.openxmlformats.org/drawingml/2006/table">
            <a:tbl>
              <a:tblPr/>
              <a:tblGrid>
                <a:gridCol w="4286250"/>
                <a:gridCol w="4283075"/>
              </a:tblGrid>
              <a:tr h="65082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3200" b="0" i="0" u="none" strike="noStrike" cap="none" normalizeH="0" baseline="0" dirty="0" smtClean="0">
                          <a:ln>
                            <a:noFill/>
                          </a:ln>
                          <a:solidFill>
                            <a:srgbClr val="FFFF00"/>
                          </a:solidFill>
                          <a:effectLst>
                            <a:outerShdw blurRad="38100" dist="38100" dir="2700000" algn="tl">
                              <a:srgbClr val="000000"/>
                            </a:outerShdw>
                          </a:effectLst>
                          <a:latin typeface="Arial" charset="0"/>
                        </a:rPr>
                        <a:t>Вопрос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3200" b="0" i="0" u="none" strike="noStrike" cap="none" normalizeH="0" baseline="0" dirty="0" smtClean="0">
                          <a:ln>
                            <a:noFill/>
                          </a:ln>
                          <a:solidFill>
                            <a:srgbClr val="FFFF00"/>
                          </a:solidFill>
                          <a:effectLst>
                            <a:outerShdw blurRad="38100" dist="38100" dir="2700000" algn="tl">
                              <a:srgbClr val="000000"/>
                            </a:outerShdw>
                          </a:effectLst>
                          <a:latin typeface="Arial" charset="0"/>
                        </a:rPr>
                        <a:t>Правильный ответ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48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1.</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Имя ученого математика, сравнившего узоры художника и поэта с узорами математики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Харди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2</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.Один из основных законов красоты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Симметрия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48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3.</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.Великий учёный древности, по имени которого называли правильные многогранники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Платон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48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4.</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Раздел математики, изучающий форму, размеры и свойства различных фигур на плоскости и в пространстве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Геометрия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5</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.Правильный гексаэдр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Куб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6</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.Щитовой музыкальный инструмент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Арфа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7</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.Правильный четырёхгранник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Тетраэдр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b="0" i="0" u="none" strike="noStrike" cap="none" normalizeH="0" baseline="0" dirty="0" smtClean="0">
                          <a:ln>
                            <a:noFill/>
                          </a:ln>
                          <a:solidFill>
                            <a:srgbClr val="FFFF00"/>
                          </a:solidFill>
                          <a:effectLst>
                            <a:outerShdw blurRad="38100" dist="38100" dir="2700000" algn="tl">
                              <a:srgbClr val="000000"/>
                            </a:outerShdw>
                          </a:effectLst>
                          <a:latin typeface="Arial" charset="0"/>
                        </a:rPr>
                        <a:t>8</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rPr>
                        <a:t>.Основной закон гармонии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Пропорция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Rot="1" noChangeArrowheads="1"/>
          </p:cNvSpPr>
          <p:nvPr>
            <p:ph type="title"/>
          </p:nvPr>
        </p:nvSpPr>
        <p:spPr>
          <a:xfrm>
            <a:off x="323850" y="2708275"/>
            <a:ext cx="8510588" cy="1325563"/>
          </a:xfrm>
        </p:spPr>
        <p:txBody>
          <a:bodyPr/>
          <a:lstStyle/>
          <a:p>
            <a:r>
              <a:rPr lang="ru-RU" sz="3200" dirty="0">
                <a:solidFill>
                  <a:schemeClr val="hlink"/>
                </a:solidFill>
              </a:rPr>
              <a:t>Запомни, что Гаусс всем сказал </a:t>
            </a:r>
            <a:r>
              <a:rPr lang="ru-RU" sz="3200" dirty="0" smtClean="0">
                <a:solidFill>
                  <a:schemeClr val="hlink"/>
                </a:solidFill>
              </a:rPr>
              <a:t>:</a:t>
            </a:r>
            <a:r>
              <a:rPr lang="ru-RU" sz="3200" dirty="0">
                <a:solidFill>
                  <a:schemeClr val="hlink"/>
                </a:solidFill>
              </a:rPr>
              <a:t/>
            </a:r>
            <a:br>
              <a:rPr lang="ru-RU" sz="3200" dirty="0">
                <a:solidFill>
                  <a:schemeClr val="hlink"/>
                </a:solidFill>
              </a:rPr>
            </a:br>
            <a:r>
              <a:rPr lang="ru-RU" sz="3200" b="1" i="1" u="sng" dirty="0"/>
              <a:t>Наука математика – царица всех наук.</a:t>
            </a:r>
            <a:r>
              <a:rPr lang="ru-RU" sz="3200" dirty="0"/>
              <a:t> </a:t>
            </a:r>
            <a:br>
              <a:rPr lang="ru-RU" sz="3200" dirty="0"/>
            </a:br>
            <a:r>
              <a:rPr lang="ru-RU" sz="3200" dirty="0">
                <a:solidFill>
                  <a:schemeClr val="hlink"/>
                </a:solidFill>
              </a:rPr>
              <a:t>Не зря, поэтому он завещал – </a:t>
            </a:r>
            <a:br>
              <a:rPr lang="ru-RU" sz="3200" dirty="0">
                <a:solidFill>
                  <a:schemeClr val="hlink"/>
                </a:solidFill>
              </a:rPr>
            </a:br>
            <a:r>
              <a:rPr lang="ru-RU" sz="3200" dirty="0">
                <a:solidFill>
                  <a:schemeClr val="hlink"/>
                </a:solidFill>
              </a:rPr>
              <a:t>Творить в огне трудов и мук.</a:t>
            </a:r>
            <a:br>
              <a:rPr lang="ru-RU" sz="3200" dirty="0">
                <a:solidFill>
                  <a:schemeClr val="hlink"/>
                </a:solidFill>
              </a:rPr>
            </a:br>
            <a:r>
              <a:rPr lang="ru-RU" sz="3200" dirty="0">
                <a:solidFill>
                  <a:schemeClr val="hlink"/>
                </a:solidFill>
              </a:rPr>
              <a:t>Безмерна </a:t>
            </a:r>
            <a:r>
              <a:rPr lang="ru-RU" sz="3200" dirty="0" smtClean="0">
                <a:solidFill>
                  <a:schemeClr val="hlink"/>
                </a:solidFill>
              </a:rPr>
              <a:t>роль </a:t>
            </a:r>
            <a:r>
              <a:rPr lang="ru-RU" sz="3200" dirty="0">
                <a:solidFill>
                  <a:schemeClr val="hlink"/>
                </a:solidFill>
              </a:rPr>
              <a:t>её в открытии законов, </a:t>
            </a:r>
            <a:br>
              <a:rPr lang="ru-RU" sz="3200" dirty="0">
                <a:solidFill>
                  <a:schemeClr val="hlink"/>
                </a:solidFill>
              </a:rPr>
            </a:br>
            <a:r>
              <a:rPr lang="ru-RU" sz="3200" dirty="0">
                <a:solidFill>
                  <a:schemeClr val="hlink"/>
                </a:solidFill>
              </a:rPr>
              <a:t>В создании машин, воздушных кораблей </a:t>
            </a:r>
            <a:br>
              <a:rPr lang="ru-RU" sz="3200" dirty="0">
                <a:solidFill>
                  <a:schemeClr val="hlink"/>
                </a:solidFill>
              </a:rPr>
            </a:br>
            <a:r>
              <a:rPr lang="ru-RU" sz="3200" dirty="0">
                <a:solidFill>
                  <a:schemeClr val="hlink"/>
                </a:solidFill>
              </a:rPr>
              <a:t>Пожалуй, трудно нам пришлось бы </a:t>
            </a:r>
            <a:r>
              <a:rPr lang="ru-RU" sz="3200">
                <a:solidFill>
                  <a:schemeClr val="hlink"/>
                </a:solidFill>
              </a:rPr>
              <a:t>без </a:t>
            </a:r>
            <a:r>
              <a:rPr lang="ru-RU" sz="3200" smtClean="0">
                <a:solidFill>
                  <a:schemeClr val="hlink"/>
                </a:solidFill>
              </a:rPr>
              <a:t>Ньютонов</a:t>
            </a:r>
            <a:r>
              <a:rPr lang="ru-RU" sz="3200" dirty="0">
                <a:solidFill>
                  <a:schemeClr val="hlink"/>
                </a:solidFill>
              </a:rPr>
              <a:t/>
            </a:r>
            <a:br>
              <a:rPr lang="ru-RU" sz="3200" dirty="0">
                <a:solidFill>
                  <a:schemeClr val="hlink"/>
                </a:solidFill>
              </a:rPr>
            </a:br>
            <a:r>
              <a:rPr lang="ru-RU" sz="3200" dirty="0">
                <a:solidFill>
                  <a:schemeClr val="hlink"/>
                </a:solidFill>
              </a:rPr>
              <a:t>Каких дала история до наших дней</a:t>
            </a:r>
            <a:br>
              <a:rPr lang="ru-RU" sz="3200" dirty="0">
                <a:solidFill>
                  <a:schemeClr val="hlink"/>
                </a:solidFill>
              </a:rPr>
            </a:br>
            <a:r>
              <a:rPr lang="ru-RU" sz="3200" dirty="0">
                <a:solidFill>
                  <a:schemeClr val="hlink"/>
                </a:solidFill>
              </a:rPr>
              <a:t>Пусть ты не станешь Пифагором,</a:t>
            </a:r>
            <a:br>
              <a:rPr lang="ru-RU" sz="3200" dirty="0">
                <a:solidFill>
                  <a:schemeClr val="hlink"/>
                </a:solidFill>
              </a:rPr>
            </a:br>
            <a:r>
              <a:rPr lang="ru-RU" sz="3200" dirty="0">
                <a:solidFill>
                  <a:schemeClr val="hlink"/>
                </a:solidFill>
              </a:rPr>
              <a:t>Каким хотел бы может быть</a:t>
            </a:r>
            <a:br>
              <a:rPr lang="ru-RU" sz="3200" dirty="0">
                <a:solidFill>
                  <a:schemeClr val="hlink"/>
                </a:solidFill>
              </a:rPr>
            </a:br>
            <a:r>
              <a:rPr lang="ru-RU" sz="3200" dirty="0">
                <a:solidFill>
                  <a:schemeClr val="hlink"/>
                </a:solidFill>
              </a:rPr>
              <a:t>Но будешь ты </a:t>
            </a:r>
            <a:r>
              <a:rPr lang="ru-RU" sz="3200" dirty="0" smtClean="0">
                <a:solidFill>
                  <a:schemeClr val="hlink"/>
                </a:solidFill>
              </a:rPr>
              <a:t>рабочим , </a:t>
            </a:r>
            <a:r>
              <a:rPr lang="ru-RU" sz="3200" dirty="0">
                <a:solidFill>
                  <a:schemeClr val="hlink"/>
                </a:solidFill>
              </a:rPr>
              <a:t>иль ученым</a:t>
            </a:r>
            <a:br>
              <a:rPr lang="ru-RU" sz="3200" dirty="0">
                <a:solidFill>
                  <a:schemeClr val="hlink"/>
                </a:solidFill>
              </a:rPr>
            </a:br>
            <a:r>
              <a:rPr lang="ru-RU" sz="3200" dirty="0">
                <a:solidFill>
                  <a:schemeClr val="hlink"/>
                </a:solidFill>
              </a:rPr>
              <a:t>И будешь честно Родине служить.</a:t>
            </a:r>
            <a:r>
              <a:rPr lang="ru-RU" sz="2000" dirty="0"/>
              <a:t> </a:t>
            </a:r>
            <a:endParaRPr lang="ru-RU" sz="4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 Домашнее задание:</a:t>
            </a:r>
            <a:br>
              <a:rPr lang="ru-RU" dirty="0" smtClean="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Подготовить презентации по темам:</a:t>
            </a:r>
            <a:endParaRPr lang="ru-RU" dirty="0">
              <a:solidFill>
                <a:srgbClr val="FFC000"/>
              </a:solidFill>
            </a:endParaRPr>
          </a:p>
        </p:txBody>
      </p:sp>
      <p:sp>
        <p:nvSpPr>
          <p:cNvPr id="3" name="Содержимое 2"/>
          <p:cNvSpPr>
            <a:spLocks noGrp="1"/>
          </p:cNvSpPr>
          <p:nvPr>
            <p:ph idx="1"/>
          </p:nvPr>
        </p:nvSpPr>
        <p:spPr/>
        <p:txBody>
          <a:bodyPr/>
          <a:lstStyle/>
          <a:p>
            <a:endParaRPr lang="ru-RU" sz="3600" i="1" dirty="0" smtClean="0">
              <a:solidFill>
                <a:srgbClr val="FFC000"/>
              </a:solidFill>
            </a:endParaRPr>
          </a:p>
          <a:p>
            <a:pPr>
              <a:buNone/>
            </a:pPr>
            <a:endParaRPr lang="ru-RU" sz="3600" dirty="0" smtClean="0">
              <a:solidFill>
                <a:srgbClr val="FFC000"/>
              </a:solidFill>
            </a:endParaRPr>
          </a:p>
          <a:p>
            <a:r>
              <a:rPr lang="ru-RU" sz="3600" dirty="0" smtClean="0">
                <a:solidFill>
                  <a:srgbClr val="FFC000"/>
                </a:solidFill>
              </a:rPr>
              <a:t>Математика и архитектура</a:t>
            </a:r>
          </a:p>
          <a:p>
            <a:r>
              <a:rPr lang="ru-RU" sz="3600" dirty="0" smtClean="0">
                <a:solidFill>
                  <a:srgbClr val="FFC000"/>
                </a:solidFill>
              </a:rPr>
              <a:t>Математика и живопись</a:t>
            </a:r>
          </a:p>
          <a:p>
            <a:r>
              <a:rPr lang="ru-RU" sz="3600" dirty="0" smtClean="0">
                <a:solidFill>
                  <a:srgbClr val="FFC000"/>
                </a:solidFill>
              </a:rPr>
              <a:t>Математика и литература</a:t>
            </a:r>
            <a:endParaRPr lang="ru-RU" sz="36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928670"/>
            <a:ext cx="5929354" cy="2554545"/>
          </a:xfrm>
          <a:prstGeom prst="rect">
            <a:avLst/>
          </a:prstGeom>
          <a:solidFill>
            <a:srgbClr val="FFFF00"/>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a:t>
            </a:r>
          </a:p>
          <a:p>
            <a:pPr>
              <a:defRPr/>
            </a:pP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игру!</a:t>
            </a:r>
          </a:p>
        </p:txBody>
      </p:sp>
      <p:pic>
        <p:nvPicPr>
          <p:cNvPr id="5" name="Picture 5"/>
          <p:cNvPicPr>
            <a:picLocks noChangeAspect="1" noChangeArrowheads="1"/>
          </p:cNvPicPr>
          <p:nvPr/>
        </p:nvPicPr>
        <p:blipFill>
          <a:blip r:embed="rId2" cstate="print"/>
          <a:srcRect/>
          <a:stretch>
            <a:fillRect/>
          </a:stretch>
        </p:blipFill>
        <p:spPr bwMode="auto">
          <a:xfrm>
            <a:off x="3214688" y="3714750"/>
            <a:ext cx="2571750" cy="2789238"/>
          </a:xfrm>
          <a:prstGeom prst="rect">
            <a:avLst/>
          </a:prstGeom>
          <a:noFill/>
          <a:ln w="9525" algn="ctr">
            <a:noFill/>
            <a:miter lim="800000"/>
            <a:headEnd/>
            <a:tailEnd/>
          </a:ln>
        </p:spPr>
      </p:pic>
      <p:sp>
        <p:nvSpPr>
          <p:cNvPr id="4" name="Прямоугольник 3"/>
          <p:cNvSpPr>
            <a:spLocks noChangeArrowheads="1"/>
          </p:cNvSpPr>
          <p:nvPr/>
        </p:nvSpPr>
        <p:spPr bwMode="auto">
          <a:xfrm>
            <a:off x="252413" y="285750"/>
            <a:ext cx="8359775" cy="4154488"/>
          </a:xfrm>
          <a:prstGeom prst="rect">
            <a:avLst/>
          </a:prstGeom>
          <a:noFill/>
          <a:ln w="9525">
            <a:noFill/>
            <a:miter lim="800000"/>
            <a:headEnd/>
            <a:tailEnd/>
          </a:ln>
        </p:spPr>
        <p:txBody>
          <a:bodyPr wrap="none">
            <a:spAutoFit/>
          </a:bodyPr>
          <a:lstStyle/>
          <a:p>
            <a:r>
              <a:rPr lang="ru-RU" sz="8800" dirty="0">
                <a:solidFill>
                  <a:srgbClr val="FF0000"/>
                </a:solidFill>
              </a:rPr>
              <a:t>Подведем </a:t>
            </a:r>
          </a:p>
          <a:p>
            <a:r>
              <a:rPr lang="ru-RU" sz="8800" dirty="0">
                <a:solidFill>
                  <a:srgbClr val="FF0000"/>
                </a:solidFill>
              </a:rPr>
              <a:t>        итоги </a:t>
            </a:r>
          </a:p>
          <a:p>
            <a:r>
              <a:rPr lang="ru-RU" sz="8800" dirty="0">
                <a:solidFill>
                  <a:srgbClr val="FF0000"/>
                </a:solidFill>
              </a:rPr>
              <a:t>               игры!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4">
                                            <p:txEl>
                                              <p:pRg st="1" end="1"/>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p:tgtEl>
                                          <p:spTgt spid="4">
                                            <p:txEl>
                                              <p:pRg st="0" end="0"/>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4">
                                            <p:txEl>
                                              <p:pRg st="0" end="0"/>
                                            </p:txEl>
                                          </p:spTgt>
                                        </p:tgtEl>
                                        <p:attrNameLst>
                                          <p:attrName>style.visibility</p:attrName>
                                        </p:attrNameLst>
                                      </p:cBhvr>
                                      <p:to>
                                        <p:strVal val="hidden"/>
                                      </p:to>
                                    </p:set>
                                  </p:childTnLst>
                                </p:cTn>
                              </p:par>
                            </p:childTnLst>
                          </p:cTn>
                        </p:par>
                        <p:par>
                          <p:cTn id="31" fill="hold">
                            <p:stCondLst>
                              <p:cond delay="500"/>
                            </p:stCondLst>
                            <p:childTnLst>
                              <p:par>
                                <p:cTn id="32" presetID="2" presetClass="exit" presetSubtype="4" fill="hold" nodeType="afterEffect">
                                  <p:stCondLst>
                                    <p:cond delay="0"/>
                                  </p:stCondLst>
                                  <p:childTnLst>
                                    <p:anim calcmode="lin" valueType="num">
                                      <p:cBhvr additive="base">
                                        <p:cTn id="33"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p:tgtEl>
                                          <p:spTgt spid="4">
                                            <p:txEl>
                                              <p:pRg st="1" end="1"/>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4">
                                            <p:txEl>
                                              <p:pRg st="1" end="1"/>
                                            </p:txEl>
                                          </p:spTgt>
                                        </p:tgtEl>
                                        <p:attrNameLst>
                                          <p:attrName>style.visibility</p:attrName>
                                        </p:attrNameLst>
                                      </p:cBhvr>
                                      <p:to>
                                        <p:strVal val="hidden"/>
                                      </p:to>
                                    </p:set>
                                  </p:childTnLst>
                                </p:cTn>
                              </p:par>
                            </p:childTnLst>
                          </p:cTn>
                        </p:par>
                        <p:par>
                          <p:cTn id="36" fill="hold">
                            <p:stCondLst>
                              <p:cond delay="1000"/>
                            </p:stCondLst>
                            <p:childTnLst>
                              <p:par>
                                <p:cTn id="37" presetID="2" presetClass="exit" presetSubtype="4" fill="hold" nodeType="afterEffect">
                                  <p:stCondLst>
                                    <p:cond delay="0"/>
                                  </p:stCondLst>
                                  <p:childTnLst>
                                    <p:anim calcmode="lin" valueType="num">
                                      <p:cBhvr additive="base">
                                        <p:cTn id="38"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4">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txEl>
                                              <p:pRg st="2" end="2"/>
                                            </p:txEl>
                                          </p:spTgt>
                                        </p:tgtEl>
                                        <p:attrNameLst>
                                          <p:attrName>style.visibility</p:attrName>
                                        </p:attrNameLst>
                                      </p:cBhvr>
                                      <p:to>
                                        <p:strVal val="hidden"/>
                                      </p:to>
                                    </p:set>
                                  </p:childTnLst>
                                </p:cTn>
                              </p:par>
                            </p:childTnLst>
                          </p:cTn>
                        </p:par>
                        <p:par>
                          <p:cTn id="41" fill="hold">
                            <p:stCondLst>
                              <p:cond delay="1500"/>
                            </p:stCondLst>
                            <p:childTnLst>
                              <p:par>
                                <p:cTn id="42" presetID="18" presetClass="entr" presetSubtype="12" fill="hold" grpId="0" nodeType="afterEffect">
                                  <p:stCondLst>
                                    <p:cond delay="0"/>
                                  </p:stCondLst>
                                  <p:childTnLst>
                                    <p:set>
                                      <p:cBhvr>
                                        <p:cTn id="43" dur="1" fill="hold">
                                          <p:stCondLst>
                                            <p:cond delay="0"/>
                                          </p:stCondLst>
                                        </p:cTn>
                                        <p:tgtEl>
                                          <p:spTgt spid="2">
                                            <p:bg/>
                                          </p:spTgt>
                                        </p:tgtEl>
                                        <p:attrNameLst>
                                          <p:attrName>style.visibility</p:attrName>
                                        </p:attrNameLst>
                                      </p:cBhvr>
                                      <p:to>
                                        <p:strVal val="visible"/>
                                      </p:to>
                                    </p:set>
                                    <p:animEffect transition="in" filter="strips(downLeft)">
                                      <p:cBhvr>
                                        <p:cTn id="44" dur="500"/>
                                        <p:tgtEl>
                                          <p:spTgt spid="2">
                                            <p:bg/>
                                          </p:spTgt>
                                        </p:tgtEl>
                                      </p:cBhvr>
                                    </p:animEffect>
                                  </p:childTnLst>
                                </p:cTn>
                              </p:par>
                            </p:childTnLst>
                          </p:cTn>
                        </p:par>
                        <p:par>
                          <p:cTn id="45" fill="hold">
                            <p:stCondLst>
                              <p:cond delay="2000"/>
                            </p:stCondLst>
                            <p:childTnLst>
                              <p:par>
                                <p:cTn id="46" presetID="18" presetClass="entr" presetSubtype="12"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strips(downLeft)">
                                      <p:cBhvr>
                                        <p:cTn id="48" dur="500"/>
                                        <p:tgtEl>
                                          <p:spTgt spid="2">
                                            <p:txEl>
                                              <p:pRg st="0" end="0"/>
                                            </p:txEl>
                                          </p:spTgt>
                                        </p:tgtEl>
                                      </p:cBhvr>
                                    </p:animEffect>
                                  </p:childTnLst>
                                </p:cTn>
                              </p:par>
                            </p:childTnLst>
                          </p:cTn>
                        </p:par>
                        <p:par>
                          <p:cTn id="49" fill="hold">
                            <p:stCondLst>
                              <p:cond delay="2500"/>
                            </p:stCondLst>
                            <p:childTnLst>
                              <p:par>
                                <p:cTn id="50" presetID="18" presetClass="entr" presetSubtype="12"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strips(downLeft)">
                                      <p:cBhvr>
                                        <p:cTn id="52" dur="500"/>
                                        <p:tgtEl>
                                          <p:spTgt spid="2">
                                            <p:txEl>
                                              <p:pRg st="1" end="1"/>
                                            </p:txEl>
                                          </p:spTgt>
                                        </p:tgtEl>
                                      </p:cBhvr>
                                    </p:animEffect>
                                  </p:childTnLst>
                                </p:cTn>
                              </p:par>
                            </p:childTnLst>
                          </p:cTn>
                        </p:par>
                        <p:par>
                          <p:cTn id="53" fill="hold">
                            <p:stCondLst>
                              <p:cond delay="3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995738" y="188913"/>
            <a:ext cx="4960937" cy="6337300"/>
          </a:xfrm>
        </p:spPr>
        <p:txBody>
          <a:bodyPr/>
          <a:lstStyle/>
          <a:p>
            <a:r>
              <a:rPr lang="ru-RU" sz="2400" dirty="0">
                <a:effectLst/>
              </a:rPr>
              <a:t>«</a:t>
            </a:r>
            <a:r>
              <a:rPr lang="ru-RU" sz="2800" dirty="0">
                <a:effectLst/>
              </a:rPr>
              <a:t>Многие, которым никогда не представлялось случая глубоко узнать математику, считают её наукой сухой. В сущности же </a:t>
            </a:r>
            <a:r>
              <a:rPr lang="ru-RU" sz="2800" dirty="0" smtClean="0">
                <a:effectLst/>
              </a:rPr>
              <a:t>это наука</a:t>
            </a:r>
            <a:r>
              <a:rPr lang="ru-RU" sz="2800" dirty="0">
                <a:effectLst/>
              </a:rPr>
              <a:t>, требующая наиболее фантазии, и один из первых математиков нашего времени говорит совершенно верно, что нельзя быть математиком, не будучи в то же время и поэтом в душе»</a:t>
            </a:r>
            <a:br>
              <a:rPr lang="ru-RU" sz="2800" dirty="0">
                <a:effectLst/>
              </a:rPr>
            </a:br>
            <a:endParaRPr lang="ru-RU" sz="2800" dirty="0">
              <a:effectLst/>
            </a:endParaRPr>
          </a:p>
        </p:txBody>
      </p:sp>
      <p:pic>
        <p:nvPicPr>
          <p:cNvPr id="7173" name="Picture 5" descr="8"/>
          <p:cNvPicPr>
            <a:picLocks noChangeAspect="1" noChangeArrowheads="1"/>
          </p:cNvPicPr>
          <p:nvPr/>
        </p:nvPicPr>
        <p:blipFill>
          <a:blip r:embed="rId2" cstate="print"/>
          <a:srcRect/>
          <a:stretch>
            <a:fillRect/>
          </a:stretch>
        </p:blipFill>
        <p:spPr bwMode="auto">
          <a:xfrm>
            <a:off x="0" y="0"/>
            <a:ext cx="3995738" cy="6858000"/>
          </a:xfrm>
          <a:prstGeom prst="rect">
            <a:avLst/>
          </a:prstGeom>
          <a:noFill/>
        </p:spPr>
      </p:pic>
      <p:sp>
        <p:nvSpPr>
          <p:cNvPr id="7174" name="WordArt 6"/>
          <p:cNvSpPr>
            <a:spLocks noChangeArrowheads="1" noChangeShapeType="1" noTextEdit="1"/>
          </p:cNvSpPr>
          <p:nvPr/>
        </p:nvSpPr>
        <p:spPr bwMode="auto">
          <a:xfrm>
            <a:off x="5435600" y="6092825"/>
            <a:ext cx="345757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С. В. Ковалевская</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5" descr="Описание: А.С. Пушкин"/>
          <p:cNvPicPr>
            <a:picLocks noChangeAspect="1" noChangeArrowheads="1"/>
          </p:cNvPicPr>
          <p:nvPr/>
        </p:nvPicPr>
        <p:blipFill>
          <a:blip r:embed="rId2" cstate="print"/>
          <a:srcRect/>
          <a:stretch>
            <a:fillRect/>
          </a:stretch>
        </p:blipFill>
        <p:spPr bwMode="auto">
          <a:xfrm>
            <a:off x="611560" y="476672"/>
            <a:ext cx="3024336" cy="3240360"/>
          </a:xfrm>
          <a:prstGeom prst="ellipse">
            <a:avLst/>
          </a:prstGeom>
          <a:noFill/>
          <a:ln w="38100">
            <a:solidFill>
              <a:srgbClr val="FFFF00"/>
            </a:solidFill>
          </a:ln>
          <a:scene3d>
            <a:camera prst="orthographicFront"/>
            <a:lightRig rig="threePt" dir="t"/>
          </a:scene3d>
          <a:sp3d>
            <a:bevelT/>
          </a:sp3d>
        </p:spPr>
      </p:pic>
      <p:pic>
        <p:nvPicPr>
          <p:cNvPr id="3" name="Прямоугольник 6"/>
          <p:cNvPicPr>
            <a:picLocks noChangeArrowheads="1"/>
          </p:cNvPicPr>
          <p:nvPr/>
        </p:nvPicPr>
        <p:blipFill>
          <a:blip r:embed="rId3" cstate="print">
            <a:duotone>
              <a:prstClr val="black"/>
              <a:srgbClr val="FFFF00">
                <a:tint val="45000"/>
                <a:satMod val="400000"/>
              </a:srgbClr>
            </a:duotone>
          </a:blip>
          <a:srcRect/>
          <a:stretch>
            <a:fillRect/>
          </a:stretch>
        </p:blipFill>
        <p:spPr bwMode="auto">
          <a:xfrm>
            <a:off x="0" y="3508152"/>
            <a:ext cx="4572944" cy="2873176"/>
          </a:xfrm>
          <a:prstGeom prst="rect">
            <a:avLst/>
          </a:prstGeom>
          <a:noFill/>
        </p:spPr>
      </p:pic>
      <p:pic>
        <p:nvPicPr>
          <p:cNvPr id="4" name="Picture 5" descr="Hilbert.jpg">
            <a:hlinkClick r:id="rId4"/>
          </p:cNvPr>
          <p:cNvPicPr>
            <a:picLocks noChangeAspect="1" noChangeArrowheads="1"/>
          </p:cNvPicPr>
          <p:nvPr/>
        </p:nvPicPr>
        <p:blipFill>
          <a:blip r:embed="rId5" cstate="print"/>
          <a:srcRect/>
          <a:stretch>
            <a:fillRect/>
          </a:stretch>
        </p:blipFill>
        <p:spPr bwMode="auto">
          <a:xfrm>
            <a:off x="5436096" y="3717032"/>
            <a:ext cx="2627784" cy="3024336"/>
          </a:xfrm>
          <a:prstGeom prst="ellipse">
            <a:avLst/>
          </a:prstGeom>
          <a:noFill/>
          <a:ln w="38100">
            <a:solidFill>
              <a:srgbClr val="FFFF00"/>
            </a:solidFill>
          </a:ln>
          <a:effectLst>
            <a:glow rad="228600">
              <a:schemeClr val="accent5">
                <a:satMod val="175000"/>
                <a:alpha val="40000"/>
              </a:schemeClr>
            </a:glow>
          </a:effectLst>
        </p:spPr>
      </p:pic>
      <p:pic>
        <p:nvPicPr>
          <p:cNvPr id="5" name="Прямоугольник 8"/>
          <p:cNvPicPr>
            <a:picLocks noChangeArrowheads="1"/>
          </p:cNvPicPr>
          <p:nvPr/>
        </p:nvPicPr>
        <p:blipFill>
          <a:blip r:embed="rId6" cstate="print">
            <a:duotone>
              <a:prstClr val="black"/>
              <a:srgbClr val="FFFF00">
                <a:tint val="45000"/>
                <a:satMod val="400000"/>
              </a:srgbClr>
            </a:duotone>
            <a:lum bright="30000"/>
          </a:blip>
          <a:srcRect/>
          <a:stretch>
            <a:fillRect/>
          </a:stretch>
        </p:blipFill>
        <p:spPr bwMode="auto">
          <a:xfrm>
            <a:off x="4211960" y="188640"/>
            <a:ext cx="4356596" cy="3456384"/>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404664"/>
            <a:ext cx="5256584" cy="2769989"/>
          </a:xfrm>
          <a:prstGeom prst="rect">
            <a:avLst/>
          </a:prstGeom>
        </p:spPr>
        <p:txBody>
          <a:bodyPr wrap="square">
            <a:spAutoFit/>
          </a:bodyPr>
          <a:lstStyle/>
          <a:p>
            <a:pPr fontAlgn="auto">
              <a:spcBef>
                <a:spcPts val="0"/>
              </a:spcBef>
              <a:spcAft>
                <a:spcPts val="0"/>
              </a:spcAft>
              <a:defRPr/>
            </a:pPr>
            <a:r>
              <a:rPr lang="ru-RU" sz="32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В математике есть своя красота, как в живописи и поэзии</a:t>
            </a:r>
            <a:r>
              <a:rPr lang="ru-RU"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a:t>
            </a:r>
          </a:p>
          <a:p>
            <a:pPr fontAlgn="auto">
              <a:spcBef>
                <a:spcPts val="0"/>
              </a:spcBef>
              <a:spcAft>
                <a:spcPts val="0"/>
              </a:spcAft>
              <a:defRPr/>
            </a:pPr>
            <a:endParaRPr lang="ru-RU"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endParaRPr>
          </a:p>
          <a:p>
            <a:pPr algn="r" fontAlgn="auto">
              <a:spcBef>
                <a:spcPts val="0"/>
              </a:spcBef>
              <a:spcAft>
                <a:spcPts val="0"/>
              </a:spcAft>
              <a:defRPr/>
            </a:pP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Н.Е. Жуковский(1847-1921), русский ученый, создатель аэродинамики как науки </a:t>
            </a:r>
            <a:endParaRPr lang="ru-RU"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 name="Picture 7" descr="Karl Weierstrass.jpg">
            <a:hlinkClick r:id="rId2"/>
          </p:cNvPr>
          <p:cNvPicPr>
            <a:picLocks noChangeAspect="1" noChangeArrowheads="1"/>
          </p:cNvPicPr>
          <p:nvPr/>
        </p:nvPicPr>
        <p:blipFill>
          <a:blip r:embed="rId3" cstate="print"/>
          <a:srcRect/>
          <a:stretch>
            <a:fillRect/>
          </a:stretch>
        </p:blipFill>
        <p:spPr bwMode="auto">
          <a:xfrm>
            <a:off x="5652120" y="2852936"/>
            <a:ext cx="2952328" cy="3816424"/>
          </a:xfrm>
          <a:prstGeom prst="ellipse">
            <a:avLst/>
          </a:prstGeom>
          <a:ln>
            <a:noFill/>
          </a:ln>
          <a:effectLst>
            <a:softEdge rad="112500"/>
          </a:effectLst>
        </p:spPr>
      </p:pic>
      <p:sp>
        <p:nvSpPr>
          <p:cNvPr id="6" name="Прямоугольник 5"/>
          <p:cNvSpPr/>
          <p:nvPr/>
        </p:nvSpPr>
        <p:spPr>
          <a:xfrm>
            <a:off x="755576" y="3789040"/>
            <a:ext cx="4629020" cy="2646878"/>
          </a:xfrm>
          <a:prstGeom prst="rect">
            <a:avLst/>
          </a:prstGeom>
        </p:spPr>
        <p:txBody>
          <a:bodyPr wrap="square">
            <a:spAutoFit/>
          </a:bodyPr>
          <a:lstStyle/>
          <a:p>
            <a:pPr fontAlgn="auto">
              <a:spcBef>
                <a:spcPts val="0"/>
              </a:spcBef>
              <a:spcAft>
                <a:spcPts val="0"/>
              </a:spcAft>
              <a:defRPr/>
            </a:pPr>
            <a:r>
              <a:rPr lang="ru-RU" sz="28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Нельзя быть настоящим    математиком, не будучи немного поэтом.</a:t>
            </a:r>
          </a:p>
          <a:p>
            <a:pPr algn="r" fontAlgn="auto">
              <a:spcBef>
                <a:spcPts val="0"/>
              </a:spcBef>
              <a:spcAft>
                <a:spcPts val="0"/>
              </a:spcAft>
              <a:defRPr/>
            </a:pP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К.Т. Вейерштрасс, немецкий математик, «отец современного анализа» </a:t>
            </a:r>
            <a:endParaRPr lang="ru-RU"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 name="Picture 2" descr="Николай Егорович Жуковский.jpg">
            <a:hlinkClick r:id="rId4"/>
          </p:cNvPr>
          <p:cNvPicPr>
            <a:picLocks noChangeAspect="1" noChangeArrowheads="1"/>
          </p:cNvPicPr>
          <p:nvPr/>
        </p:nvPicPr>
        <p:blipFill>
          <a:blip r:embed="rId5" cstate="print"/>
          <a:srcRect/>
          <a:stretch>
            <a:fillRect/>
          </a:stretch>
        </p:blipFill>
        <p:spPr bwMode="auto">
          <a:xfrm>
            <a:off x="323528" y="476672"/>
            <a:ext cx="2736304" cy="3312368"/>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Прямоугольник 1"/>
          <p:cNvSpPr>
            <a:spLocks noChangeArrowheads="1"/>
          </p:cNvSpPr>
          <p:nvPr/>
        </p:nvSpPr>
        <p:spPr bwMode="auto">
          <a:xfrm>
            <a:off x="4357686" y="142853"/>
            <a:ext cx="4678365" cy="6555641"/>
          </a:xfrm>
          <a:prstGeom prst="rect">
            <a:avLst/>
          </a:prstGeom>
          <a:noFill/>
          <a:ln w="9525">
            <a:noFill/>
            <a:miter lim="800000"/>
            <a:headEnd/>
            <a:tailEnd/>
          </a:ln>
        </p:spPr>
        <p:txBody>
          <a:bodyPr wrap="square">
            <a:spAutoFit/>
          </a:bodyPr>
          <a:lstStyle/>
          <a:p>
            <a:r>
              <a:rPr lang="ru-RU" sz="3200" b="1" i="1" dirty="0"/>
              <a:t>Вдохновение есть расположение к живейшему принятию впечатлений и соображению понятий, следственно и объяснению оных. Вдохновение нужно в геометрии , как и в поэзии.</a:t>
            </a:r>
          </a:p>
          <a:p>
            <a:r>
              <a:rPr lang="ru-RU" sz="3200" b="1" i="1" dirty="0"/>
              <a:t>                 А.С. Пушки</a:t>
            </a:r>
            <a:r>
              <a:rPr lang="ru-RU" sz="3600" b="1" i="1" dirty="0"/>
              <a:t>н</a:t>
            </a:r>
          </a:p>
        </p:txBody>
      </p:sp>
      <p:pic>
        <p:nvPicPr>
          <p:cNvPr id="125955" name="Рисунок 14" descr="Описание: Наталья Николаевна Пушкина"/>
          <p:cNvPicPr>
            <a:picLocks noChangeAspect="1" noChangeArrowheads="1"/>
          </p:cNvPicPr>
          <p:nvPr/>
        </p:nvPicPr>
        <p:blipFill>
          <a:blip r:embed="rId2" cstate="print"/>
          <a:srcRect/>
          <a:stretch>
            <a:fillRect/>
          </a:stretch>
        </p:blipFill>
        <p:spPr bwMode="auto">
          <a:xfrm>
            <a:off x="1785938" y="109538"/>
            <a:ext cx="2236787" cy="2938462"/>
          </a:xfrm>
          <a:prstGeom prst="rect">
            <a:avLst/>
          </a:prstGeom>
          <a:noFill/>
        </p:spPr>
      </p:pic>
      <p:pic>
        <p:nvPicPr>
          <p:cNvPr id="125954" name="Рисунок 15" descr="Описание: Герб рода Пушкиных"/>
          <p:cNvPicPr>
            <a:picLocks noChangeAspect="1" noChangeArrowheads="1"/>
          </p:cNvPicPr>
          <p:nvPr/>
        </p:nvPicPr>
        <p:blipFill>
          <a:blip r:embed="rId3" cstate="print"/>
          <a:srcRect/>
          <a:stretch>
            <a:fillRect/>
          </a:stretch>
        </p:blipFill>
        <p:spPr bwMode="auto">
          <a:xfrm>
            <a:off x="682625" y="1591422"/>
            <a:ext cx="2817805" cy="3583827"/>
          </a:xfrm>
          <a:prstGeom prst="rect">
            <a:avLst/>
          </a:prstGeom>
          <a:noFill/>
        </p:spPr>
      </p:pic>
      <p:pic>
        <p:nvPicPr>
          <p:cNvPr id="125956" name="Рисунок 11" descr="Описание: М.А. Пушкина"/>
          <p:cNvPicPr>
            <a:picLocks noChangeAspect="1" noChangeArrowheads="1"/>
          </p:cNvPicPr>
          <p:nvPr/>
        </p:nvPicPr>
        <p:blipFill>
          <a:blip r:embed="rId4" cstate="print"/>
          <a:srcRect/>
          <a:stretch>
            <a:fillRect/>
          </a:stretch>
        </p:blipFill>
        <p:spPr bwMode="auto">
          <a:xfrm>
            <a:off x="-280988" y="3230563"/>
            <a:ext cx="1987551" cy="2914650"/>
          </a:xfrm>
          <a:prstGeom prst="rect">
            <a:avLst/>
          </a:prstGeom>
          <a:noFill/>
        </p:spPr>
      </p:pic>
      <p:pic>
        <p:nvPicPr>
          <p:cNvPr id="125957" name="Рисунок 10" descr="Описание: А.А. Пушкин"/>
          <p:cNvPicPr>
            <a:picLocks noChangeAspect="1" noChangeArrowheads="1"/>
          </p:cNvPicPr>
          <p:nvPr/>
        </p:nvPicPr>
        <p:blipFill>
          <a:blip r:embed="rId5" cstate="print"/>
          <a:srcRect/>
          <a:stretch>
            <a:fillRect/>
          </a:stretch>
        </p:blipFill>
        <p:spPr bwMode="auto">
          <a:xfrm>
            <a:off x="487363" y="3790950"/>
            <a:ext cx="1987550" cy="2695575"/>
          </a:xfrm>
          <a:prstGeom prst="rect">
            <a:avLst/>
          </a:prstGeom>
          <a:noFill/>
        </p:spPr>
      </p:pic>
      <p:pic>
        <p:nvPicPr>
          <p:cNvPr id="125958" name="Рисунок 9" descr="Описание: Г.А. Пушкин"/>
          <p:cNvPicPr>
            <a:picLocks noChangeAspect="1" noChangeArrowheads="1"/>
          </p:cNvPicPr>
          <p:nvPr/>
        </p:nvPicPr>
        <p:blipFill>
          <a:blip r:embed="rId6" cstate="print"/>
          <a:srcRect/>
          <a:stretch>
            <a:fillRect/>
          </a:stretch>
        </p:blipFill>
        <p:spPr bwMode="auto">
          <a:xfrm>
            <a:off x="1444625" y="4102100"/>
            <a:ext cx="1987550" cy="2816225"/>
          </a:xfrm>
          <a:prstGeom prst="rect">
            <a:avLst/>
          </a:prstGeom>
          <a:noFill/>
        </p:spPr>
      </p:pic>
      <p:pic>
        <p:nvPicPr>
          <p:cNvPr id="125960" name="Рисунок 27" descr="Описание: А.С. Пушкин"/>
          <p:cNvPicPr>
            <a:picLocks noChangeAspect="1" noChangeArrowheads="1"/>
          </p:cNvPicPr>
          <p:nvPr/>
        </p:nvPicPr>
        <p:blipFill>
          <a:blip r:embed="rId7" cstate="print"/>
          <a:srcRect/>
          <a:stretch>
            <a:fillRect/>
          </a:stretch>
        </p:blipFill>
        <p:spPr bwMode="auto">
          <a:xfrm>
            <a:off x="-66675" y="66675"/>
            <a:ext cx="2292350" cy="2932113"/>
          </a:xfrm>
          <a:prstGeom prst="rect">
            <a:avLst/>
          </a:prstGeom>
          <a:noFill/>
        </p:spPr>
      </p:pic>
      <p:pic>
        <p:nvPicPr>
          <p:cNvPr id="125959" name="Рисунок 8" descr="Описание: Н.А. Пушкина"/>
          <p:cNvPicPr>
            <a:picLocks noChangeAspect="1" noChangeArrowheads="1"/>
          </p:cNvPicPr>
          <p:nvPr/>
        </p:nvPicPr>
        <p:blipFill>
          <a:blip r:embed="rId8" cstate="print"/>
          <a:srcRect/>
          <a:stretch>
            <a:fillRect/>
          </a:stretch>
        </p:blipFill>
        <p:spPr bwMode="auto">
          <a:xfrm>
            <a:off x="2279650" y="4748213"/>
            <a:ext cx="2036763" cy="30607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Rot="1" noChangeArrowheads="1"/>
          </p:cNvSpPr>
          <p:nvPr>
            <p:ph type="ctrTitle"/>
          </p:nvPr>
        </p:nvSpPr>
        <p:spPr>
          <a:xfrm>
            <a:off x="684213" y="0"/>
            <a:ext cx="7772400" cy="1125538"/>
          </a:xfrm>
        </p:spPr>
        <p:txBody>
          <a:bodyPr/>
          <a:lstStyle/>
          <a:p>
            <a:r>
              <a:rPr lang="ru-RU" dirty="0">
                <a:solidFill>
                  <a:srgbClr val="FFFF00"/>
                </a:solidFill>
              </a:rPr>
              <a:t>Математика и литература</a:t>
            </a:r>
          </a:p>
        </p:txBody>
      </p:sp>
      <p:sp>
        <p:nvSpPr>
          <p:cNvPr id="13317" name="Text Box 5"/>
          <p:cNvSpPr txBox="1">
            <a:spLocks noChangeArrowheads="1"/>
          </p:cNvSpPr>
          <p:nvPr/>
        </p:nvSpPr>
        <p:spPr bwMode="auto">
          <a:xfrm>
            <a:off x="250825" y="1268413"/>
            <a:ext cx="8642350" cy="915987"/>
          </a:xfrm>
          <a:prstGeom prst="rect">
            <a:avLst/>
          </a:prstGeom>
          <a:noFill/>
          <a:ln w="9525">
            <a:noFill/>
            <a:miter lim="800000"/>
            <a:headEnd/>
            <a:tailEnd/>
          </a:ln>
          <a:effectLst/>
        </p:spPr>
        <p:txBody>
          <a:bodyPr>
            <a:spAutoFit/>
          </a:bodyPr>
          <a:lstStyle/>
          <a:p>
            <a:pPr>
              <a:spcBef>
                <a:spcPct val="50000"/>
              </a:spcBef>
            </a:pPr>
            <a:r>
              <a:rPr lang="ru-RU"/>
              <a:t>1) Назовите имя известного поэта, математика, автора этих слов: «Яд, мудрецом тебе предложенный прими. Из рук же дурака не принимай бальзама!»</a:t>
            </a:r>
          </a:p>
        </p:txBody>
      </p:sp>
      <p:sp>
        <p:nvSpPr>
          <p:cNvPr id="13318" name="Text Box 6"/>
          <p:cNvSpPr txBox="1">
            <a:spLocks noChangeArrowheads="1"/>
          </p:cNvSpPr>
          <p:nvPr/>
        </p:nvSpPr>
        <p:spPr bwMode="auto">
          <a:xfrm>
            <a:off x="250825" y="2565400"/>
            <a:ext cx="8569325" cy="366713"/>
          </a:xfrm>
          <a:prstGeom prst="rect">
            <a:avLst/>
          </a:prstGeom>
          <a:noFill/>
          <a:ln w="9525">
            <a:noFill/>
            <a:miter lim="800000"/>
            <a:headEnd/>
            <a:tailEnd/>
          </a:ln>
          <a:effectLst/>
        </p:spPr>
        <p:txBody>
          <a:bodyPr>
            <a:spAutoFit/>
          </a:bodyPr>
          <a:lstStyle/>
          <a:p>
            <a:pPr>
              <a:spcBef>
                <a:spcPct val="50000"/>
              </a:spcBef>
            </a:pPr>
            <a:r>
              <a:rPr lang="ru-RU"/>
              <a:t>2) Какой русский писатель окончил физико-математический факультет?</a:t>
            </a:r>
          </a:p>
        </p:txBody>
      </p:sp>
      <p:sp>
        <p:nvSpPr>
          <p:cNvPr id="13320" name="Text Box 8"/>
          <p:cNvSpPr txBox="1">
            <a:spLocks noChangeArrowheads="1"/>
          </p:cNvSpPr>
          <p:nvPr/>
        </p:nvSpPr>
        <p:spPr bwMode="auto">
          <a:xfrm>
            <a:off x="250825" y="3141663"/>
            <a:ext cx="8569325" cy="641350"/>
          </a:xfrm>
          <a:prstGeom prst="rect">
            <a:avLst/>
          </a:prstGeom>
          <a:noFill/>
          <a:ln w="9525">
            <a:noFill/>
            <a:miter lim="800000"/>
            <a:headEnd/>
            <a:tailEnd/>
          </a:ln>
          <a:effectLst/>
        </p:spPr>
        <p:txBody>
          <a:bodyPr>
            <a:spAutoFit/>
          </a:bodyPr>
          <a:lstStyle/>
          <a:p>
            <a:pPr>
              <a:spcBef>
                <a:spcPct val="50000"/>
              </a:spcBef>
            </a:pPr>
            <a:r>
              <a:rPr lang="ru-RU"/>
              <a:t>3) В сказке «Конек-горбунок» мы встречаем следующие слова: «Приезжаю – тьма народа! Ну ни выходу, ни входу! Сколько было народу?</a:t>
            </a:r>
          </a:p>
        </p:txBody>
      </p:sp>
      <p:sp>
        <p:nvSpPr>
          <p:cNvPr id="13321" name="Text Box 9"/>
          <p:cNvSpPr txBox="1">
            <a:spLocks noChangeArrowheads="1"/>
          </p:cNvSpPr>
          <p:nvPr/>
        </p:nvSpPr>
        <p:spPr bwMode="auto">
          <a:xfrm>
            <a:off x="250825" y="4076700"/>
            <a:ext cx="8569325" cy="366713"/>
          </a:xfrm>
          <a:prstGeom prst="rect">
            <a:avLst/>
          </a:prstGeom>
          <a:noFill/>
          <a:ln w="9525">
            <a:noFill/>
            <a:miter lim="800000"/>
            <a:headEnd/>
            <a:tailEnd/>
          </a:ln>
          <a:effectLst/>
        </p:spPr>
        <p:txBody>
          <a:bodyPr>
            <a:spAutoFit/>
          </a:bodyPr>
          <a:lstStyle/>
          <a:p>
            <a:pPr>
              <a:spcBef>
                <a:spcPct val="50000"/>
              </a:spcBef>
            </a:pPr>
            <a:r>
              <a:rPr lang="ru-RU"/>
              <a:t>4) Название какой кривой является в то же время литературным термином?</a:t>
            </a:r>
          </a:p>
        </p:txBody>
      </p:sp>
      <p:sp>
        <p:nvSpPr>
          <p:cNvPr id="13322" name="Text Box 10"/>
          <p:cNvSpPr txBox="1">
            <a:spLocks noChangeArrowheads="1"/>
          </p:cNvSpPr>
          <p:nvPr/>
        </p:nvSpPr>
        <p:spPr bwMode="auto">
          <a:xfrm>
            <a:off x="250825" y="4868863"/>
            <a:ext cx="8066088" cy="366712"/>
          </a:xfrm>
          <a:prstGeom prst="rect">
            <a:avLst/>
          </a:prstGeom>
          <a:noFill/>
          <a:ln w="9525">
            <a:noFill/>
            <a:miter lim="800000"/>
            <a:headEnd/>
            <a:tailEnd/>
          </a:ln>
          <a:effectLst/>
        </p:spPr>
        <p:txBody>
          <a:bodyPr>
            <a:spAutoFit/>
          </a:bodyPr>
          <a:lstStyle/>
          <a:p>
            <a:pPr>
              <a:spcBef>
                <a:spcPct val="50000"/>
              </a:spcBef>
            </a:pPr>
            <a:r>
              <a:rPr lang="ru-RU"/>
              <a:t>5) Кто из великих русских писателей составил задачи по арифметике?</a:t>
            </a:r>
          </a:p>
        </p:txBody>
      </p:sp>
      <p:sp>
        <p:nvSpPr>
          <p:cNvPr id="13323" name="Text Box 11"/>
          <p:cNvSpPr txBox="1">
            <a:spLocks noChangeArrowheads="1"/>
          </p:cNvSpPr>
          <p:nvPr/>
        </p:nvSpPr>
        <p:spPr bwMode="auto">
          <a:xfrm>
            <a:off x="250825" y="5661025"/>
            <a:ext cx="8497888" cy="641350"/>
          </a:xfrm>
          <a:prstGeom prst="rect">
            <a:avLst/>
          </a:prstGeom>
          <a:noFill/>
          <a:ln w="9525">
            <a:noFill/>
            <a:miter lim="800000"/>
            <a:headEnd/>
            <a:tailEnd/>
          </a:ln>
          <a:effectLst/>
        </p:spPr>
        <p:txBody>
          <a:bodyPr>
            <a:spAutoFit/>
          </a:bodyPr>
          <a:lstStyle/>
          <a:p>
            <a:pPr>
              <a:spcBef>
                <a:spcPct val="50000"/>
              </a:spcBef>
            </a:pPr>
            <a:r>
              <a:rPr lang="ru-RU" dirty="0"/>
              <a:t>6) «В математике есть своя красота, </a:t>
            </a:r>
            <a:r>
              <a:rPr lang="ru-RU" dirty="0" smtClean="0"/>
              <a:t>как в живописи и   </a:t>
            </a:r>
            <a:r>
              <a:rPr lang="ru-RU" dirty="0"/>
              <a:t>поэзии». Кто произнес эти слова, даже не любя математику?</a:t>
            </a:r>
          </a:p>
        </p:txBody>
      </p:sp>
      <p:sp>
        <p:nvSpPr>
          <p:cNvPr id="13325" name="Text Box 13"/>
          <p:cNvSpPr txBox="1">
            <a:spLocks noChangeArrowheads="1"/>
          </p:cNvSpPr>
          <p:nvPr/>
        </p:nvSpPr>
        <p:spPr bwMode="auto">
          <a:xfrm>
            <a:off x="6732588" y="2060575"/>
            <a:ext cx="1655762"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Омар Хайям</a:t>
            </a:r>
          </a:p>
        </p:txBody>
      </p:sp>
      <p:sp>
        <p:nvSpPr>
          <p:cNvPr id="13326" name="Text Box 14"/>
          <p:cNvSpPr txBox="1">
            <a:spLocks noChangeArrowheads="1"/>
          </p:cNvSpPr>
          <p:nvPr/>
        </p:nvSpPr>
        <p:spPr bwMode="auto">
          <a:xfrm>
            <a:off x="5724525" y="2636838"/>
            <a:ext cx="2376488" cy="366712"/>
          </a:xfrm>
          <a:prstGeom prst="rect">
            <a:avLst/>
          </a:prstGeom>
          <a:noFill/>
          <a:ln w="9525">
            <a:noFill/>
            <a:miter lim="800000"/>
            <a:headEnd/>
            <a:tailEnd/>
          </a:ln>
          <a:effectLst/>
        </p:spPr>
        <p:txBody>
          <a:bodyPr>
            <a:spAutoFit/>
          </a:bodyPr>
          <a:lstStyle/>
          <a:p>
            <a:pPr>
              <a:spcBef>
                <a:spcPct val="50000"/>
              </a:spcBef>
            </a:pPr>
            <a:endParaRPr lang="ru-RU"/>
          </a:p>
        </p:txBody>
      </p:sp>
      <p:sp>
        <p:nvSpPr>
          <p:cNvPr id="13328" name="Text Box 16"/>
          <p:cNvSpPr txBox="1">
            <a:spLocks noChangeArrowheads="1"/>
          </p:cNvSpPr>
          <p:nvPr/>
        </p:nvSpPr>
        <p:spPr bwMode="auto">
          <a:xfrm>
            <a:off x="6659563" y="2852738"/>
            <a:ext cx="1944687"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А.С.Грибоедов</a:t>
            </a:r>
          </a:p>
        </p:txBody>
      </p:sp>
      <p:sp>
        <p:nvSpPr>
          <p:cNvPr id="13329" name="Text Box 17"/>
          <p:cNvSpPr txBox="1">
            <a:spLocks noChangeArrowheads="1"/>
          </p:cNvSpPr>
          <p:nvPr/>
        </p:nvSpPr>
        <p:spPr bwMode="auto">
          <a:xfrm>
            <a:off x="6659563" y="3789363"/>
            <a:ext cx="1943100"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10 000 чел.</a:t>
            </a:r>
          </a:p>
        </p:txBody>
      </p:sp>
      <p:sp>
        <p:nvSpPr>
          <p:cNvPr id="13330" name="Text Box 18"/>
          <p:cNvSpPr txBox="1">
            <a:spLocks noChangeArrowheads="1"/>
          </p:cNvSpPr>
          <p:nvPr/>
        </p:nvSpPr>
        <p:spPr bwMode="auto">
          <a:xfrm>
            <a:off x="6732588" y="4581525"/>
            <a:ext cx="1439862"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Гипербола</a:t>
            </a:r>
          </a:p>
        </p:txBody>
      </p:sp>
      <p:sp>
        <p:nvSpPr>
          <p:cNvPr id="13331" name="Text Box 19"/>
          <p:cNvSpPr txBox="1">
            <a:spLocks noChangeArrowheads="1"/>
          </p:cNvSpPr>
          <p:nvPr/>
        </p:nvSpPr>
        <p:spPr bwMode="auto">
          <a:xfrm>
            <a:off x="6732588" y="5300663"/>
            <a:ext cx="1584325"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Л.Н.Толстой</a:t>
            </a:r>
          </a:p>
        </p:txBody>
      </p:sp>
      <p:sp>
        <p:nvSpPr>
          <p:cNvPr id="13332" name="Text Box 20"/>
          <p:cNvSpPr txBox="1">
            <a:spLocks noChangeArrowheads="1"/>
          </p:cNvSpPr>
          <p:nvPr/>
        </p:nvSpPr>
        <p:spPr bwMode="auto">
          <a:xfrm>
            <a:off x="6732588" y="6092825"/>
            <a:ext cx="1871662"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А.С.Пушкин</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blinds(horizontal)">
                                      <p:cBhvr>
                                        <p:cTn id="7" dur="500"/>
                                        <p:tgtEl>
                                          <p:spTgt spid="133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28"/>
                                        </p:tgtEl>
                                        <p:attrNameLst>
                                          <p:attrName>style.visibility</p:attrName>
                                        </p:attrNameLst>
                                      </p:cBhvr>
                                      <p:to>
                                        <p:strVal val="visible"/>
                                      </p:to>
                                    </p:set>
                                    <p:anim calcmode="lin" valueType="num">
                                      <p:cBhvr additive="base">
                                        <p:cTn id="12" dur="500" fill="hold"/>
                                        <p:tgtEl>
                                          <p:spTgt spid="13328"/>
                                        </p:tgtEl>
                                        <p:attrNameLst>
                                          <p:attrName>ppt_x</p:attrName>
                                        </p:attrNameLst>
                                      </p:cBhvr>
                                      <p:tavLst>
                                        <p:tav tm="0">
                                          <p:val>
                                            <p:strVal val="#ppt_x"/>
                                          </p:val>
                                        </p:tav>
                                        <p:tav tm="100000">
                                          <p:val>
                                            <p:strVal val="#ppt_x"/>
                                          </p:val>
                                        </p:tav>
                                      </p:tavLst>
                                    </p:anim>
                                    <p:anim calcmode="lin" valueType="num">
                                      <p:cBhvr additive="base">
                                        <p:cTn id="13"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29"/>
                                        </p:tgtEl>
                                        <p:attrNameLst>
                                          <p:attrName>style.visibility</p:attrName>
                                        </p:attrNameLst>
                                      </p:cBhvr>
                                      <p:to>
                                        <p:strVal val="visible"/>
                                      </p:to>
                                    </p:set>
                                    <p:anim calcmode="lin" valueType="num">
                                      <p:cBhvr additive="base">
                                        <p:cTn id="18" dur="500" fill="hold"/>
                                        <p:tgtEl>
                                          <p:spTgt spid="13329"/>
                                        </p:tgtEl>
                                        <p:attrNameLst>
                                          <p:attrName>ppt_x</p:attrName>
                                        </p:attrNameLst>
                                      </p:cBhvr>
                                      <p:tavLst>
                                        <p:tav tm="0">
                                          <p:val>
                                            <p:strVal val="#ppt_x"/>
                                          </p:val>
                                        </p:tav>
                                        <p:tav tm="100000">
                                          <p:val>
                                            <p:strVal val="#ppt_x"/>
                                          </p:val>
                                        </p:tav>
                                      </p:tavLst>
                                    </p:anim>
                                    <p:anim calcmode="lin" valueType="num">
                                      <p:cBhvr additive="base">
                                        <p:cTn id="19"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30"/>
                                        </p:tgtEl>
                                        <p:attrNameLst>
                                          <p:attrName>style.visibility</p:attrName>
                                        </p:attrNameLst>
                                      </p:cBhvr>
                                      <p:to>
                                        <p:strVal val="visible"/>
                                      </p:to>
                                    </p:set>
                                    <p:anim calcmode="lin" valueType="num">
                                      <p:cBhvr additive="base">
                                        <p:cTn id="24" dur="500" fill="hold"/>
                                        <p:tgtEl>
                                          <p:spTgt spid="13330"/>
                                        </p:tgtEl>
                                        <p:attrNameLst>
                                          <p:attrName>ppt_x</p:attrName>
                                        </p:attrNameLst>
                                      </p:cBhvr>
                                      <p:tavLst>
                                        <p:tav tm="0">
                                          <p:val>
                                            <p:strVal val="#ppt_x"/>
                                          </p:val>
                                        </p:tav>
                                        <p:tav tm="100000">
                                          <p:val>
                                            <p:strVal val="#ppt_x"/>
                                          </p:val>
                                        </p:tav>
                                      </p:tavLst>
                                    </p:anim>
                                    <p:anim calcmode="lin" valueType="num">
                                      <p:cBhvr additive="base">
                                        <p:cTn id="25"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331"/>
                                        </p:tgtEl>
                                        <p:attrNameLst>
                                          <p:attrName>style.visibility</p:attrName>
                                        </p:attrNameLst>
                                      </p:cBhvr>
                                      <p:to>
                                        <p:strVal val="visible"/>
                                      </p:to>
                                    </p:set>
                                    <p:anim calcmode="lin" valueType="num">
                                      <p:cBhvr additive="base">
                                        <p:cTn id="30" dur="500" fill="hold"/>
                                        <p:tgtEl>
                                          <p:spTgt spid="13331"/>
                                        </p:tgtEl>
                                        <p:attrNameLst>
                                          <p:attrName>ppt_x</p:attrName>
                                        </p:attrNameLst>
                                      </p:cBhvr>
                                      <p:tavLst>
                                        <p:tav tm="0">
                                          <p:val>
                                            <p:strVal val="#ppt_x"/>
                                          </p:val>
                                        </p:tav>
                                        <p:tav tm="100000">
                                          <p:val>
                                            <p:strVal val="#ppt_x"/>
                                          </p:val>
                                        </p:tav>
                                      </p:tavLst>
                                    </p:anim>
                                    <p:anim calcmode="lin" valueType="num">
                                      <p:cBhvr additive="base">
                                        <p:cTn id="31" dur="5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32"/>
                                        </p:tgtEl>
                                        <p:attrNameLst>
                                          <p:attrName>style.visibility</p:attrName>
                                        </p:attrNameLst>
                                      </p:cBhvr>
                                      <p:to>
                                        <p:strVal val="visible"/>
                                      </p:to>
                                    </p:set>
                                    <p:anim calcmode="lin" valueType="num">
                                      <p:cBhvr additive="base">
                                        <p:cTn id="36" dur="500" fill="hold"/>
                                        <p:tgtEl>
                                          <p:spTgt spid="13332"/>
                                        </p:tgtEl>
                                        <p:attrNameLst>
                                          <p:attrName>ppt_x</p:attrName>
                                        </p:attrNameLst>
                                      </p:cBhvr>
                                      <p:tavLst>
                                        <p:tav tm="0">
                                          <p:val>
                                            <p:strVal val="#ppt_x"/>
                                          </p:val>
                                        </p:tav>
                                        <p:tav tm="100000">
                                          <p:val>
                                            <p:strVal val="#ppt_x"/>
                                          </p:val>
                                        </p:tav>
                                      </p:tavLst>
                                    </p:anim>
                                    <p:anim calcmode="lin" valueType="num">
                                      <p:cBhvr additive="base">
                                        <p:cTn id="37" dur="500" fill="hold"/>
                                        <p:tgtEl>
                                          <p:spTgt spid="13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8" grpId="0"/>
      <p:bldP spid="13329" grpId="0"/>
      <p:bldP spid="13330" grpId="0"/>
      <p:bldP spid="13331" grpId="0"/>
      <p:bldP spid="133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ru-RU" dirty="0">
                <a:solidFill>
                  <a:srgbClr val="FFFF00"/>
                </a:solidFill>
              </a:rPr>
              <a:t>Математика и музыка</a:t>
            </a:r>
          </a:p>
        </p:txBody>
      </p:sp>
      <p:sp>
        <p:nvSpPr>
          <p:cNvPr id="22551" name="Text Box 23"/>
          <p:cNvSpPr txBox="1">
            <a:spLocks noChangeArrowheads="1"/>
          </p:cNvSpPr>
          <p:nvPr/>
        </p:nvSpPr>
        <p:spPr bwMode="auto">
          <a:xfrm>
            <a:off x="323850" y="1773238"/>
            <a:ext cx="7848600" cy="366712"/>
          </a:xfrm>
          <a:prstGeom prst="rect">
            <a:avLst/>
          </a:prstGeom>
          <a:noFill/>
          <a:ln w="9525">
            <a:noFill/>
            <a:miter lim="800000"/>
            <a:headEnd/>
            <a:tailEnd/>
          </a:ln>
          <a:effectLst/>
        </p:spPr>
        <p:txBody>
          <a:bodyPr>
            <a:spAutoFit/>
          </a:bodyPr>
          <a:lstStyle/>
          <a:p>
            <a:pPr>
              <a:spcBef>
                <a:spcPct val="50000"/>
              </a:spcBef>
            </a:pPr>
            <a:endParaRPr lang="ru-RU"/>
          </a:p>
        </p:txBody>
      </p:sp>
      <p:sp>
        <p:nvSpPr>
          <p:cNvPr id="22552" name="Text Box 24"/>
          <p:cNvSpPr txBox="1">
            <a:spLocks noChangeArrowheads="1"/>
          </p:cNvSpPr>
          <p:nvPr/>
        </p:nvSpPr>
        <p:spPr bwMode="auto">
          <a:xfrm>
            <a:off x="250825" y="1557338"/>
            <a:ext cx="8208963" cy="954107"/>
          </a:xfrm>
          <a:prstGeom prst="rect">
            <a:avLst/>
          </a:prstGeom>
          <a:noFill/>
          <a:ln w="9525">
            <a:noFill/>
            <a:miter lim="800000"/>
            <a:headEnd/>
            <a:tailEnd/>
          </a:ln>
          <a:effectLst/>
        </p:spPr>
        <p:txBody>
          <a:bodyPr>
            <a:spAutoFit/>
          </a:bodyPr>
          <a:lstStyle/>
          <a:p>
            <a:pPr>
              <a:spcBef>
                <a:spcPct val="50000"/>
              </a:spcBef>
            </a:pPr>
            <a:r>
              <a:rPr lang="ru-RU" sz="2800" dirty="0"/>
              <a:t>1) Без чего не могут обойтись охотники, барабанщики и математики?</a:t>
            </a:r>
          </a:p>
        </p:txBody>
      </p:sp>
      <p:sp>
        <p:nvSpPr>
          <p:cNvPr id="22553" name="Text Box 25"/>
          <p:cNvSpPr txBox="1">
            <a:spLocks noChangeArrowheads="1"/>
          </p:cNvSpPr>
          <p:nvPr/>
        </p:nvSpPr>
        <p:spPr bwMode="auto">
          <a:xfrm>
            <a:off x="250825" y="3716338"/>
            <a:ext cx="8208963" cy="954107"/>
          </a:xfrm>
          <a:prstGeom prst="rect">
            <a:avLst/>
          </a:prstGeom>
          <a:noFill/>
          <a:ln w="9525">
            <a:noFill/>
            <a:miter lim="800000"/>
            <a:headEnd/>
            <a:tailEnd/>
          </a:ln>
          <a:effectLst/>
        </p:spPr>
        <p:txBody>
          <a:bodyPr>
            <a:spAutoFit/>
          </a:bodyPr>
          <a:lstStyle/>
          <a:p>
            <a:pPr>
              <a:spcBef>
                <a:spcPct val="50000"/>
              </a:spcBef>
            </a:pPr>
            <a:r>
              <a:rPr lang="ru-RU" sz="2800" dirty="0"/>
              <a:t>2) Люди какой профессии постоянно смотрят на 5 параллельных линий? </a:t>
            </a:r>
          </a:p>
        </p:txBody>
      </p:sp>
      <p:sp>
        <p:nvSpPr>
          <p:cNvPr id="22554" name="Text Box 26"/>
          <p:cNvSpPr txBox="1">
            <a:spLocks noChangeArrowheads="1"/>
          </p:cNvSpPr>
          <p:nvPr/>
        </p:nvSpPr>
        <p:spPr bwMode="auto">
          <a:xfrm>
            <a:off x="6659563" y="2205038"/>
            <a:ext cx="2233612" cy="523220"/>
          </a:xfrm>
          <a:prstGeom prst="rect">
            <a:avLst/>
          </a:prstGeom>
          <a:noFill/>
          <a:ln w="9525">
            <a:noFill/>
            <a:miter lim="800000"/>
            <a:headEnd/>
            <a:tailEnd/>
          </a:ln>
          <a:effectLst/>
        </p:spPr>
        <p:txBody>
          <a:bodyPr>
            <a:spAutoFit/>
          </a:bodyPr>
          <a:lstStyle/>
          <a:p>
            <a:pPr>
              <a:spcBef>
                <a:spcPct val="50000"/>
              </a:spcBef>
            </a:pPr>
            <a:r>
              <a:rPr lang="ru-RU" sz="2800" dirty="0">
                <a:solidFill>
                  <a:srgbClr val="FFFF00"/>
                </a:solidFill>
              </a:rPr>
              <a:t>Без дроби</a:t>
            </a:r>
          </a:p>
        </p:txBody>
      </p:sp>
      <p:sp>
        <p:nvSpPr>
          <p:cNvPr id="22555" name="Text Box 27"/>
          <p:cNvSpPr txBox="1">
            <a:spLocks noChangeArrowheads="1"/>
          </p:cNvSpPr>
          <p:nvPr/>
        </p:nvSpPr>
        <p:spPr bwMode="auto">
          <a:xfrm>
            <a:off x="5651500" y="4437063"/>
            <a:ext cx="3097213" cy="830997"/>
          </a:xfrm>
          <a:prstGeom prst="rect">
            <a:avLst/>
          </a:prstGeom>
          <a:noFill/>
          <a:ln w="9525">
            <a:noFill/>
            <a:miter lim="800000"/>
            <a:headEnd/>
            <a:tailEnd/>
          </a:ln>
          <a:effectLst/>
        </p:spPr>
        <p:txBody>
          <a:bodyPr>
            <a:spAutoFit/>
          </a:bodyPr>
          <a:lstStyle/>
          <a:p>
            <a:pPr>
              <a:spcBef>
                <a:spcPct val="50000"/>
              </a:spcBef>
            </a:pPr>
            <a:r>
              <a:rPr lang="ru-RU" sz="2400" dirty="0">
                <a:solidFill>
                  <a:srgbClr val="FFFF00"/>
                </a:solidFill>
              </a:rPr>
              <a:t>Музыканты и дирижеры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54"/>
                                        </p:tgtEl>
                                        <p:attrNameLst>
                                          <p:attrName>style.visibility</p:attrName>
                                        </p:attrNameLst>
                                      </p:cBhvr>
                                      <p:to>
                                        <p:strVal val="visible"/>
                                      </p:to>
                                    </p:set>
                                    <p:anim calcmode="lin" valueType="num">
                                      <p:cBhvr additive="base">
                                        <p:cTn id="7" dur="500" fill="hold"/>
                                        <p:tgtEl>
                                          <p:spTgt spid="22554"/>
                                        </p:tgtEl>
                                        <p:attrNameLst>
                                          <p:attrName>ppt_x</p:attrName>
                                        </p:attrNameLst>
                                      </p:cBhvr>
                                      <p:tavLst>
                                        <p:tav tm="0">
                                          <p:val>
                                            <p:strVal val="#ppt_x"/>
                                          </p:val>
                                        </p:tav>
                                        <p:tav tm="100000">
                                          <p:val>
                                            <p:strVal val="#ppt_x"/>
                                          </p:val>
                                        </p:tav>
                                      </p:tavLst>
                                    </p:anim>
                                    <p:anim calcmode="lin" valueType="num">
                                      <p:cBhvr additive="base">
                                        <p:cTn id="8" dur="500" fill="hold"/>
                                        <p:tgtEl>
                                          <p:spTgt spid="22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55"/>
                                        </p:tgtEl>
                                        <p:attrNameLst>
                                          <p:attrName>style.visibility</p:attrName>
                                        </p:attrNameLst>
                                      </p:cBhvr>
                                      <p:to>
                                        <p:strVal val="visible"/>
                                      </p:to>
                                    </p:set>
                                    <p:anim calcmode="lin" valueType="num">
                                      <p:cBhvr additive="base">
                                        <p:cTn id="13" dur="500" fill="hold"/>
                                        <p:tgtEl>
                                          <p:spTgt spid="22555"/>
                                        </p:tgtEl>
                                        <p:attrNameLst>
                                          <p:attrName>ppt_x</p:attrName>
                                        </p:attrNameLst>
                                      </p:cBhvr>
                                      <p:tavLst>
                                        <p:tav tm="0">
                                          <p:val>
                                            <p:strVal val="#ppt_x"/>
                                          </p:val>
                                        </p:tav>
                                        <p:tav tm="100000">
                                          <p:val>
                                            <p:strVal val="#ppt_x"/>
                                          </p:val>
                                        </p:tav>
                                      </p:tavLst>
                                    </p:anim>
                                    <p:anim calcmode="lin" valueType="num">
                                      <p:cBhvr additive="base">
                                        <p:cTn id="14"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4" grpId="0"/>
      <p:bldP spid="225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p:txBody>
          <a:bodyPr/>
          <a:lstStyle/>
          <a:p>
            <a:r>
              <a:rPr lang="ru-RU" sz="4000" dirty="0">
                <a:solidFill>
                  <a:srgbClr val="FFFF00"/>
                </a:solidFill>
              </a:rPr>
              <a:t>Математика и иностранный язык</a:t>
            </a:r>
          </a:p>
        </p:txBody>
      </p:sp>
      <p:sp>
        <p:nvSpPr>
          <p:cNvPr id="17413" name="Text Box 5"/>
          <p:cNvSpPr txBox="1">
            <a:spLocks noChangeArrowheads="1"/>
          </p:cNvSpPr>
          <p:nvPr/>
        </p:nvSpPr>
        <p:spPr bwMode="auto">
          <a:xfrm>
            <a:off x="250825" y="1412875"/>
            <a:ext cx="8785225" cy="641350"/>
          </a:xfrm>
          <a:prstGeom prst="rect">
            <a:avLst/>
          </a:prstGeom>
          <a:noFill/>
          <a:ln w="9525">
            <a:noFill/>
            <a:miter lim="800000"/>
            <a:headEnd/>
            <a:tailEnd/>
          </a:ln>
          <a:effectLst/>
        </p:spPr>
        <p:txBody>
          <a:bodyPr>
            <a:spAutoFit/>
          </a:bodyPr>
          <a:lstStyle/>
          <a:p>
            <a:pPr>
              <a:spcBef>
                <a:spcPct val="50000"/>
              </a:spcBef>
            </a:pPr>
            <a:r>
              <a:rPr lang="ru-RU"/>
              <a:t>1) Переведите на русский язык греческие слова – моно, ди, поли и латинские – уни, би, мульти.</a:t>
            </a:r>
          </a:p>
        </p:txBody>
      </p:sp>
      <p:sp>
        <p:nvSpPr>
          <p:cNvPr id="17414" name="Text Box 6"/>
          <p:cNvSpPr txBox="1">
            <a:spLocks noChangeArrowheads="1"/>
          </p:cNvSpPr>
          <p:nvPr/>
        </p:nvSpPr>
        <p:spPr bwMode="auto">
          <a:xfrm>
            <a:off x="250825" y="2349500"/>
            <a:ext cx="8497888" cy="366713"/>
          </a:xfrm>
          <a:prstGeom prst="rect">
            <a:avLst/>
          </a:prstGeom>
          <a:noFill/>
          <a:ln w="9525">
            <a:noFill/>
            <a:miter lim="800000"/>
            <a:headEnd/>
            <a:tailEnd/>
          </a:ln>
          <a:effectLst/>
        </p:spPr>
        <p:txBody>
          <a:bodyPr>
            <a:spAutoFit/>
          </a:bodyPr>
          <a:lstStyle/>
          <a:p>
            <a:pPr>
              <a:spcBef>
                <a:spcPct val="50000"/>
              </a:spcBef>
            </a:pPr>
            <a:r>
              <a:rPr lang="ru-RU"/>
              <a:t>2) Какая цифра в переводе с латинского означает «никакая»?</a:t>
            </a:r>
          </a:p>
        </p:txBody>
      </p:sp>
      <p:sp>
        <p:nvSpPr>
          <p:cNvPr id="17415" name="Text Box 7"/>
          <p:cNvSpPr txBox="1">
            <a:spLocks noChangeArrowheads="1"/>
          </p:cNvSpPr>
          <p:nvPr/>
        </p:nvSpPr>
        <p:spPr bwMode="auto">
          <a:xfrm>
            <a:off x="250825" y="2997200"/>
            <a:ext cx="8280400" cy="641350"/>
          </a:xfrm>
          <a:prstGeom prst="rect">
            <a:avLst/>
          </a:prstGeom>
          <a:noFill/>
          <a:ln w="9525">
            <a:noFill/>
            <a:miter lim="800000"/>
            <a:headEnd/>
            <a:tailEnd/>
          </a:ln>
          <a:effectLst/>
        </p:spPr>
        <p:txBody>
          <a:bodyPr>
            <a:spAutoFit/>
          </a:bodyPr>
          <a:lstStyle/>
          <a:p>
            <a:pPr>
              <a:spcBef>
                <a:spcPct val="50000"/>
              </a:spcBef>
            </a:pPr>
            <a:r>
              <a:rPr lang="ru-RU"/>
              <a:t>3) Скажите по-гречески окружность, если для нас эта часть страны, области, города, отдаленная от центра?</a:t>
            </a:r>
          </a:p>
        </p:txBody>
      </p:sp>
      <p:sp>
        <p:nvSpPr>
          <p:cNvPr id="17416" name="Text Box 8"/>
          <p:cNvSpPr txBox="1">
            <a:spLocks noChangeArrowheads="1"/>
          </p:cNvSpPr>
          <p:nvPr/>
        </p:nvSpPr>
        <p:spPr bwMode="auto">
          <a:xfrm>
            <a:off x="250825" y="4005263"/>
            <a:ext cx="8497888" cy="641350"/>
          </a:xfrm>
          <a:prstGeom prst="rect">
            <a:avLst/>
          </a:prstGeom>
          <a:noFill/>
          <a:ln w="9525">
            <a:noFill/>
            <a:miter lim="800000"/>
            <a:headEnd/>
            <a:tailEnd/>
          </a:ln>
          <a:effectLst/>
        </p:spPr>
        <p:txBody>
          <a:bodyPr>
            <a:spAutoFit/>
          </a:bodyPr>
          <a:lstStyle/>
          <a:p>
            <a:pPr>
              <a:spcBef>
                <a:spcPct val="50000"/>
              </a:spcBef>
            </a:pPr>
            <a:r>
              <a:rPr lang="ru-RU"/>
              <a:t>4) Какая математическая единица измерения в переводе с латинского обозначает «ступень, шаг, степень»?</a:t>
            </a:r>
          </a:p>
        </p:txBody>
      </p:sp>
      <p:sp>
        <p:nvSpPr>
          <p:cNvPr id="17417" name="Text Box 9"/>
          <p:cNvSpPr txBox="1">
            <a:spLocks noChangeArrowheads="1"/>
          </p:cNvSpPr>
          <p:nvPr/>
        </p:nvSpPr>
        <p:spPr bwMode="auto">
          <a:xfrm>
            <a:off x="250825" y="4868863"/>
            <a:ext cx="8207375" cy="366712"/>
          </a:xfrm>
          <a:prstGeom prst="rect">
            <a:avLst/>
          </a:prstGeom>
          <a:noFill/>
          <a:ln w="9525">
            <a:noFill/>
            <a:miter lim="800000"/>
            <a:headEnd/>
            <a:tailEnd/>
          </a:ln>
          <a:effectLst/>
        </p:spPr>
        <p:txBody>
          <a:bodyPr>
            <a:spAutoFit/>
          </a:bodyPr>
          <a:lstStyle/>
          <a:p>
            <a:pPr>
              <a:spcBef>
                <a:spcPct val="50000"/>
              </a:spcBef>
            </a:pPr>
            <a:r>
              <a:rPr lang="ru-RU"/>
              <a:t>5) У греков это натянутая тетива, а у нас?</a:t>
            </a:r>
          </a:p>
        </p:txBody>
      </p:sp>
      <p:sp>
        <p:nvSpPr>
          <p:cNvPr id="17418" name="Text Box 10"/>
          <p:cNvSpPr txBox="1">
            <a:spLocks noChangeArrowheads="1"/>
          </p:cNvSpPr>
          <p:nvPr/>
        </p:nvSpPr>
        <p:spPr bwMode="auto">
          <a:xfrm>
            <a:off x="250825" y="5516563"/>
            <a:ext cx="7993063" cy="641350"/>
          </a:xfrm>
          <a:prstGeom prst="rect">
            <a:avLst/>
          </a:prstGeom>
          <a:noFill/>
          <a:ln w="9525">
            <a:noFill/>
            <a:miter lim="800000"/>
            <a:headEnd/>
            <a:tailEnd/>
          </a:ln>
          <a:effectLst/>
        </p:spPr>
        <p:txBody>
          <a:bodyPr>
            <a:spAutoFit/>
          </a:bodyPr>
          <a:lstStyle/>
          <a:p>
            <a:pPr>
              <a:spcBef>
                <a:spcPct val="50000"/>
              </a:spcBef>
            </a:pPr>
            <a:r>
              <a:rPr lang="ru-RU"/>
              <a:t>6) Какой геометрический термин образовался от латинского слова «отвесный»?</a:t>
            </a:r>
          </a:p>
        </p:txBody>
      </p:sp>
      <p:sp>
        <p:nvSpPr>
          <p:cNvPr id="17419" name="Text Box 11"/>
          <p:cNvSpPr txBox="1">
            <a:spLocks noChangeArrowheads="1"/>
          </p:cNvSpPr>
          <p:nvPr/>
        </p:nvSpPr>
        <p:spPr bwMode="auto">
          <a:xfrm>
            <a:off x="6732588" y="1916113"/>
            <a:ext cx="2160587"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Один, два, много</a:t>
            </a:r>
          </a:p>
        </p:txBody>
      </p:sp>
      <p:sp>
        <p:nvSpPr>
          <p:cNvPr id="17420" name="Text Box 12"/>
          <p:cNvSpPr txBox="1">
            <a:spLocks noChangeArrowheads="1"/>
          </p:cNvSpPr>
          <p:nvPr/>
        </p:nvSpPr>
        <p:spPr bwMode="auto">
          <a:xfrm>
            <a:off x="6804025" y="2708275"/>
            <a:ext cx="2016125"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0</a:t>
            </a:r>
          </a:p>
        </p:txBody>
      </p:sp>
      <p:sp>
        <p:nvSpPr>
          <p:cNvPr id="17421" name="Text Box 13"/>
          <p:cNvSpPr txBox="1">
            <a:spLocks noChangeArrowheads="1"/>
          </p:cNvSpPr>
          <p:nvPr/>
        </p:nvSpPr>
        <p:spPr bwMode="auto">
          <a:xfrm>
            <a:off x="6948488" y="3500438"/>
            <a:ext cx="1800225"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Периферия</a:t>
            </a:r>
          </a:p>
        </p:txBody>
      </p:sp>
      <p:sp>
        <p:nvSpPr>
          <p:cNvPr id="17422" name="Text Box 14"/>
          <p:cNvSpPr txBox="1">
            <a:spLocks noChangeArrowheads="1"/>
          </p:cNvSpPr>
          <p:nvPr/>
        </p:nvSpPr>
        <p:spPr bwMode="auto">
          <a:xfrm>
            <a:off x="6804025" y="4437063"/>
            <a:ext cx="1800225"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Градус</a:t>
            </a:r>
          </a:p>
        </p:txBody>
      </p:sp>
      <p:sp>
        <p:nvSpPr>
          <p:cNvPr id="17423" name="Text Box 15"/>
          <p:cNvSpPr txBox="1">
            <a:spLocks noChangeArrowheads="1"/>
          </p:cNvSpPr>
          <p:nvPr/>
        </p:nvSpPr>
        <p:spPr bwMode="auto">
          <a:xfrm>
            <a:off x="6732588" y="5157788"/>
            <a:ext cx="1943100"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Гипотенуза</a:t>
            </a:r>
          </a:p>
        </p:txBody>
      </p:sp>
      <p:sp>
        <p:nvSpPr>
          <p:cNvPr id="17424" name="Text Box 16"/>
          <p:cNvSpPr txBox="1">
            <a:spLocks noChangeArrowheads="1"/>
          </p:cNvSpPr>
          <p:nvPr/>
        </p:nvSpPr>
        <p:spPr bwMode="auto">
          <a:xfrm>
            <a:off x="6804025" y="6021388"/>
            <a:ext cx="1944688"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Перпендикуляр</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additive="base">
                                        <p:cTn id="7" dur="500" fill="hold"/>
                                        <p:tgtEl>
                                          <p:spTgt spid="17419"/>
                                        </p:tgtEl>
                                        <p:attrNameLst>
                                          <p:attrName>ppt_x</p:attrName>
                                        </p:attrNameLst>
                                      </p:cBhvr>
                                      <p:tavLst>
                                        <p:tav tm="0">
                                          <p:val>
                                            <p:strVal val="#ppt_x"/>
                                          </p:val>
                                        </p:tav>
                                        <p:tav tm="100000">
                                          <p:val>
                                            <p:strVal val="#ppt_x"/>
                                          </p:val>
                                        </p:tav>
                                      </p:tavLst>
                                    </p:anim>
                                    <p:anim calcmode="lin" valueType="num">
                                      <p:cBhvr additive="base">
                                        <p:cTn id="8"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ppt_x"/>
                                          </p:val>
                                        </p:tav>
                                        <p:tav tm="100000">
                                          <p:val>
                                            <p:strVal val="#ppt_x"/>
                                          </p:val>
                                        </p:tav>
                                      </p:tavLst>
                                    </p:anim>
                                    <p:anim calcmode="lin" valueType="num">
                                      <p:cBhvr additive="base">
                                        <p:cTn id="14"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421"/>
                                        </p:tgtEl>
                                        <p:attrNameLst>
                                          <p:attrName>style.visibility</p:attrName>
                                        </p:attrNameLst>
                                      </p:cBhvr>
                                      <p:to>
                                        <p:strVal val="visible"/>
                                      </p:to>
                                    </p:set>
                                    <p:anim calcmode="lin" valueType="num">
                                      <p:cBhvr additive="base">
                                        <p:cTn id="19" dur="500" fill="hold"/>
                                        <p:tgtEl>
                                          <p:spTgt spid="17421"/>
                                        </p:tgtEl>
                                        <p:attrNameLst>
                                          <p:attrName>ppt_x</p:attrName>
                                        </p:attrNameLst>
                                      </p:cBhvr>
                                      <p:tavLst>
                                        <p:tav tm="0">
                                          <p:val>
                                            <p:strVal val="#ppt_x"/>
                                          </p:val>
                                        </p:tav>
                                        <p:tav tm="100000">
                                          <p:val>
                                            <p:strVal val="#ppt_x"/>
                                          </p:val>
                                        </p:tav>
                                      </p:tavLst>
                                    </p:anim>
                                    <p:anim calcmode="lin" valueType="num">
                                      <p:cBhvr additive="base">
                                        <p:cTn id="20"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22"/>
                                        </p:tgtEl>
                                        <p:attrNameLst>
                                          <p:attrName>style.visibility</p:attrName>
                                        </p:attrNameLst>
                                      </p:cBhvr>
                                      <p:to>
                                        <p:strVal val="visible"/>
                                      </p:to>
                                    </p:set>
                                    <p:anim calcmode="lin" valueType="num">
                                      <p:cBhvr additive="base">
                                        <p:cTn id="25" dur="500" fill="hold"/>
                                        <p:tgtEl>
                                          <p:spTgt spid="17422"/>
                                        </p:tgtEl>
                                        <p:attrNameLst>
                                          <p:attrName>ppt_x</p:attrName>
                                        </p:attrNameLst>
                                      </p:cBhvr>
                                      <p:tavLst>
                                        <p:tav tm="0">
                                          <p:val>
                                            <p:strVal val="#ppt_x"/>
                                          </p:val>
                                        </p:tav>
                                        <p:tav tm="100000">
                                          <p:val>
                                            <p:strVal val="#ppt_x"/>
                                          </p:val>
                                        </p:tav>
                                      </p:tavLst>
                                    </p:anim>
                                    <p:anim calcmode="lin" valueType="num">
                                      <p:cBhvr additive="base">
                                        <p:cTn id="26"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additive="base">
                                        <p:cTn id="31" dur="500" fill="hold"/>
                                        <p:tgtEl>
                                          <p:spTgt spid="17423"/>
                                        </p:tgtEl>
                                        <p:attrNameLst>
                                          <p:attrName>ppt_x</p:attrName>
                                        </p:attrNameLst>
                                      </p:cBhvr>
                                      <p:tavLst>
                                        <p:tav tm="0">
                                          <p:val>
                                            <p:strVal val="#ppt_x"/>
                                          </p:val>
                                        </p:tav>
                                        <p:tav tm="100000">
                                          <p:val>
                                            <p:strVal val="#ppt_x"/>
                                          </p:val>
                                        </p:tav>
                                      </p:tavLst>
                                    </p:anim>
                                    <p:anim calcmode="lin" valueType="num">
                                      <p:cBhvr additive="base">
                                        <p:cTn id="32"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 calcmode="lin" valueType="num">
                                      <p:cBhvr additive="base">
                                        <p:cTn id="37" dur="500" fill="hold"/>
                                        <p:tgtEl>
                                          <p:spTgt spid="17424"/>
                                        </p:tgtEl>
                                        <p:attrNameLst>
                                          <p:attrName>ppt_x</p:attrName>
                                        </p:attrNameLst>
                                      </p:cBhvr>
                                      <p:tavLst>
                                        <p:tav tm="0">
                                          <p:val>
                                            <p:strVal val="#ppt_x"/>
                                          </p:val>
                                        </p:tav>
                                        <p:tav tm="100000">
                                          <p:val>
                                            <p:strVal val="#ppt_x"/>
                                          </p:val>
                                        </p:tav>
                                      </p:tavLst>
                                    </p:anim>
                                    <p:anim calcmode="lin" valueType="num">
                                      <p:cBhvr additive="base">
                                        <p:cTn id="38"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0" grpId="0"/>
      <p:bldP spid="17421" grpId="1"/>
      <p:bldP spid="17422" grpId="0"/>
      <p:bldP spid="17423" grpId="0"/>
      <p:bldP spid="174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a:xfrm>
            <a:off x="179388" y="333375"/>
            <a:ext cx="8510587" cy="1325563"/>
          </a:xfrm>
        </p:spPr>
        <p:txBody>
          <a:bodyPr/>
          <a:lstStyle/>
          <a:p>
            <a:r>
              <a:rPr lang="ru-RU" dirty="0">
                <a:solidFill>
                  <a:srgbClr val="FFFF00"/>
                </a:solidFill>
              </a:rPr>
              <a:t>Математика и русский язык</a:t>
            </a:r>
          </a:p>
        </p:txBody>
      </p:sp>
      <p:sp>
        <p:nvSpPr>
          <p:cNvPr id="35845" name="Text Box 5"/>
          <p:cNvSpPr txBox="1">
            <a:spLocks noChangeArrowheads="1"/>
          </p:cNvSpPr>
          <p:nvPr/>
        </p:nvSpPr>
        <p:spPr bwMode="auto">
          <a:xfrm>
            <a:off x="323850" y="1700213"/>
            <a:ext cx="8064500" cy="366712"/>
          </a:xfrm>
          <a:prstGeom prst="rect">
            <a:avLst/>
          </a:prstGeom>
          <a:noFill/>
          <a:ln w="9525">
            <a:noFill/>
            <a:miter lim="800000"/>
            <a:headEnd/>
            <a:tailEnd/>
          </a:ln>
          <a:effectLst/>
        </p:spPr>
        <p:txBody>
          <a:bodyPr>
            <a:spAutoFit/>
          </a:bodyPr>
          <a:lstStyle/>
          <a:p>
            <a:pPr>
              <a:spcBef>
                <a:spcPct val="50000"/>
              </a:spcBef>
            </a:pPr>
            <a:r>
              <a:rPr lang="ru-RU"/>
              <a:t>1) Что есть у каждого слова, растения и уравнения?</a:t>
            </a:r>
          </a:p>
        </p:txBody>
      </p:sp>
      <p:sp>
        <p:nvSpPr>
          <p:cNvPr id="35846" name="Text Box 6"/>
          <p:cNvSpPr txBox="1">
            <a:spLocks noChangeArrowheads="1"/>
          </p:cNvSpPr>
          <p:nvPr/>
        </p:nvSpPr>
        <p:spPr bwMode="auto">
          <a:xfrm>
            <a:off x="250825" y="2492375"/>
            <a:ext cx="8064500" cy="641350"/>
          </a:xfrm>
          <a:prstGeom prst="rect">
            <a:avLst/>
          </a:prstGeom>
          <a:noFill/>
          <a:ln w="9525">
            <a:noFill/>
            <a:miter lim="800000"/>
            <a:headEnd/>
            <a:tailEnd/>
          </a:ln>
          <a:effectLst/>
        </p:spPr>
        <p:txBody>
          <a:bodyPr>
            <a:spAutoFit/>
          </a:bodyPr>
          <a:lstStyle/>
          <a:p>
            <a:pPr>
              <a:spcBef>
                <a:spcPct val="50000"/>
              </a:spcBef>
            </a:pPr>
            <a:r>
              <a:rPr lang="ru-RU"/>
              <a:t>2) Какие прилагательные русского языка в математике становятся именами существительными? </a:t>
            </a:r>
          </a:p>
        </p:txBody>
      </p:sp>
      <p:sp>
        <p:nvSpPr>
          <p:cNvPr id="35847" name="Text Box 7"/>
          <p:cNvSpPr txBox="1">
            <a:spLocks noChangeArrowheads="1"/>
          </p:cNvSpPr>
          <p:nvPr/>
        </p:nvSpPr>
        <p:spPr bwMode="auto">
          <a:xfrm>
            <a:off x="250825" y="3716338"/>
            <a:ext cx="8424863" cy="641350"/>
          </a:xfrm>
          <a:prstGeom prst="rect">
            <a:avLst/>
          </a:prstGeom>
          <a:noFill/>
          <a:ln w="9525">
            <a:noFill/>
            <a:miter lim="800000"/>
            <a:headEnd/>
            <a:tailEnd/>
          </a:ln>
          <a:effectLst/>
        </p:spPr>
        <p:txBody>
          <a:bodyPr>
            <a:spAutoFit/>
          </a:bodyPr>
          <a:lstStyle/>
          <a:p>
            <a:pPr>
              <a:spcBef>
                <a:spcPct val="50000"/>
              </a:spcBef>
            </a:pPr>
            <a:r>
              <a:rPr lang="ru-RU"/>
              <a:t>3) Какая цифра в русском языке является глаголом повелительного наклонения единственного числа?</a:t>
            </a:r>
          </a:p>
        </p:txBody>
      </p:sp>
      <p:sp>
        <p:nvSpPr>
          <p:cNvPr id="35848" name="Text Box 8"/>
          <p:cNvSpPr txBox="1">
            <a:spLocks noChangeArrowheads="1"/>
          </p:cNvSpPr>
          <p:nvPr/>
        </p:nvSpPr>
        <p:spPr bwMode="auto">
          <a:xfrm>
            <a:off x="250825" y="4868863"/>
            <a:ext cx="8280400" cy="915987"/>
          </a:xfrm>
          <a:prstGeom prst="rect">
            <a:avLst/>
          </a:prstGeom>
          <a:noFill/>
          <a:ln w="9525">
            <a:noFill/>
            <a:miter lim="800000"/>
            <a:headEnd/>
            <a:tailEnd/>
          </a:ln>
          <a:effectLst/>
        </p:spPr>
        <p:txBody>
          <a:bodyPr>
            <a:spAutoFit/>
          </a:bodyPr>
          <a:lstStyle/>
          <a:p>
            <a:pPr>
              <a:spcBef>
                <a:spcPct val="50000"/>
              </a:spcBef>
            </a:pPr>
            <a:r>
              <a:rPr lang="ru-RU" dirty="0"/>
              <a:t>4) С буквой «и» - это глагол русского языка настоящего времени, являющиеся синонимом глагола «движет». С буквой «е» - это существительное, обозначающее сторону треугольника?</a:t>
            </a:r>
          </a:p>
        </p:txBody>
      </p:sp>
      <p:sp>
        <p:nvSpPr>
          <p:cNvPr id="35849" name="Text Box 9"/>
          <p:cNvSpPr txBox="1">
            <a:spLocks noChangeArrowheads="1"/>
          </p:cNvSpPr>
          <p:nvPr/>
        </p:nvSpPr>
        <p:spPr bwMode="auto">
          <a:xfrm>
            <a:off x="6300788" y="1700213"/>
            <a:ext cx="2447925"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Корень</a:t>
            </a:r>
          </a:p>
        </p:txBody>
      </p:sp>
      <p:sp>
        <p:nvSpPr>
          <p:cNvPr id="35850" name="Text Box 10"/>
          <p:cNvSpPr txBox="1">
            <a:spLocks noChangeArrowheads="1"/>
          </p:cNvSpPr>
          <p:nvPr/>
        </p:nvSpPr>
        <p:spPr bwMode="auto">
          <a:xfrm>
            <a:off x="1403350" y="3284538"/>
            <a:ext cx="7129463" cy="366712"/>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Прямая, кривая, </a:t>
            </a:r>
            <a:r>
              <a:rPr lang="ru-RU" dirty="0" smtClean="0">
                <a:solidFill>
                  <a:srgbClr val="FFFF00"/>
                </a:solidFill>
              </a:rPr>
              <a:t>ломаная</a:t>
            </a:r>
            <a:r>
              <a:rPr lang="ru-RU" dirty="0">
                <a:solidFill>
                  <a:srgbClr val="FFFF00"/>
                </a:solidFill>
              </a:rPr>
              <a:t>, касательная, секущая, наклонная</a:t>
            </a:r>
            <a:r>
              <a:rPr lang="ru-RU" dirty="0"/>
              <a:t>.</a:t>
            </a:r>
          </a:p>
        </p:txBody>
      </p:sp>
      <p:sp>
        <p:nvSpPr>
          <p:cNvPr id="35851" name="Text Box 11"/>
          <p:cNvSpPr txBox="1">
            <a:spLocks noChangeArrowheads="1"/>
          </p:cNvSpPr>
          <p:nvPr/>
        </p:nvSpPr>
        <p:spPr bwMode="auto">
          <a:xfrm>
            <a:off x="6732588" y="4365625"/>
            <a:ext cx="1584325" cy="366713"/>
          </a:xfrm>
          <a:prstGeom prst="rect">
            <a:avLst/>
          </a:prstGeom>
          <a:noFill/>
          <a:ln w="9525">
            <a:noFill/>
            <a:miter lim="800000"/>
            <a:headEnd/>
            <a:tailEnd/>
          </a:ln>
          <a:effectLst/>
        </p:spPr>
        <p:txBody>
          <a:bodyPr>
            <a:spAutoFit/>
          </a:bodyPr>
          <a:lstStyle/>
          <a:p>
            <a:pPr>
              <a:spcBef>
                <a:spcPct val="50000"/>
              </a:spcBef>
            </a:pPr>
            <a:r>
              <a:rPr lang="ru-RU" dirty="0">
                <a:solidFill>
                  <a:srgbClr val="FFFF00"/>
                </a:solidFill>
              </a:rPr>
              <a:t>Три</a:t>
            </a:r>
          </a:p>
        </p:txBody>
      </p:sp>
      <p:sp>
        <p:nvSpPr>
          <p:cNvPr id="35852" name="Text Box 12"/>
          <p:cNvSpPr txBox="1">
            <a:spLocks noChangeArrowheads="1"/>
          </p:cNvSpPr>
          <p:nvPr/>
        </p:nvSpPr>
        <p:spPr bwMode="auto">
          <a:xfrm>
            <a:off x="6732588" y="5876925"/>
            <a:ext cx="2016125" cy="366713"/>
          </a:xfrm>
          <a:prstGeom prst="rect">
            <a:avLst/>
          </a:prstGeom>
          <a:noFill/>
          <a:ln w="9525">
            <a:noFill/>
            <a:miter lim="800000"/>
            <a:headEnd/>
            <a:tailEnd/>
          </a:ln>
          <a:effectLst/>
        </p:spPr>
        <p:txBody>
          <a:bodyPr>
            <a:spAutoFit/>
          </a:bodyPr>
          <a:lstStyle/>
          <a:p>
            <a:pPr>
              <a:spcBef>
                <a:spcPct val="50000"/>
              </a:spcBef>
            </a:pPr>
            <a:r>
              <a:rPr lang="ru-RU" dirty="0" err="1">
                <a:solidFill>
                  <a:srgbClr val="FFFF00"/>
                </a:solidFill>
              </a:rPr>
              <a:t>Катит-Катет</a:t>
            </a:r>
            <a:endParaRPr lang="ru-RU"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anim calcmode="lin" valueType="num">
                                      <p:cBhvr additive="base">
                                        <p:cTn id="13" dur="500" fill="hold"/>
                                        <p:tgtEl>
                                          <p:spTgt spid="35850"/>
                                        </p:tgtEl>
                                        <p:attrNameLst>
                                          <p:attrName>ppt_x</p:attrName>
                                        </p:attrNameLst>
                                      </p:cBhvr>
                                      <p:tavLst>
                                        <p:tav tm="0">
                                          <p:val>
                                            <p:strVal val="#ppt_x"/>
                                          </p:val>
                                        </p:tav>
                                        <p:tav tm="100000">
                                          <p:val>
                                            <p:strVal val="#ppt_x"/>
                                          </p:val>
                                        </p:tav>
                                      </p:tavLst>
                                    </p:anim>
                                    <p:anim calcmode="lin" valueType="num">
                                      <p:cBhvr additive="base">
                                        <p:cTn id="14"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additive="base">
                                        <p:cTn id="19" dur="500" fill="hold"/>
                                        <p:tgtEl>
                                          <p:spTgt spid="35851"/>
                                        </p:tgtEl>
                                        <p:attrNameLst>
                                          <p:attrName>ppt_x</p:attrName>
                                        </p:attrNameLst>
                                      </p:cBhvr>
                                      <p:tavLst>
                                        <p:tav tm="0">
                                          <p:val>
                                            <p:strVal val="#ppt_x"/>
                                          </p:val>
                                        </p:tav>
                                        <p:tav tm="100000">
                                          <p:val>
                                            <p:strVal val="#ppt_x"/>
                                          </p:val>
                                        </p:tav>
                                      </p:tavLst>
                                    </p:anim>
                                    <p:anim calcmode="lin" valueType="num">
                                      <p:cBhvr additive="base">
                                        <p:cTn id="20"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52"/>
                                        </p:tgtEl>
                                        <p:attrNameLst>
                                          <p:attrName>style.visibility</p:attrName>
                                        </p:attrNameLst>
                                      </p:cBhvr>
                                      <p:to>
                                        <p:strVal val="visible"/>
                                      </p:to>
                                    </p:set>
                                    <p:anim calcmode="lin" valueType="num">
                                      <p:cBhvr additive="base">
                                        <p:cTn id="25" dur="500" fill="hold"/>
                                        <p:tgtEl>
                                          <p:spTgt spid="35852"/>
                                        </p:tgtEl>
                                        <p:attrNameLst>
                                          <p:attrName>ppt_x</p:attrName>
                                        </p:attrNameLst>
                                      </p:cBhvr>
                                      <p:tavLst>
                                        <p:tav tm="0">
                                          <p:val>
                                            <p:strVal val="#ppt_x"/>
                                          </p:val>
                                        </p:tav>
                                        <p:tav tm="100000">
                                          <p:val>
                                            <p:strVal val="#ppt_x"/>
                                          </p:val>
                                        </p:tav>
                                      </p:tavLst>
                                    </p:anim>
                                    <p:anim calcmode="lin" valueType="num">
                                      <p:cBhvr additive="base">
                                        <p:cTn id="26"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1" grpId="0"/>
      <p:bldP spid="35852" grpId="0"/>
    </p:bld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themeOverride>
</file>

<file path=ppt/theme/themeOverride2.xml><?xml version="1.0" encoding="utf-8"?>
<a:themeOverride xmlns:a="http://schemas.openxmlformats.org/drawingml/2006/main">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themeOverride>
</file>

<file path=ppt/theme/themeOverride3.xml><?xml version="1.0" encoding="utf-8"?>
<a:themeOverride xmlns:a="http://schemas.openxmlformats.org/drawingml/2006/main">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Clouds</Template>
  <TotalTime>842</TotalTime>
  <Words>810</Words>
  <Application>Microsoft Office PowerPoint</Application>
  <PresentationFormat>Экран (4:3)</PresentationFormat>
  <Paragraphs>114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Облака</vt:lpstr>
      <vt:lpstr>Слайд 1</vt:lpstr>
      <vt:lpstr>«Многие, которым никогда не представлялось случая глубоко узнать математику, считают её наукой сухой. В сущности же это наука, требующая наиболее фантазии, и один из первых математиков нашего времени говорит совершенно верно, что нельзя быть математиком, не будучи в то же время и поэтом в душе» </vt:lpstr>
      <vt:lpstr>Слайд 3</vt:lpstr>
      <vt:lpstr>Слайд 4</vt:lpstr>
      <vt:lpstr>Слайд 5</vt:lpstr>
      <vt:lpstr>Математика и литература</vt:lpstr>
      <vt:lpstr>Математика и музыка</vt:lpstr>
      <vt:lpstr>Математика и иностранный язык</vt:lpstr>
      <vt:lpstr>Математика и русский язык</vt:lpstr>
      <vt:lpstr>Математика и история</vt:lpstr>
      <vt:lpstr>Слайд 11</vt:lpstr>
      <vt:lpstr>Слайд 12</vt:lpstr>
      <vt:lpstr>Запомни, что Гаусс всем сказал : Наука математика – царица всех наук.  Не зря, поэтому он завещал –  Творить в огне трудов и мук. Безмерна роль её в открытии законов,  В создании машин, воздушных кораблей  Пожалуй, трудно нам пришлось бы без Ньютонов Каких дала история до наших дней Пусть ты не станешь Пифагором, Каким хотел бы может быть Но будешь ты рабочим , иль ученым И будешь честно Родине служить. </vt:lpstr>
      <vt:lpstr>   Домашнее задание:  Подготовить презентации по темам:</vt:lpstr>
      <vt:lpstr>Слайд 15</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Ирина Павловна</cp:lastModifiedBy>
  <cp:revision>73</cp:revision>
  <dcterms:created xsi:type="dcterms:W3CDTF">2014-01-14T16:23:51Z</dcterms:created>
  <dcterms:modified xsi:type="dcterms:W3CDTF">2014-01-20T08:55:11Z</dcterms:modified>
</cp:coreProperties>
</file>