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57" r:id="rId3"/>
    <p:sldId id="258" r:id="rId4"/>
    <p:sldId id="260" r:id="rId5"/>
    <p:sldId id="266" r:id="rId6"/>
    <p:sldId id="262" r:id="rId7"/>
    <p:sldId id="267" r:id="rId8"/>
    <p:sldId id="264" r:id="rId9"/>
    <p:sldId id="268" r:id="rId10"/>
    <p:sldId id="269" r:id="rId11"/>
    <p:sldId id="270" r:id="rId12"/>
    <p:sldId id="271" r:id="rId13"/>
    <p:sldId id="272" r:id="rId14"/>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97" autoAdjust="0"/>
  </p:normalViewPr>
  <p:slideViewPr>
    <p:cSldViewPr>
      <p:cViewPr varScale="1">
        <p:scale>
          <a:sx n="55" d="100"/>
          <a:sy n="55" d="100"/>
        </p:scale>
        <p:origin x="-7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6B27EE8-63AC-4879-B628-EA92CE031AA1}" type="datetimeFigureOut">
              <a:rPr lang="ru-RU" smtClean="0"/>
              <a:pPr/>
              <a:t>18.01.2014</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52FA98FD-0B1E-41F2-B1C0-CFFC12FDEAA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2FA98FD-0B1E-41F2-B1C0-CFFC12FDEAA3}"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7CA4A7-903A-43EE-9B2D-54AB54E250E1}"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B3D7CC-D5FF-4398-8C6D-455C59EEA2B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CA4A7-903A-43EE-9B2D-54AB54E250E1}" type="datetimeFigureOut">
              <a:rPr lang="ru-RU" smtClean="0"/>
              <a:pPr/>
              <a:t>18.01.2014</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3D7CC-D5FF-4398-8C6D-455C59EEA2B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1944215"/>
          </a:xfrm>
        </p:spPr>
        <p:txBody>
          <a:bodyPr>
            <a:normAutofit/>
          </a:bodyPr>
          <a:lstStyle/>
          <a:p>
            <a:r>
              <a:rPr lang="ru-RU" sz="2000" dirty="0" smtClean="0"/>
              <a:t>МБОУ « </a:t>
            </a:r>
            <a:r>
              <a:rPr lang="ru-RU" sz="2000" dirty="0" err="1" smtClean="0"/>
              <a:t>Забузанская</a:t>
            </a:r>
            <a:r>
              <a:rPr lang="ru-RU" sz="2000" dirty="0" smtClean="0"/>
              <a:t> СОШ имени </a:t>
            </a:r>
            <a:r>
              <a:rPr lang="ru-RU" sz="2000" dirty="0" err="1" smtClean="0"/>
              <a:t>Турченко</a:t>
            </a:r>
            <a:r>
              <a:rPr lang="ru-RU" sz="2000" dirty="0" smtClean="0"/>
              <a:t> Э.П.»</a:t>
            </a:r>
            <a:endParaRPr lang="ru-RU" sz="2000" dirty="0"/>
          </a:p>
        </p:txBody>
      </p:sp>
      <p:sp>
        <p:nvSpPr>
          <p:cNvPr id="3" name="Подзаголовок 2"/>
          <p:cNvSpPr>
            <a:spLocks noGrp="1"/>
          </p:cNvSpPr>
          <p:nvPr>
            <p:ph type="subTitle" idx="1"/>
          </p:nvPr>
        </p:nvSpPr>
        <p:spPr>
          <a:xfrm>
            <a:off x="1371600" y="3140968"/>
            <a:ext cx="6400800" cy="2497832"/>
          </a:xfrm>
        </p:spPr>
        <p:txBody>
          <a:bodyPr/>
          <a:lstStyle/>
          <a:p>
            <a:r>
              <a:rPr lang="ru-RU" dirty="0" smtClean="0"/>
              <a:t>Презентация. Планирование.</a:t>
            </a:r>
          </a:p>
          <a:p>
            <a:r>
              <a:rPr lang="ru-RU" dirty="0" smtClean="0"/>
              <a:t>Воспитатель Макарова Татьяна Николаевна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ru-RU" sz="1800" dirty="0" smtClean="0"/>
              <a:t>Реализовать программные требования педагогам поможет четкая структура пособия, включающая в себя паспорт группы, организацию предметно- развивающей сред, примерные режим дня и перечень основных видов организованной –образовательной деятельности,  планирование культурно-  </a:t>
            </a:r>
            <a:r>
              <a:rPr lang="ru-RU" sz="1800" dirty="0" err="1" smtClean="0"/>
              <a:t>досуговой</a:t>
            </a:r>
            <a:r>
              <a:rPr lang="ru-RU" sz="1800" dirty="0" smtClean="0"/>
              <a:t>  деятельности детей, совместной деятельности воспитателя и детей, план взаимодействия с семьями воспитанников, карту профессиональной деятельности воспитателя.</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224135"/>
          </a:xfrm>
        </p:spPr>
        <p:txBody>
          <a:bodyPr>
            <a:normAutofit/>
          </a:bodyPr>
          <a:lstStyle/>
          <a:p>
            <a:r>
              <a:rPr lang="ru-RU" sz="1600" dirty="0" smtClean="0"/>
              <a:t> </a:t>
            </a:r>
            <a:r>
              <a:rPr lang="ru-RU" sz="1800" dirty="0" smtClean="0"/>
              <a:t>Совместная деятельность воспитателя  и детей</a:t>
            </a:r>
            <a:br>
              <a:rPr lang="ru-RU" sz="1800" dirty="0" smtClean="0"/>
            </a:br>
            <a:r>
              <a:rPr lang="ru-RU" sz="1800" dirty="0" smtClean="0"/>
              <a:t>( образовательная деятельность при проведении режимных моментов)</a:t>
            </a:r>
            <a:endParaRPr lang="ru-RU" sz="1800" dirty="0"/>
          </a:p>
        </p:txBody>
      </p:sp>
      <p:sp>
        <p:nvSpPr>
          <p:cNvPr id="3" name="Подзаголовок 2"/>
          <p:cNvSpPr>
            <a:spLocks noGrp="1"/>
          </p:cNvSpPr>
          <p:nvPr>
            <p:ph type="subTitle" idx="1"/>
          </p:nvPr>
        </p:nvSpPr>
        <p:spPr>
          <a:xfrm>
            <a:off x="179512" y="1340768"/>
            <a:ext cx="8712968" cy="5184576"/>
          </a:xfrm>
        </p:spPr>
        <p:txBody>
          <a:bodyPr>
            <a:normAutofit/>
          </a:bodyPr>
          <a:lstStyle/>
          <a:p>
            <a:endParaRPr lang="ru-RU" sz="1400" dirty="0"/>
          </a:p>
        </p:txBody>
      </p:sp>
      <p:graphicFrame>
        <p:nvGraphicFramePr>
          <p:cNvPr id="4" name="Таблица 3"/>
          <p:cNvGraphicFramePr>
            <a:graphicFrameLocks noGrp="1"/>
          </p:cNvGraphicFramePr>
          <p:nvPr/>
        </p:nvGraphicFramePr>
        <p:xfrm>
          <a:off x="179508" y="1397000"/>
          <a:ext cx="8712972" cy="5128344"/>
        </p:xfrm>
        <a:graphic>
          <a:graphicData uri="http://schemas.openxmlformats.org/drawingml/2006/table">
            <a:tbl>
              <a:tblPr firstRow="1" bandRow="1">
                <a:tableStyleId>{5C22544A-7EE6-4342-B048-85BDC9FD1C3A}</a:tableStyleId>
              </a:tblPr>
              <a:tblGrid>
                <a:gridCol w="576068"/>
                <a:gridCol w="1360148"/>
                <a:gridCol w="1088124"/>
                <a:gridCol w="1296144"/>
                <a:gridCol w="936104"/>
                <a:gridCol w="1080120"/>
                <a:gridCol w="864096"/>
                <a:gridCol w="864096"/>
                <a:gridCol w="648072"/>
              </a:tblGrid>
              <a:tr h="884197">
                <a:tc gridSpan="7">
                  <a:txBody>
                    <a:bodyPr/>
                    <a:lstStyle/>
                    <a:p>
                      <a:r>
                        <a:rPr lang="ru-RU" dirty="0" smtClean="0"/>
                        <a:t>                                                        </a:t>
                      </a:r>
                      <a:r>
                        <a:rPr lang="ru-RU" sz="1800" dirty="0" smtClean="0"/>
                        <a:t>Основная часть</a:t>
                      </a:r>
                      <a:endParaRPr lang="ru-RU" sz="1800" dirty="0"/>
                    </a:p>
                  </a:txBody>
                  <a:tcPr>
                    <a:lnR w="12700" cap="flat" cmpd="sng" algn="ctr">
                      <a:solidFill>
                        <a:schemeClr val="tx1"/>
                      </a:solidFill>
                      <a:prstDash val="solid"/>
                      <a:round/>
                      <a:headEnd type="none" w="med" len="med"/>
                      <a:tailEnd type="none" w="med" len="med"/>
                    </a:lnR>
                  </a:tcPr>
                </a:tc>
                <a:tc hMerge="1">
                  <a:txBody>
                    <a:bodyPr/>
                    <a:lstStyle/>
                    <a:p>
                      <a:endParaRPr lang="ru-RU"/>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r>
                        <a:rPr lang="ru-RU" sz="1800" dirty="0" smtClean="0"/>
                        <a:t>Вариативная</a:t>
                      </a:r>
                      <a:r>
                        <a:rPr lang="ru-RU" sz="1800" baseline="0" dirty="0" smtClean="0"/>
                        <a:t> часть</a:t>
                      </a:r>
                      <a:endParaRPr lang="ru-RU" sz="1800" dirty="0"/>
                    </a:p>
                  </a:txBody>
                  <a:tcPr>
                    <a:lnL w="12700" cap="flat" cmpd="sng" algn="ctr">
                      <a:solidFill>
                        <a:schemeClr val="tx1"/>
                      </a:solidFill>
                      <a:prstDash val="solid"/>
                      <a:round/>
                      <a:headEnd type="none" w="med" len="med"/>
                      <a:tailEnd type="none" w="med" len="med"/>
                    </a:lnL>
                  </a:tcPr>
                </a:tc>
                <a:tc hMerge="1">
                  <a:txBody>
                    <a:bodyPr/>
                    <a:lstStyle/>
                    <a:p>
                      <a:endParaRPr lang="ru-RU"/>
                    </a:p>
                  </a:txBody>
                  <a:tcPr/>
                </a:tc>
              </a:tr>
              <a:tr h="3065217">
                <a:tc>
                  <a:txBody>
                    <a:bodyPr/>
                    <a:lstStyle/>
                    <a:p>
                      <a:r>
                        <a:rPr lang="ru-RU" sz="2000" dirty="0" smtClean="0"/>
                        <a:t>День</a:t>
                      </a:r>
                      <a:r>
                        <a:rPr lang="ru-RU" sz="2000" baseline="0" dirty="0" smtClean="0"/>
                        <a:t> недели</a:t>
                      </a:r>
                      <a:endParaRPr lang="ru-RU" sz="2000" dirty="0"/>
                    </a:p>
                  </a:txBody>
                  <a:tcPr vert="vert"/>
                </a:tc>
                <a:tc>
                  <a:txBody>
                    <a:bodyPr/>
                    <a:lstStyle/>
                    <a:p>
                      <a:r>
                        <a:rPr lang="ru-RU" sz="1600" dirty="0" smtClean="0"/>
                        <a:t>Прием детей</a:t>
                      </a:r>
                      <a:endParaRPr lang="ru-RU" sz="1600" dirty="0"/>
                    </a:p>
                  </a:txBody>
                  <a:tcPr/>
                </a:tc>
                <a:tc>
                  <a:txBody>
                    <a:bodyPr/>
                    <a:lstStyle/>
                    <a:p>
                      <a:r>
                        <a:rPr lang="ru-RU" sz="1600" dirty="0" smtClean="0"/>
                        <a:t>Утренняя</a:t>
                      </a:r>
                    </a:p>
                    <a:p>
                      <a:r>
                        <a:rPr lang="ru-RU" sz="1600" dirty="0" smtClean="0"/>
                        <a:t>прогулка</a:t>
                      </a:r>
                      <a:endParaRPr lang="ru-RU" sz="1600" dirty="0"/>
                    </a:p>
                  </a:txBody>
                  <a:tcPr/>
                </a:tc>
                <a:tc>
                  <a:txBody>
                    <a:bodyPr/>
                    <a:lstStyle/>
                    <a:p>
                      <a:r>
                        <a:rPr lang="ru-RU" sz="1600" dirty="0" err="1" smtClean="0"/>
                        <a:t>Возваращение</a:t>
                      </a:r>
                      <a:r>
                        <a:rPr lang="ru-RU" sz="1600" dirty="0" smtClean="0"/>
                        <a:t>  с прогулки</a:t>
                      </a:r>
                      <a:endParaRPr lang="ru-RU" sz="1600" dirty="0"/>
                    </a:p>
                  </a:txBody>
                  <a:tcPr/>
                </a:tc>
                <a:tc>
                  <a:txBody>
                    <a:bodyPr/>
                    <a:lstStyle/>
                    <a:p>
                      <a:r>
                        <a:rPr lang="ru-RU" sz="1600" dirty="0" smtClean="0"/>
                        <a:t>Вторая  половина дня</a:t>
                      </a:r>
                      <a:endParaRPr lang="ru-RU" sz="1600" dirty="0"/>
                    </a:p>
                  </a:txBody>
                  <a:tcPr/>
                </a:tc>
                <a:tc>
                  <a:txBody>
                    <a:bodyPr/>
                    <a:lstStyle/>
                    <a:p>
                      <a:r>
                        <a:rPr lang="ru-RU" sz="1400" dirty="0" smtClean="0"/>
                        <a:t>Т</a:t>
                      </a:r>
                      <a:r>
                        <a:rPr lang="ru-RU" sz="1600" dirty="0" smtClean="0"/>
                        <a:t>екущие и дополнительные дела в группе</a:t>
                      </a:r>
                      <a:endParaRPr lang="ru-RU" sz="1600" dirty="0"/>
                    </a:p>
                  </a:txBody>
                  <a:tcPr/>
                </a:tc>
                <a:tc>
                  <a:txBody>
                    <a:bodyPr/>
                    <a:lstStyle/>
                    <a:p>
                      <a:r>
                        <a:rPr lang="ru-RU" sz="1600" dirty="0" smtClean="0"/>
                        <a:t>Вечерняя прогулк</a:t>
                      </a:r>
                      <a:r>
                        <a:rPr lang="ru-RU" sz="1400" dirty="0" smtClean="0"/>
                        <a:t>а</a:t>
                      </a:r>
                      <a:endParaRPr lang="ru-RU" sz="1400" dirty="0"/>
                    </a:p>
                  </a:txBody>
                  <a:tcPr>
                    <a:lnR w="12700" cap="flat" cmpd="sng" algn="ctr">
                      <a:solidFill>
                        <a:schemeClr val="tx1"/>
                      </a:solidFill>
                      <a:prstDash val="solid"/>
                      <a:round/>
                      <a:headEnd type="none" w="med" len="med"/>
                      <a:tailEnd type="none" w="med" len="med"/>
                    </a:lnR>
                  </a:tcPr>
                </a:tc>
                <a:tc>
                  <a:txBody>
                    <a:bodyPr/>
                    <a:lstStyle/>
                    <a:p>
                      <a:r>
                        <a:rPr lang="ru-RU" sz="1600" dirty="0" smtClean="0"/>
                        <a:t>Национально-культурный компонент</a:t>
                      </a:r>
                      <a:endParaRPr lang="ru-RU" sz="1600" dirty="0"/>
                    </a:p>
                  </a:txBody>
                  <a:tcPr>
                    <a:lnL w="12700" cap="flat" cmpd="sng" algn="ctr">
                      <a:solidFill>
                        <a:schemeClr val="tx1"/>
                      </a:solidFill>
                      <a:prstDash val="solid"/>
                      <a:round/>
                      <a:headEnd type="none" w="med" len="med"/>
                      <a:tailEnd type="none" w="med" len="med"/>
                    </a:lnL>
                  </a:tcPr>
                </a:tc>
                <a:tc>
                  <a:txBody>
                    <a:bodyPr/>
                    <a:lstStyle/>
                    <a:p>
                      <a:r>
                        <a:rPr lang="ru-RU" sz="1600" dirty="0" smtClean="0"/>
                        <a:t>Компонент ДОУ</a:t>
                      </a:r>
                      <a:endParaRPr lang="ru-RU" sz="1600" dirty="0"/>
                    </a:p>
                  </a:txBody>
                  <a:tcPr/>
                </a:tc>
              </a:tr>
              <a:tr h="589465">
                <a:tc gridSpan="9">
                  <a:txBody>
                    <a:bodyPr/>
                    <a:lstStyle/>
                    <a:p>
                      <a:r>
                        <a:rPr lang="ru-RU" sz="1400" dirty="0" smtClean="0"/>
                        <a:t>                                                                               Сентябрь</a:t>
                      </a:r>
                      <a:endParaRPr lang="ru-RU" sz="1400" dirty="0"/>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89465">
                <a:tc gridSpan="9">
                  <a:txBody>
                    <a:bodyPr/>
                    <a:lstStyle/>
                    <a:p>
                      <a:r>
                        <a:rPr lang="ru-RU" sz="1400" dirty="0" smtClean="0"/>
                        <a:t>                                                                               1-я неделя</a:t>
                      </a:r>
                      <a:endParaRPr lang="ru-RU" sz="1400" dirty="0"/>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graphicFrame>
        <p:nvGraphicFramePr>
          <p:cNvPr id="5" name="Таблица 4"/>
          <p:cNvGraphicFramePr>
            <a:graphicFrameLocks noGrp="1"/>
          </p:cNvGraphicFramePr>
          <p:nvPr/>
        </p:nvGraphicFramePr>
        <p:xfrm>
          <a:off x="9654988" y="1600200"/>
          <a:ext cx="208280" cy="365760"/>
        </p:xfrm>
        <a:graphic>
          <a:graphicData uri="http://schemas.openxmlformats.org/drawingml/2006/table">
            <a:tbl>
              <a:tblPr/>
              <a:tblGrid>
                <a:gridCol w="208280"/>
              </a:tblGrid>
              <a:tr h="0">
                <a:tc>
                  <a:txBody>
                    <a:bodyPr/>
                    <a:lstStyle/>
                    <a:p>
                      <a:endParaRPr lang="ru-RU" dirty="0"/>
                    </a:p>
                  </a:txBody>
                  <a:tcPr>
                    <a:lnL w="12700" cmpd="sng">
                      <a:solidFill>
                        <a:schemeClr val="tx1"/>
                      </a:solidFill>
                      <a:prstDash val="solid"/>
                    </a:lnL>
                    <a:lnR w="12700" cmpd="sng">
                      <a:no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22714"/>
          </a:xfrm>
        </p:spPr>
        <p:txBody>
          <a:bodyPr>
            <a:normAutofit/>
          </a:bodyPr>
          <a:lstStyle/>
          <a:p>
            <a:endParaRPr lang="ru-RU" sz="1400" dirty="0"/>
          </a:p>
        </p:txBody>
      </p:sp>
      <p:graphicFrame>
        <p:nvGraphicFramePr>
          <p:cNvPr id="5" name="Таблица 4"/>
          <p:cNvGraphicFramePr>
            <a:graphicFrameLocks noGrp="1"/>
          </p:cNvGraphicFramePr>
          <p:nvPr/>
        </p:nvGraphicFramePr>
        <p:xfrm>
          <a:off x="539555" y="260648"/>
          <a:ext cx="8136900" cy="6264696"/>
        </p:xfrm>
        <a:graphic>
          <a:graphicData uri="http://schemas.openxmlformats.org/drawingml/2006/table">
            <a:tbl>
              <a:tblPr firstRow="1" bandRow="1">
                <a:tableStyleId>{5C22544A-7EE6-4342-B048-85BDC9FD1C3A}</a:tableStyleId>
              </a:tblPr>
              <a:tblGrid>
                <a:gridCol w="648069"/>
                <a:gridCol w="1008112"/>
                <a:gridCol w="1056119"/>
                <a:gridCol w="904100"/>
                <a:gridCol w="904100"/>
                <a:gridCol w="904100"/>
                <a:gridCol w="904100"/>
                <a:gridCol w="904100"/>
                <a:gridCol w="904100"/>
              </a:tblGrid>
              <a:tr h="6264696">
                <a:tc>
                  <a:txBody>
                    <a:bodyPr/>
                    <a:lstStyle/>
                    <a:p>
                      <a:r>
                        <a:rPr lang="ru-RU" sz="1400" dirty="0" smtClean="0"/>
                        <a:t>                              Понедельник.    </a:t>
                      </a:r>
                      <a:endParaRPr lang="ru-RU" sz="1400" dirty="0"/>
                    </a:p>
                  </a:txBody>
                  <a:tcPr vert="vert"/>
                </a:tc>
                <a:tc>
                  <a:txBody>
                    <a:bodyPr/>
                    <a:lstStyle/>
                    <a:p>
                      <a:r>
                        <a:rPr lang="ru-RU" sz="1400" dirty="0" smtClean="0"/>
                        <a:t>Индивидуальные беседы с детьми.</a:t>
                      </a:r>
                    </a:p>
                    <a:p>
                      <a:endParaRPr lang="ru-RU" sz="1400" dirty="0" smtClean="0"/>
                    </a:p>
                    <a:p>
                      <a:r>
                        <a:rPr lang="ru-RU" sz="1400" dirty="0" smtClean="0"/>
                        <a:t>Утренняя гимнастика.</a:t>
                      </a:r>
                    </a:p>
                    <a:p>
                      <a:r>
                        <a:rPr lang="ru-RU" sz="1400" dirty="0" smtClean="0"/>
                        <a:t>Проговаривании,</a:t>
                      </a:r>
                      <a:r>
                        <a:rPr lang="ru-RU" sz="1400" baseline="0" dirty="0" smtClean="0"/>
                        <a:t> повторение </a:t>
                      </a:r>
                      <a:r>
                        <a:rPr lang="ru-RU" sz="1400" baseline="0" dirty="0" err="1" smtClean="0"/>
                        <a:t>потешек</a:t>
                      </a:r>
                      <a:endParaRPr lang="ru-RU" sz="1400" baseline="0" dirty="0" smtClean="0"/>
                    </a:p>
                    <a:p>
                      <a:r>
                        <a:rPr lang="ru-RU" sz="1400" baseline="0" dirty="0" smtClean="0"/>
                        <a:t>Работа по формированию КГН.</a:t>
                      </a:r>
                    </a:p>
                    <a:p>
                      <a:r>
                        <a:rPr lang="ru-RU" sz="1400" baseline="0" dirty="0" smtClean="0"/>
                        <a:t>Подготовка к занятию</a:t>
                      </a:r>
                      <a:endParaRPr lang="ru-RU" sz="1400" dirty="0" smtClean="0"/>
                    </a:p>
                    <a:p>
                      <a:endParaRPr lang="ru-RU" sz="1400" dirty="0"/>
                    </a:p>
                  </a:txBody>
                  <a:tcPr/>
                </a:tc>
                <a:tc>
                  <a:txBody>
                    <a:bodyPr/>
                    <a:lstStyle/>
                    <a:p>
                      <a:r>
                        <a:rPr lang="ru-RU" sz="1400" dirty="0" smtClean="0"/>
                        <a:t>Вид :</a:t>
                      </a:r>
                      <a:r>
                        <a:rPr lang="ru-RU" sz="1400" baseline="0" dirty="0" smtClean="0"/>
                        <a:t> прогулка- экскурсия.</a:t>
                      </a:r>
                    </a:p>
                    <a:p>
                      <a:r>
                        <a:rPr lang="ru-RU" sz="1400" baseline="0" dirty="0" smtClean="0"/>
                        <a:t>Тема:.</a:t>
                      </a:r>
                    </a:p>
                    <a:p>
                      <a:r>
                        <a:rPr lang="ru-RU" sz="1400" baseline="0" dirty="0" smtClean="0"/>
                        <a:t>Содержание.</a:t>
                      </a:r>
                    </a:p>
                    <a:p>
                      <a:r>
                        <a:rPr lang="ru-RU" sz="1400" baseline="0" dirty="0" smtClean="0"/>
                        <a:t>Труд.</a:t>
                      </a:r>
                    </a:p>
                    <a:p>
                      <a:r>
                        <a:rPr lang="ru-RU" sz="1400" baseline="0" dirty="0" smtClean="0"/>
                        <a:t>Подвижная игра</a:t>
                      </a:r>
                    </a:p>
                    <a:p>
                      <a:r>
                        <a:rPr lang="ru-RU" sz="1400" baseline="0" dirty="0" smtClean="0"/>
                        <a:t>Индивидуальная работа по развитию движений</a:t>
                      </a:r>
                      <a:endParaRPr lang="ru-RU" sz="1400" dirty="0" smtClean="0"/>
                    </a:p>
                    <a:p>
                      <a:endParaRPr lang="ru-RU" sz="1400" dirty="0"/>
                    </a:p>
                  </a:txBody>
                  <a:tcPr/>
                </a:tc>
                <a:tc>
                  <a:txBody>
                    <a:bodyPr/>
                    <a:lstStyle/>
                    <a:p>
                      <a:r>
                        <a:rPr lang="ru-RU" sz="1400" dirty="0" smtClean="0"/>
                        <a:t>Формирование КГН и навыков самообслуживания.</a:t>
                      </a:r>
                    </a:p>
                    <a:p>
                      <a:r>
                        <a:rPr lang="ru-RU" sz="1400" dirty="0" smtClean="0"/>
                        <a:t>Закрепление ЗУН по методикам.</a:t>
                      </a:r>
                    </a:p>
                    <a:p>
                      <a:r>
                        <a:rPr lang="ru-RU" sz="1400" dirty="0" smtClean="0"/>
                        <a:t>Работа по воспитанию  культуры поведения за столом.</a:t>
                      </a:r>
                    </a:p>
                    <a:p>
                      <a:r>
                        <a:rPr lang="ru-RU" sz="1400" dirty="0" smtClean="0"/>
                        <a:t>Релаксация перед сном.</a:t>
                      </a:r>
                    </a:p>
                    <a:p>
                      <a:r>
                        <a:rPr lang="ru-RU" sz="1400" dirty="0" smtClean="0"/>
                        <a:t>Чтение худ. литературы</a:t>
                      </a:r>
                    </a:p>
                    <a:p>
                      <a:endParaRPr lang="ru-RU" sz="1400" dirty="0"/>
                    </a:p>
                  </a:txBody>
                  <a:tcPr/>
                </a:tc>
                <a:tc>
                  <a:txBody>
                    <a:bodyPr/>
                    <a:lstStyle/>
                    <a:p>
                      <a:r>
                        <a:rPr lang="ru-RU" sz="1400" dirty="0" smtClean="0"/>
                        <a:t>Гимнастика Пробуждения.</a:t>
                      </a:r>
                    </a:p>
                    <a:p>
                      <a:r>
                        <a:rPr lang="ru-RU" sz="1400" dirty="0" smtClean="0"/>
                        <a:t>Закаливающие</a:t>
                      </a:r>
                      <a:r>
                        <a:rPr lang="ru-RU" sz="1400" baseline="0" dirty="0" smtClean="0"/>
                        <a:t> процедуры</a:t>
                      </a:r>
                    </a:p>
                    <a:p>
                      <a:r>
                        <a:rPr lang="ru-RU" sz="1400" baseline="0" dirty="0" smtClean="0"/>
                        <a:t>Профилактические мероприятия.</a:t>
                      </a:r>
                    </a:p>
                    <a:p>
                      <a:r>
                        <a:rPr lang="ru-RU" sz="1400" baseline="0" dirty="0" smtClean="0"/>
                        <a:t>Воспитание КГН</a:t>
                      </a:r>
                    </a:p>
                    <a:p>
                      <a:endParaRPr lang="ru-RU" sz="1400" baseline="0" dirty="0" smtClean="0"/>
                    </a:p>
                    <a:p>
                      <a:r>
                        <a:rPr lang="ru-RU" sz="1400" baseline="0" dirty="0" smtClean="0"/>
                        <a:t>Воспитание </a:t>
                      </a:r>
                      <a:r>
                        <a:rPr lang="ru-RU" sz="1400" baseline="0" dirty="0" err="1" smtClean="0"/>
                        <a:t>культурыповедения</a:t>
                      </a:r>
                      <a:r>
                        <a:rPr lang="ru-RU" sz="1400" baseline="0" dirty="0" smtClean="0"/>
                        <a:t> во время полдника</a:t>
                      </a:r>
                      <a:endParaRPr lang="ru-RU" sz="1400" dirty="0"/>
                    </a:p>
                  </a:txBody>
                  <a:tcPr/>
                </a:tc>
                <a:tc>
                  <a:txBody>
                    <a:bodyPr/>
                    <a:lstStyle/>
                    <a:p>
                      <a:r>
                        <a:rPr lang="ru-RU" sz="1400" dirty="0" smtClean="0"/>
                        <a:t>Уборка в группе</a:t>
                      </a:r>
                    </a:p>
                    <a:p>
                      <a:r>
                        <a:rPr lang="ru-RU" sz="1400" dirty="0" smtClean="0"/>
                        <a:t>Уборка в уголке </a:t>
                      </a:r>
                      <a:r>
                        <a:rPr lang="ru-RU" sz="1400" dirty="0" err="1" smtClean="0"/>
                        <a:t>игрушекИзготовление</a:t>
                      </a:r>
                      <a:r>
                        <a:rPr lang="ru-RU" sz="1400" dirty="0" smtClean="0"/>
                        <a:t> подарков, </a:t>
                      </a:r>
                      <a:r>
                        <a:rPr lang="ru-RU" sz="1400" dirty="0" err="1" smtClean="0"/>
                        <a:t>откры</a:t>
                      </a:r>
                      <a:r>
                        <a:rPr lang="ru-RU" sz="1400" dirty="0" smtClean="0"/>
                        <a:t> ток</a:t>
                      </a:r>
                      <a:r>
                        <a:rPr lang="ru-RU" sz="1400" baseline="0" dirty="0" smtClean="0"/>
                        <a:t> к праздникам </a:t>
                      </a:r>
                      <a:endParaRPr lang="ru-RU" sz="1400" dirty="0"/>
                    </a:p>
                  </a:txBody>
                  <a:tcPr/>
                </a:tc>
                <a:tc>
                  <a:txBody>
                    <a:bodyPr/>
                    <a:lstStyle/>
                    <a:p>
                      <a:r>
                        <a:rPr lang="ru-RU" sz="1400" dirty="0" smtClean="0"/>
                        <a:t>Вид: типовая</a:t>
                      </a:r>
                    </a:p>
                    <a:p>
                      <a:r>
                        <a:rPr lang="ru-RU" sz="1400" dirty="0" smtClean="0"/>
                        <a:t>Содержание: наблюдение</a:t>
                      </a:r>
                      <a:r>
                        <a:rPr lang="ru-RU" sz="1400" baseline="0" dirty="0" smtClean="0"/>
                        <a:t> «</a:t>
                      </a:r>
                      <a:r>
                        <a:rPr lang="ru-RU" sz="1400" dirty="0" smtClean="0"/>
                        <a:t> Как  солнышко уходит спать»</a:t>
                      </a:r>
                    </a:p>
                    <a:p>
                      <a:r>
                        <a:rPr lang="ru-RU" sz="1400" dirty="0" smtClean="0"/>
                        <a:t>Труд</a:t>
                      </a:r>
                    </a:p>
                    <a:p>
                      <a:r>
                        <a:rPr lang="ru-RU" sz="1400" dirty="0" smtClean="0"/>
                        <a:t>Подвижная игра</a:t>
                      </a:r>
                      <a:br>
                        <a:rPr lang="ru-RU" sz="1400" dirty="0" smtClean="0"/>
                      </a:br>
                      <a:endParaRPr lang="ru-RU" sz="1400" dirty="0" smtClean="0"/>
                    </a:p>
                    <a:p>
                      <a:r>
                        <a:rPr lang="ru-RU" sz="1400" dirty="0" smtClean="0"/>
                        <a:t>Свободная деятельность детей под присмотром педагога.</a:t>
                      </a:r>
                      <a:endParaRPr lang="ru-RU" sz="1400" dirty="0"/>
                    </a:p>
                  </a:txBody>
                  <a:tcPr/>
                </a:tc>
                <a:tc>
                  <a:txBody>
                    <a:bodyPr/>
                    <a:lstStyle/>
                    <a:p>
                      <a:endParaRPr lang="ru-RU" sz="1400" dirty="0"/>
                    </a:p>
                  </a:txBody>
                  <a:tcPr/>
                </a:tc>
                <a:tc>
                  <a:txBody>
                    <a:bodyPr/>
                    <a:lstStyle/>
                    <a:p>
                      <a:endParaRPr lang="ru-RU" sz="1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ru-RU" sz="2000" dirty="0" smtClean="0"/>
              <a:t>Творческий подход, мастерство и желание педагогов  осуществить комплексный подход в воспитании, обучении и развитии детей дошкольного возраста помогают реализовать программные  цели и задачи таким образом, чтобы дети с радостью, увлечением, интересов стремились познать многогранность мира, что позволит с самого раннего детства заложить основы мотивированного обучения.</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6034682"/>
          </a:xfrm>
        </p:spPr>
        <p:txBody>
          <a:bodyPr>
            <a:noAutofit/>
          </a:bodyPr>
          <a:lstStyle/>
          <a:p>
            <a:r>
              <a:rPr lang="ru-RU" sz="2400" dirty="0"/>
              <a:t>Ведущими целями примерной основной общеобразовательной программы дошкольного образования «От рождения до школы» под редакцией Н. Е. </a:t>
            </a:r>
            <a:r>
              <a:rPr lang="ru-RU" sz="2400" dirty="0" err="1"/>
              <a:t>Вераксы</a:t>
            </a:r>
            <a:r>
              <a:rPr lang="ru-RU" sz="2400" dirty="0"/>
              <a:t>, Т. С. Комаровой, М. А. Васильевой является 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ребенка к жизни в современном обществе, к обучению в школе, обеспечение безопасности жизнедеятельности дошкольника.</a:t>
            </a:r>
            <a:br>
              <a:rPr lang="ru-RU" sz="2400" dirty="0"/>
            </a:br>
            <a:r>
              <a:rPr lang="ru-RU" sz="2400" dirty="0"/>
              <a:t>Эти цели реализуются в процессе разнообразных видов детской деятельности: игровой, коммуникативной, трудовой, познавательно-исследовательской, продуктивной, музыкально-художественной, чтения.</a:t>
            </a:r>
            <a:br>
              <a:rPr lang="ru-RU" sz="2400" dirty="0"/>
            </a:b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5818658"/>
          </a:xfrm>
        </p:spPr>
        <p:txBody>
          <a:bodyPr>
            <a:normAutofit/>
          </a:bodyPr>
          <a:lstStyle/>
          <a:p>
            <a:r>
              <a:rPr lang="ru-RU" sz="1600" dirty="0"/>
              <a:t>Для достижения целей программы первостепенное значение имеют:</a:t>
            </a:r>
            <a:br>
              <a:rPr lang="ru-RU" sz="1600" dirty="0"/>
            </a:br>
            <a:r>
              <a:rPr lang="ru-RU" sz="1600" dirty="0"/>
              <a:t>• забота о здоровье, эмоциональном благополучии и своевременном всестороннем развитии каждого ребенка;</a:t>
            </a:r>
            <a:br>
              <a:rPr lang="ru-RU" sz="1600" dirty="0"/>
            </a:br>
            <a:r>
              <a:rPr lang="ru-RU" sz="1600" dirty="0"/>
              <a:t>• создание в группах атмосферы гуманного и доброжелательного отношения ко всем воспитанникам, что позволяет растить их общительными, добрыми, любознательными, инициативными, стремящимися к самостоятельности и творчеству;</a:t>
            </a:r>
            <a:br>
              <a:rPr lang="ru-RU" sz="1600" dirty="0"/>
            </a:br>
            <a:r>
              <a:rPr lang="ru-RU" sz="1600" dirty="0"/>
              <a:t>• максимальное использование разнообразных видов детской деятельности, их интеграция в целях повышения эффективности воспитательно-образовательного процесса;</a:t>
            </a:r>
            <a:br>
              <a:rPr lang="ru-RU" sz="1600" dirty="0"/>
            </a:br>
            <a:r>
              <a:rPr lang="ru-RU" sz="1600" dirty="0"/>
              <a:t>• творческая организация (</a:t>
            </a:r>
            <a:r>
              <a:rPr lang="ru-RU" sz="1600" dirty="0" err="1"/>
              <a:t>креативность</a:t>
            </a:r>
            <a:r>
              <a:rPr lang="ru-RU" sz="1600" dirty="0"/>
              <a:t>) воспитательно-образовательного процесса; </a:t>
            </a:r>
            <a:br>
              <a:rPr lang="ru-RU" sz="1600" dirty="0"/>
            </a:br>
            <a:r>
              <a:rPr lang="ru-RU" sz="1600" dirty="0"/>
              <a:t>• вариативность использования образовательного материала, позволяющая развивать творчество в соответствии с интересами и наклонностями каждого ребенка;</a:t>
            </a:r>
            <a:br>
              <a:rPr lang="ru-RU" sz="1600" dirty="0"/>
            </a:br>
            <a:r>
              <a:rPr lang="ru-RU" sz="1600" dirty="0"/>
              <a:t>• уважительное отношение к результатам детского творчества; </a:t>
            </a:r>
            <a:br>
              <a:rPr lang="ru-RU" sz="1600" dirty="0"/>
            </a:br>
            <a:r>
              <a:rPr lang="ru-RU" sz="1600" dirty="0"/>
              <a:t>• единство подходов к воспитанию детей в условиях дошкольного образовательного учреждения и семьи;</a:t>
            </a:r>
            <a:br>
              <a:rPr lang="ru-RU" sz="1600" dirty="0"/>
            </a:br>
            <a:r>
              <a:rPr lang="ru-RU" sz="1600" dirty="0"/>
              <a:t>• соблюдение в работе детского сада и начальной школы преемственности, исключающей умственные и физические перегрузки в содержании образования детей дошкольного возраста, что обеспечивает отсутствие давления предметного обучения.</a:t>
            </a:r>
            <a:br>
              <a:rPr lang="ru-RU" sz="1600" dirty="0"/>
            </a:br>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2000" dirty="0"/>
              <a:t>При составлении комплексно-тематического планирования содержания организованной деятельности использовались следующие </a:t>
            </a:r>
            <a:r>
              <a:rPr lang="ru-RU" sz="2000" i="1" dirty="0"/>
              <a:t>образовательные области:</a:t>
            </a:r>
            <a:r>
              <a:rPr lang="ru-RU" sz="2000" dirty="0"/>
              <a:t/>
            </a:r>
            <a:br>
              <a:rPr lang="ru-RU" sz="2000" dirty="0"/>
            </a:br>
            <a:r>
              <a:rPr lang="ru-RU" sz="2000" dirty="0"/>
              <a:t>• Здоровье.</a:t>
            </a:r>
            <a:br>
              <a:rPr lang="ru-RU" sz="2000" dirty="0"/>
            </a:br>
            <a:r>
              <a:rPr lang="ru-RU" sz="2000" dirty="0"/>
              <a:t>• Физическая культура.</a:t>
            </a:r>
            <a:br>
              <a:rPr lang="ru-RU" sz="2000" dirty="0"/>
            </a:br>
            <a:r>
              <a:rPr lang="ru-RU" sz="2000" dirty="0"/>
              <a:t>• Социализация.</a:t>
            </a:r>
            <a:br>
              <a:rPr lang="ru-RU" sz="2000" dirty="0"/>
            </a:br>
            <a:r>
              <a:rPr lang="ru-RU" sz="2000" dirty="0"/>
              <a:t>• Труд.</a:t>
            </a:r>
            <a:br>
              <a:rPr lang="ru-RU" sz="2000" dirty="0"/>
            </a:br>
            <a:r>
              <a:rPr lang="ru-RU" sz="2000" dirty="0"/>
              <a:t>• Безопасность.</a:t>
            </a:r>
            <a:br>
              <a:rPr lang="ru-RU" sz="2000" dirty="0"/>
            </a:br>
            <a:r>
              <a:rPr lang="ru-RU" sz="2000" dirty="0"/>
              <a:t>• Познание.</a:t>
            </a:r>
            <a:br>
              <a:rPr lang="ru-RU" sz="2000" dirty="0"/>
            </a:br>
            <a:r>
              <a:rPr lang="ru-RU" sz="2000" dirty="0"/>
              <a:t>• Коммуникация.</a:t>
            </a:r>
            <a:br>
              <a:rPr lang="ru-RU" sz="2000" dirty="0"/>
            </a:br>
            <a:r>
              <a:rPr lang="ru-RU" sz="2000" dirty="0"/>
              <a:t>• Чтение художественной литературы.</a:t>
            </a:r>
            <a:br>
              <a:rPr lang="ru-RU" sz="2000" dirty="0"/>
            </a:br>
            <a:r>
              <a:rPr lang="ru-RU" sz="2000" dirty="0"/>
              <a:t>• Художественное творчество.</a:t>
            </a:r>
            <a:br>
              <a:rPr lang="ru-RU" sz="2000" dirty="0"/>
            </a:br>
            <a:r>
              <a:rPr lang="ru-RU" sz="2000" dirty="0"/>
              <a:t>• Музыка</a:t>
            </a:r>
            <a:r>
              <a:rPr lang="ru-RU" sz="2000" baseline="30000" dirty="0"/>
              <a:t>**</a:t>
            </a:r>
            <a:r>
              <a:rPr lang="ru-RU" sz="2000" dirty="0"/>
              <a:t> </a:t>
            </a:r>
            <a:br>
              <a:rPr lang="ru-RU" sz="2000" dirty="0"/>
            </a:br>
            <a:r>
              <a:rPr lang="ru-RU" sz="2000" dirty="0"/>
              <a:t>Комплексные занятия распределены по месяцам и неделям и представляют собой систему, рассчитанную на один учебный год.</a:t>
            </a:r>
            <a:br>
              <a:rPr lang="ru-RU" sz="2000" dirty="0"/>
            </a:br>
            <a:r>
              <a:rPr lang="ru-RU" sz="2000" dirty="0"/>
              <a:t> </a:t>
            </a:r>
            <a:br>
              <a:rPr lang="ru-RU" sz="2000" dirty="0"/>
            </a:b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476673"/>
            <a:ext cx="7772400" cy="1728191"/>
          </a:xfrm>
        </p:spPr>
        <p:txBody>
          <a:bodyPr>
            <a:normAutofit/>
          </a:bodyPr>
          <a:lstStyle/>
          <a:p>
            <a:r>
              <a:rPr lang="ru-RU" sz="2000" dirty="0" smtClean="0"/>
              <a:t>Сетка-расписание </a:t>
            </a:r>
            <a:br>
              <a:rPr lang="ru-RU" sz="2000" dirty="0" smtClean="0"/>
            </a:br>
            <a:r>
              <a:rPr lang="ru-RU" sz="2000" dirty="0" smtClean="0"/>
              <a:t>видов организованной образовательной деятельности</a:t>
            </a:r>
            <a:br>
              <a:rPr lang="ru-RU" sz="2000" dirty="0" smtClean="0"/>
            </a:br>
            <a:r>
              <a:rPr lang="ru-RU" sz="2000" dirty="0" smtClean="0"/>
              <a:t>в первой младшей группе</a:t>
            </a:r>
            <a:br>
              <a:rPr lang="ru-RU" sz="2000" dirty="0" smtClean="0"/>
            </a:br>
            <a:r>
              <a:rPr lang="ru-RU" sz="2000" dirty="0" smtClean="0"/>
              <a:t>   на ____/____ учебной год.</a:t>
            </a:r>
            <a:br>
              <a:rPr lang="ru-RU" sz="2000" dirty="0" smtClean="0"/>
            </a:br>
            <a:endParaRPr lang="ru-RU" sz="2000" dirty="0"/>
          </a:p>
        </p:txBody>
      </p:sp>
      <p:sp>
        <p:nvSpPr>
          <p:cNvPr id="4" name="Подзаголовок 3"/>
          <p:cNvSpPr>
            <a:spLocks noGrp="1"/>
          </p:cNvSpPr>
          <p:nvPr>
            <p:ph type="subTitle" idx="1"/>
          </p:nvPr>
        </p:nvSpPr>
        <p:spPr>
          <a:xfrm>
            <a:off x="683568" y="2060848"/>
            <a:ext cx="7920880" cy="4608512"/>
          </a:xfrm>
        </p:spPr>
        <p:txBody>
          <a:bodyPr>
            <a:normAutofit/>
          </a:bodyPr>
          <a:lstStyle/>
          <a:p>
            <a:endParaRPr lang="ru-RU" sz="1800" dirty="0"/>
          </a:p>
        </p:txBody>
      </p:sp>
      <p:graphicFrame>
        <p:nvGraphicFramePr>
          <p:cNvPr id="7" name="Таблица 6"/>
          <p:cNvGraphicFramePr>
            <a:graphicFrameLocks noGrp="1"/>
          </p:cNvGraphicFramePr>
          <p:nvPr/>
        </p:nvGraphicFramePr>
        <p:xfrm>
          <a:off x="683568" y="2132856"/>
          <a:ext cx="7848870" cy="4536504"/>
        </p:xfrm>
        <a:graphic>
          <a:graphicData uri="http://schemas.openxmlformats.org/drawingml/2006/table">
            <a:tbl>
              <a:tblPr firstRow="1" bandRow="1">
                <a:tableStyleId>{5C22544A-7EE6-4342-B048-85BDC9FD1C3A}</a:tableStyleId>
              </a:tblPr>
              <a:tblGrid>
                <a:gridCol w="1569774"/>
                <a:gridCol w="1454562"/>
                <a:gridCol w="1584176"/>
                <a:gridCol w="1584176"/>
                <a:gridCol w="1656182"/>
              </a:tblGrid>
              <a:tr h="538628">
                <a:tc gridSpan="5">
                  <a:txBody>
                    <a:bodyPr/>
                    <a:lstStyle/>
                    <a:p>
                      <a:r>
                        <a:rPr lang="ru-RU" dirty="0" smtClean="0"/>
                        <a:t>                                                       Неделя</a:t>
                      </a:r>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5988">
                <a:tc>
                  <a:txBody>
                    <a:bodyPr/>
                    <a:lstStyle/>
                    <a:p>
                      <a:r>
                        <a:rPr lang="ru-RU" dirty="0" smtClean="0"/>
                        <a:t>Понедельник</a:t>
                      </a:r>
                      <a:endParaRPr lang="ru-RU" dirty="0"/>
                    </a:p>
                  </a:txBody>
                  <a:tcPr/>
                </a:tc>
                <a:tc>
                  <a:txBody>
                    <a:bodyPr/>
                    <a:lstStyle/>
                    <a:p>
                      <a:r>
                        <a:rPr lang="ru-RU" dirty="0" smtClean="0"/>
                        <a:t>Вторник</a:t>
                      </a:r>
                      <a:endParaRPr lang="ru-RU" dirty="0"/>
                    </a:p>
                  </a:txBody>
                  <a:tcPr/>
                </a:tc>
                <a:tc>
                  <a:txBody>
                    <a:bodyPr/>
                    <a:lstStyle/>
                    <a:p>
                      <a:r>
                        <a:rPr lang="ru-RU" dirty="0" smtClean="0"/>
                        <a:t>Среда</a:t>
                      </a:r>
                      <a:endParaRPr lang="ru-RU" dirty="0"/>
                    </a:p>
                  </a:txBody>
                  <a:tcPr/>
                </a:tc>
                <a:tc>
                  <a:txBody>
                    <a:bodyPr/>
                    <a:lstStyle/>
                    <a:p>
                      <a:r>
                        <a:rPr lang="ru-RU" dirty="0" smtClean="0"/>
                        <a:t>Четверг</a:t>
                      </a:r>
                      <a:endParaRPr lang="ru-RU" dirty="0"/>
                    </a:p>
                  </a:txBody>
                  <a:tcPr/>
                </a:tc>
                <a:tc>
                  <a:txBody>
                    <a:bodyPr/>
                    <a:lstStyle/>
                    <a:p>
                      <a:r>
                        <a:rPr lang="ru-RU" dirty="0" smtClean="0"/>
                        <a:t>Пятница</a:t>
                      </a:r>
                      <a:endParaRPr lang="ru-RU" dirty="0"/>
                    </a:p>
                  </a:txBody>
                  <a:tcPr/>
                </a:tc>
              </a:tr>
              <a:tr h="3541888">
                <a:tc>
                  <a:txBody>
                    <a:bodyPr/>
                    <a:lstStyle/>
                    <a:p>
                      <a:r>
                        <a:rPr lang="ru-RU" sz="1600" dirty="0" smtClean="0"/>
                        <a:t>Познание</a:t>
                      </a:r>
                      <a:r>
                        <a:rPr lang="ru-RU" sz="1600" baseline="0" dirty="0" smtClean="0"/>
                        <a:t> ( формирование целостной картины мира, расширение кругозора).</a:t>
                      </a:r>
                    </a:p>
                    <a:p>
                      <a:r>
                        <a:rPr lang="ru-RU" sz="1600" baseline="0" dirty="0" smtClean="0"/>
                        <a:t>Коммуникация.</a:t>
                      </a:r>
                    </a:p>
                    <a:p>
                      <a:r>
                        <a:rPr lang="ru-RU" sz="1600" baseline="0" dirty="0" smtClean="0"/>
                        <a:t>Музыка. </a:t>
                      </a:r>
                      <a:endParaRPr lang="ru-RU" sz="1600" dirty="0"/>
                    </a:p>
                  </a:txBody>
                  <a:tcPr/>
                </a:tc>
                <a:tc>
                  <a:txBody>
                    <a:bodyPr/>
                    <a:lstStyle/>
                    <a:p>
                      <a:r>
                        <a:rPr lang="ru-RU" sz="1600" dirty="0" smtClean="0"/>
                        <a:t>Чтение художественной литературы</a:t>
                      </a:r>
                    </a:p>
                    <a:p>
                      <a:r>
                        <a:rPr lang="ru-RU" sz="1600" dirty="0" smtClean="0"/>
                        <a:t>Художественное творчество (лепка).</a:t>
                      </a:r>
                      <a:endParaRPr lang="ru-RU" sz="1600" dirty="0"/>
                    </a:p>
                  </a:txBody>
                  <a:tcPr/>
                </a:tc>
                <a:tc>
                  <a:txBody>
                    <a:bodyPr/>
                    <a:lstStyle/>
                    <a:p>
                      <a:r>
                        <a:rPr lang="ru-RU" sz="1600" dirty="0" smtClean="0"/>
                        <a:t>Коммуникация.</a:t>
                      </a:r>
                    </a:p>
                    <a:p>
                      <a:r>
                        <a:rPr lang="ru-RU" sz="1600" dirty="0" smtClean="0"/>
                        <a:t>Познание ( формирование элементарных математических представлений (ФЭМП), сенсорное развитие).</a:t>
                      </a:r>
                    </a:p>
                    <a:p>
                      <a:r>
                        <a:rPr lang="ru-RU" sz="1600" dirty="0" smtClean="0"/>
                        <a:t>Физическая культура</a:t>
                      </a:r>
                      <a:endParaRPr lang="ru-RU" sz="1600" dirty="0"/>
                    </a:p>
                  </a:txBody>
                  <a:tcPr/>
                </a:tc>
                <a:tc>
                  <a:txBody>
                    <a:bodyPr/>
                    <a:lstStyle/>
                    <a:p>
                      <a:r>
                        <a:rPr lang="ru-RU" sz="1600" dirty="0" smtClean="0"/>
                        <a:t>Чтение художественной литературы.</a:t>
                      </a:r>
                    </a:p>
                    <a:p>
                      <a:r>
                        <a:rPr lang="ru-RU" sz="1600" dirty="0" smtClean="0"/>
                        <a:t>Художественное</a:t>
                      </a:r>
                      <a:r>
                        <a:rPr lang="ru-RU" sz="1600" baseline="0" dirty="0" smtClean="0"/>
                        <a:t> творчество ( рисование).</a:t>
                      </a:r>
                    </a:p>
                    <a:p>
                      <a:r>
                        <a:rPr lang="ru-RU" sz="1600" baseline="0" dirty="0" smtClean="0"/>
                        <a:t>Музыка.</a:t>
                      </a:r>
                      <a:endParaRPr lang="ru-RU" sz="1600" dirty="0"/>
                    </a:p>
                  </a:txBody>
                  <a:tcPr/>
                </a:tc>
                <a:tc>
                  <a:txBody>
                    <a:bodyPr/>
                    <a:lstStyle/>
                    <a:p>
                      <a:r>
                        <a:rPr lang="ru-RU" sz="1600" dirty="0" smtClean="0"/>
                        <a:t>Познание ( развитие продуктивной( (конструктивной) деятельности, сенсорное развитие).</a:t>
                      </a:r>
                    </a:p>
                    <a:p>
                      <a:r>
                        <a:rPr lang="ru-RU" sz="1600" dirty="0" smtClean="0"/>
                        <a:t>Физическая культура.</a:t>
                      </a:r>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r>
              <a:rPr lang="ru-RU" sz="2000" b="1" dirty="0"/>
              <a:t>Сетка видов организованной образовательной деятельности в первой младшей группе на неделю</a:t>
            </a:r>
            <a:r>
              <a:rPr lang="ru-RU" sz="2000" b="1" dirty="0" smtClean="0"/>
              <a:t>:</a:t>
            </a:r>
            <a:r>
              <a:rPr lang="ru-RU" sz="2000" dirty="0"/>
              <a:t/>
            </a:r>
            <a:br>
              <a:rPr lang="ru-RU" sz="2000" dirty="0"/>
            </a:br>
            <a:r>
              <a:rPr lang="ru-RU" sz="2000" dirty="0" smtClean="0"/>
              <a:t> </a:t>
            </a:r>
            <a:r>
              <a:rPr lang="ru-RU" sz="2000" dirty="0"/>
              <a:t>И</a:t>
            </a:r>
            <a:r>
              <a:rPr lang="ru-RU" sz="2000" dirty="0" smtClean="0"/>
              <a:t>нтегрированная </a:t>
            </a:r>
            <a:r>
              <a:rPr lang="ru-RU" sz="2000" dirty="0"/>
              <a:t>образовательная деятельность (построена на объединении нескольких видов деятельности) – 5 (понедельник, вторник, среда, четверг, пятница);</a:t>
            </a:r>
            <a:br>
              <a:rPr lang="ru-RU" sz="2000" dirty="0"/>
            </a:br>
            <a:r>
              <a:rPr lang="x-none" sz="2000"/>
              <a:t>·</a:t>
            </a:r>
            <a:r>
              <a:rPr lang="ru-RU" sz="2000" dirty="0"/>
              <a:t> физическая культура – 2 (среда, пятница);</a:t>
            </a:r>
            <a:br>
              <a:rPr lang="ru-RU" sz="2000" dirty="0"/>
            </a:br>
            <a:r>
              <a:rPr lang="x-none" sz="2000"/>
              <a:t>·</a:t>
            </a:r>
            <a:r>
              <a:rPr lang="ru-RU" sz="2000" dirty="0"/>
              <a:t> музыка – 2 (понедельник, четверг). </a:t>
            </a:r>
            <a:br>
              <a:rPr lang="ru-RU" sz="2000" dirty="0"/>
            </a:br>
            <a:r>
              <a:rPr lang="ru-RU" sz="2000"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r>
              <a:rPr lang="ru-RU" sz="2400" dirty="0" smtClean="0"/>
              <a:t>Примерное описание образовательной деятельности построено на комплексно- тематическом принципе с учетом интеграции образовательных областей. Образовательный процесс подразделен на темы, которые охватывают определенный временной промежуток ( от одной недели до месяца). Темы помогают организовать информацию оптимальным способом. </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endParaRPr lang="ru-RU" sz="1100" dirty="0"/>
          </a:p>
        </p:txBody>
      </p:sp>
      <p:graphicFrame>
        <p:nvGraphicFramePr>
          <p:cNvPr id="3" name="Таблица 2"/>
          <p:cNvGraphicFramePr>
            <a:graphicFrameLocks noGrp="1"/>
          </p:cNvGraphicFramePr>
          <p:nvPr/>
        </p:nvGraphicFramePr>
        <p:xfrm>
          <a:off x="467545" y="404665"/>
          <a:ext cx="8136902" cy="6354488"/>
        </p:xfrm>
        <a:graphic>
          <a:graphicData uri="http://schemas.openxmlformats.org/drawingml/2006/table">
            <a:tbl>
              <a:tblPr firstRow="1" bandRow="1">
                <a:tableStyleId>{5C22544A-7EE6-4342-B048-85BDC9FD1C3A}</a:tableStyleId>
              </a:tblPr>
              <a:tblGrid>
                <a:gridCol w="228172"/>
                <a:gridCol w="851947"/>
                <a:gridCol w="917119"/>
                <a:gridCol w="1295205"/>
                <a:gridCol w="1639028"/>
                <a:gridCol w="1282719"/>
                <a:gridCol w="1922712"/>
              </a:tblGrid>
              <a:tr h="936103">
                <a:tc>
                  <a:txBody>
                    <a:bodyPr/>
                    <a:lstStyle/>
                    <a:p>
                      <a:r>
                        <a:rPr lang="ru-RU" sz="1200" dirty="0" smtClean="0"/>
                        <a:t>№</a:t>
                      </a:r>
                      <a:endParaRPr lang="ru-RU" sz="1200" dirty="0"/>
                    </a:p>
                  </a:txBody>
                  <a:tcPr/>
                </a:tc>
                <a:tc>
                  <a:txBody>
                    <a:bodyPr/>
                    <a:lstStyle/>
                    <a:p>
                      <a:r>
                        <a:rPr lang="ru-RU" sz="1100" dirty="0" smtClean="0"/>
                        <a:t>Образовательные области</a:t>
                      </a:r>
                      <a:endParaRPr lang="ru-RU" sz="1100" dirty="0"/>
                    </a:p>
                  </a:txBody>
                  <a:tcPr/>
                </a:tc>
                <a:tc>
                  <a:txBody>
                    <a:bodyPr/>
                    <a:lstStyle/>
                    <a:p>
                      <a:r>
                        <a:rPr lang="ru-RU" sz="1100" dirty="0" smtClean="0"/>
                        <a:t>Тема</a:t>
                      </a:r>
                      <a:endParaRPr lang="ru-RU" sz="1100" dirty="0"/>
                    </a:p>
                  </a:txBody>
                  <a:tcPr/>
                </a:tc>
                <a:tc>
                  <a:txBody>
                    <a:bodyPr/>
                    <a:lstStyle/>
                    <a:p>
                      <a:r>
                        <a:rPr lang="ru-RU" sz="1200" dirty="0" smtClean="0"/>
                        <a:t> </a:t>
                      </a:r>
                      <a:r>
                        <a:rPr lang="ru-RU" sz="1100" dirty="0" smtClean="0"/>
                        <a:t>Цели ( программное содержание) занятий</a:t>
                      </a:r>
                      <a:endParaRPr lang="ru-RU" sz="1100" dirty="0"/>
                    </a:p>
                  </a:txBody>
                  <a:tcPr/>
                </a:tc>
                <a:tc>
                  <a:txBody>
                    <a:bodyPr/>
                    <a:lstStyle/>
                    <a:p>
                      <a:r>
                        <a:rPr lang="ru-RU" sz="1100" dirty="0" smtClean="0"/>
                        <a:t>Планируемые результаты уровня интегрированных качеств.</a:t>
                      </a:r>
                      <a:endParaRPr lang="ru-RU" sz="1100" dirty="0"/>
                    </a:p>
                  </a:txBody>
                  <a:tcPr/>
                </a:tc>
                <a:tc>
                  <a:txBody>
                    <a:bodyPr/>
                    <a:lstStyle/>
                    <a:p>
                      <a:r>
                        <a:rPr lang="ru-RU" sz="1100" b="1" kern="1200" dirty="0" smtClean="0">
                          <a:solidFill>
                            <a:schemeClr val="lt1"/>
                          </a:solidFill>
                          <a:latin typeface="+mn-lt"/>
                          <a:ea typeface="+mn-ea"/>
                          <a:cs typeface="+mn-cs"/>
                        </a:rPr>
                        <a:t>Материалы и оборудование</a:t>
                      </a:r>
                      <a:r>
                        <a:rPr lang="ru-RU" sz="1200" b="1" kern="1200" dirty="0" smtClean="0">
                          <a:solidFill>
                            <a:schemeClr val="lt1"/>
                          </a:solidFill>
                          <a:latin typeface="+mn-lt"/>
                          <a:ea typeface="+mn-ea"/>
                          <a:cs typeface="+mn-cs"/>
                        </a:rPr>
                        <a:t>; </a:t>
                      </a:r>
                      <a:r>
                        <a:rPr lang="ru-RU" sz="1100" b="1" kern="1200" dirty="0" smtClean="0">
                          <a:solidFill>
                            <a:schemeClr val="lt1"/>
                          </a:solidFill>
                          <a:latin typeface="+mn-lt"/>
                          <a:ea typeface="+mn-ea"/>
                          <a:cs typeface="+mn-cs"/>
                        </a:rPr>
                        <a:t>литературно-музыкальное сопровождение</a:t>
                      </a:r>
                      <a:endParaRPr lang="ru-RU" sz="1100" dirty="0"/>
                    </a:p>
                  </a:txBody>
                  <a:tcPr/>
                </a:tc>
                <a:tc>
                  <a:txBody>
                    <a:bodyPr/>
                    <a:lstStyle/>
                    <a:p>
                      <a:pPr algn="ctr">
                        <a:lnSpc>
                          <a:spcPct val="110000"/>
                        </a:lnSpc>
                        <a:spcAft>
                          <a:spcPts val="0"/>
                        </a:spcAft>
                      </a:pPr>
                      <a:r>
                        <a:rPr lang="ru-RU" sz="1100" dirty="0">
                          <a:latin typeface="Times New Roman"/>
                          <a:ea typeface="Calibri"/>
                        </a:rPr>
                        <a:t>Организованная образовательная </a:t>
                      </a:r>
                      <a:r>
                        <a:rPr lang="ru-RU" sz="1100" dirty="0" smtClean="0">
                          <a:latin typeface="Times New Roman"/>
                          <a:ea typeface="Calibri"/>
                        </a:rPr>
                        <a:t>деятельность( различные виды деятельности)</a:t>
                      </a:r>
                      <a:endParaRPr lang="ru-RU" sz="1100" dirty="0">
                        <a:latin typeface="Arial"/>
                        <a:ea typeface="Calibri"/>
                      </a:endParaRPr>
                    </a:p>
                  </a:txBody>
                  <a:tcPr marL="114300" marR="114300" marT="0" marB="0"/>
                </a:tc>
              </a:tr>
              <a:tr h="5409608">
                <a:tc>
                  <a:txBody>
                    <a:bodyPr/>
                    <a:lstStyle/>
                    <a:p>
                      <a:r>
                        <a:rPr lang="ru-RU" sz="1100" dirty="0" smtClean="0"/>
                        <a:t>1</a:t>
                      </a:r>
                      <a:endParaRPr lang="ru-RU" sz="1100" dirty="0"/>
                    </a:p>
                  </a:txBody>
                  <a:tcPr/>
                </a:tc>
                <a:tc>
                  <a:txBody>
                    <a:bodyPr/>
                    <a:lstStyle/>
                    <a:p>
                      <a:r>
                        <a:rPr lang="ru-RU" sz="1400" kern="1200" dirty="0" smtClean="0">
                          <a:solidFill>
                            <a:schemeClr val="dk1"/>
                          </a:solidFill>
                          <a:latin typeface="+mn-lt"/>
                          <a:ea typeface="+mn-ea"/>
                          <a:cs typeface="+mn-cs"/>
                        </a:rPr>
                        <a:t>Познание (формирование целостной картины мира, расширение  кругозора, коммуникация.</a:t>
                      </a:r>
                    </a:p>
                    <a:p>
                      <a:r>
                        <a:rPr lang="ru-RU" sz="1400" kern="1200" dirty="0" smtClean="0">
                          <a:solidFill>
                            <a:schemeClr val="dk1"/>
                          </a:solidFill>
                          <a:latin typeface="+mn-lt"/>
                          <a:ea typeface="+mn-ea"/>
                          <a:cs typeface="+mn-cs"/>
                        </a:rPr>
                        <a:t>Музыка.</a:t>
                      </a:r>
                    </a:p>
                    <a:p>
                      <a:endParaRPr lang="ru-RU" sz="1400" dirty="0" smtClean="0"/>
                    </a:p>
                    <a:p>
                      <a:endParaRPr lang="ru-RU" sz="1100" dirty="0"/>
                    </a:p>
                  </a:txBody>
                  <a:tcPr/>
                </a:tc>
                <a:tc>
                  <a:txBody>
                    <a:bodyPr/>
                    <a:lstStyle/>
                    <a:p>
                      <a:pPr algn="l">
                        <a:lnSpc>
                          <a:spcPct val="110000"/>
                        </a:lnSpc>
                        <a:spcAft>
                          <a:spcPts val="0"/>
                        </a:spcAft>
                      </a:pPr>
                      <a:r>
                        <a:rPr lang="x-none" sz="1400">
                          <a:solidFill>
                            <a:srgbClr val="000000"/>
                          </a:solidFill>
                          <a:latin typeface="Symbol"/>
                          <a:ea typeface="Calibri"/>
                          <a:cs typeface="Symbol"/>
                        </a:rPr>
                        <a:t>· </a:t>
                      </a:r>
                      <a:r>
                        <a:rPr lang="ru-RU" sz="1400" dirty="0">
                          <a:latin typeface="Times New Roman"/>
                          <a:ea typeface="Calibri"/>
                        </a:rPr>
                        <a:t> </a:t>
                      </a:r>
                      <a:r>
                        <a:rPr lang="ru-RU" sz="1400" dirty="0" err="1">
                          <a:latin typeface="Times New Roman"/>
                          <a:ea typeface="Calibri"/>
                        </a:rPr>
                        <a:t>Иг</a:t>
                      </a:r>
                      <a:r>
                        <a:rPr lang="ru-RU" sz="1400" dirty="0">
                          <a:latin typeface="Times New Roman"/>
                          <a:ea typeface="Calibri"/>
                        </a:rPr>
                        <a:t>-</a:t>
                      </a:r>
                      <a:br>
                        <a:rPr lang="ru-RU" sz="1400" dirty="0">
                          <a:latin typeface="Times New Roman"/>
                          <a:ea typeface="Calibri"/>
                        </a:rPr>
                      </a:br>
                      <a:r>
                        <a:rPr lang="ru-RU" sz="1400" dirty="0" err="1">
                          <a:latin typeface="Times New Roman"/>
                          <a:ea typeface="Calibri"/>
                        </a:rPr>
                        <a:t>рушки</a:t>
                      </a:r>
                      <a:r>
                        <a:rPr lang="ru-RU" sz="1400" dirty="0">
                          <a:latin typeface="Times New Roman"/>
                          <a:ea typeface="Calibri"/>
                        </a:rPr>
                        <a:t>. </a:t>
                      </a:r>
                      <a:r>
                        <a:rPr lang="ru-RU" sz="1400" dirty="0" smtClean="0">
                          <a:latin typeface="Times New Roman"/>
                          <a:ea typeface="Calibri"/>
                        </a:rPr>
                        <a:t> Мишка</a:t>
                      </a:r>
                      <a:r>
                        <a:rPr lang="ru-RU" sz="1400" dirty="0">
                          <a:latin typeface="Times New Roman"/>
                          <a:ea typeface="Calibri"/>
                        </a:rPr>
                        <a:t>.</a:t>
                      </a:r>
                      <a:r>
                        <a:rPr lang="ru-RU" sz="1400" dirty="0">
                          <a:solidFill>
                            <a:srgbClr val="000000"/>
                          </a:solidFill>
                          <a:latin typeface="Times New Roman"/>
                          <a:ea typeface="Calibri"/>
                        </a:rPr>
                        <a:t> </a:t>
                      </a:r>
                      <a:r>
                        <a:rPr lang="ru-RU" sz="1400" kern="1200" dirty="0" smtClean="0">
                          <a:solidFill>
                            <a:schemeClr val="dk1"/>
                          </a:solidFill>
                          <a:latin typeface="+mn-lt"/>
                          <a:ea typeface="+mn-ea"/>
                          <a:cs typeface="+mn-cs"/>
                        </a:rPr>
                        <a:t>Рассматривание большого и </a:t>
                      </a:r>
                      <a:r>
                        <a:rPr lang="ru-RU" sz="1400" kern="1200" dirty="0" err="1" smtClean="0">
                          <a:solidFill>
                            <a:schemeClr val="dk1"/>
                          </a:solidFill>
                          <a:latin typeface="+mn-lt"/>
                          <a:ea typeface="+mn-ea"/>
                          <a:cs typeface="+mn-cs"/>
                        </a:rPr>
                        <a:t>ма-ленького</a:t>
                      </a:r>
                      <a:r>
                        <a:rPr lang="ru-RU" sz="1400" kern="1200" dirty="0" smtClean="0">
                          <a:solidFill>
                            <a:schemeClr val="dk1"/>
                          </a:solidFill>
                          <a:latin typeface="+mn-lt"/>
                          <a:ea typeface="+mn-ea"/>
                          <a:cs typeface="+mn-cs"/>
                        </a:rPr>
                        <a:t> мишек</a:t>
                      </a:r>
                      <a:endParaRPr lang="ru-RU" sz="1400" dirty="0">
                        <a:latin typeface="Arial"/>
                        <a:ea typeface="Calibri"/>
                      </a:endParaRPr>
                    </a:p>
                  </a:txBody>
                  <a:tcPr marL="114300" marR="114300" marT="0" marB="0"/>
                </a:tc>
                <a:tc>
                  <a:txBody>
                    <a:bodyPr/>
                    <a:lstStyle/>
                    <a:p>
                      <a:r>
                        <a:rPr lang="ru-RU" sz="1200" kern="1200" dirty="0" smtClean="0">
                          <a:solidFill>
                            <a:schemeClr val="dk1"/>
                          </a:solidFill>
                          <a:latin typeface="+mn-lt"/>
                          <a:ea typeface="+mn-ea"/>
                          <a:cs typeface="+mn-cs"/>
                        </a:rPr>
                        <a:t>Познакомить детей </a:t>
                      </a:r>
                      <a:br>
                        <a:rPr lang="ru-RU" sz="1200" kern="1200" dirty="0" smtClean="0">
                          <a:solidFill>
                            <a:schemeClr val="dk1"/>
                          </a:solidFill>
                          <a:latin typeface="+mn-lt"/>
                          <a:ea typeface="+mn-ea"/>
                          <a:cs typeface="+mn-cs"/>
                        </a:rPr>
                      </a:br>
                      <a:r>
                        <a:rPr lang="ru-RU" sz="1200" kern="1200" dirty="0" smtClean="0">
                          <a:solidFill>
                            <a:schemeClr val="dk1"/>
                          </a:solidFill>
                          <a:latin typeface="+mn-lt"/>
                          <a:ea typeface="+mn-ea"/>
                          <a:cs typeface="+mn-cs"/>
                        </a:rPr>
                        <a:t>с названиями предметов ближайшего окружения: игрушки (мишка); учить детей описывать игрушку (называть части, величину, признаки), находить изображение этой игрушки на картинках, сравнивать большую </a:t>
                      </a:r>
                      <a:br>
                        <a:rPr lang="ru-RU" sz="1200" kern="1200" dirty="0" smtClean="0">
                          <a:solidFill>
                            <a:schemeClr val="dk1"/>
                          </a:solidFill>
                          <a:latin typeface="+mn-lt"/>
                          <a:ea typeface="+mn-ea"/>
                          <a:cs typeface="+mn-cs"/>
                        </a:rPr>
                      </a:br>
                      <a:r>
                        <a:rPr lang="ru-RU" sz="1200" kern="1200" dirty="0" smtClean="0">
                          <a:solidFill>
                            <a:schemeClr val="dk1"/>
                          </a:solidFill>
                          <a:latin typeface="+mn-lt"/>
                          <a:ea typeface="+mn-ea"/>
                          <a:cs typeface="+mn-cs"/>
                        </a:rPr>
                        <a:t>и маленькую игрушки; развивать речь, интерес к движениям под музыку, обогащать словарь </a:t>
                      </a:r>
                      <a:endParaRPr lang="ru-RU" sz="1200" dirty="0"/>
                    </a:p>
                  </a:txBody>
                  <a:tcPr/>
                </a:tc>
                <a:tc>
                  <a:txBody>
                    <a:bodyPr/>
                    <a:lstStyle/>
                    <a:p>
                      <a:pPr algn="l">
                        <a:lnSpc>
                          <a:spcPct val="110000"/>
                        </a:lnSpc>
                        <a:spcAft>
                          <a:spcPts val="0"/>
                        </a:spcAft>
                      </a:pPr>
                      <a:r>
                        <a:rPr lang="ru-RU" sz="1400" dirty="0">
                          <a:latin typeface="Times New Roman"/>
                          <a:ea typeface="Calibri"/>
                        </a:rPr>
                        <a:t>Узнает диких животных по изображениям, угадывает среди них мишку.</a:t>
                      </a:r>
                      <a:endParaRPr lang="ru-RU" sz="1400" dirty="0">
                        <a:latin typeface="Arial"/>
                        <a:ea typeface="Calibri"/>
                      </a:endParaRPr>
                    </a:p>
                    <a:p>
                      <a:pPr algn="l">
                        <a:lnSpc>
                          <a:spcPct val="110000"/>
                        </a:lnSpc>
                        <a:spcAft>
                          <a:spcPts val="0"/>
                        </a:spcAft>
                      </a:pPr>
                      <a:r>
                        <a:rPr lang="ru-RU" sz="1400" dirty="0">
                          <a:latin typeface="Times New Roman"/>
                          <a:ea typeface="Calibri"/>
                        </a:rPr>
                        <a:t>Может по инициативе взрослых рассказать </a:t>
                      </a:r>
                      <a:br>
                        <a:rPr lang="ru-RU" sz="1400" dirty="0">
                          <a:latin typeface="Times New Roman"/>
                          <a:ea typeface="Calibri"/>
                        </a:rPr>
                      </a:br>
                      <a:r>
                        <a:rPr lang="ru-RU" sz="1400" dirty="0">
                          <a:latin typeface="Times New Roman"/>
                          <a:ea typeface="Calibri"/>
                        </a:rPr>
                        <a:t>о мишке.</a:t>
                      </a:r>
                      <a:endParaRPr lang="ru-RU" sz="1400" dirty="0">
                        <a:latin typeface="Arial"/>
                        <a:ea typeface="Calibri"/>
                      </a:endParaRPr>
                    </a:p>
                    <a:p>
                      <a:pPr algn="l">
                        <a:lnSpc>
                          <a:spcPct val="110000"/>
                        </a:lnSpc>
                        <a:spcAft>
                          <a:spcPts val="0"/>
                        </a:spcAft>
                      </a:pPr>
                      <a:r>
                        <a:rPr lang="ru-RU" sz="1400" dirty="0">
                          <a:latin typeface="Times New Roman"/>
                          <a:ea typeface="Calibri"/>
                        </a:rPr>
                        <a:t>Различает большие </a:t>
                      </a:r>
                      <a:br>
                        <a:rPr lang="ru-RU" sz="1400" dirty="0">
                          <a:latin typeface="Times New Roman"/>
                          <a:ea typeface="Calibri"/>
                        </a:rPr>
                      </a:br>
                      <a:r>
                        <a:rPr lang="ru-RU" sz="1400" dirty="0">
                          <a:latin typeface="Times New Roman"/>
                          <a:ea typeface="Calibri"/>
                        </a:rPr>
                        <a:t>и маленькие предметы.</a:t>
                      </a:r>
                      <a:endParaRPr lang="ru-RU" sz="1400" dirty="0">
                        <a:latin typeface="Arial"/>
                        <a:ea typeface="Calibri"/>
                      </a:endParaRPr>
                    </a:p>
                    <a:p>
                      <a:pPr algn="l">
                        <a:lnSpc>
                          <a:spcPct val="110000"/>
                        </a:lnSpc>
                        <a:spcAft>
                          <a:spcPts val="0"/>
                        </a:spcAft>
                      </a:pPr>
                      <a:r>
                        <a:rPr lang="ru-RU" sz="1400" dirty="0">
                          <a:latin typeface="Times New Roman"/>
                          <a:ea typeface="Calibri"/>
                        </a:rPr>
                        <a:t>Сопровождает игровые действия речью.</a:t>
                      </a:r>
                      <a:endParaRPr lang="ru-RU" sz="1400" dirty="0">
                        <a:latin typeface="Arial"/>
                        <a:ea typeface="Calibri"/>
                      </a:endParaRPr>
                    </a:p>
                    <a:p>
                      <a:pPr algn="l">
                        <a:lnSpc>
                          <a:spcPct val="110000"/>
                        </a:lnSpc>
                        <a:spcAft>
                          <a:spcPts val="0"/>
                        </a:spcAft>
                      </a:pPr>
                      <a:r>
                        <a:rPr lang="ru-RU" sz="1400" dirty="0">
                          <a:latin typeface="Times New Roman"/>
                          <a:ea typeface="Calibri"/>
                        </a:rPr>
                        <a:t>Отвечает на простейшие вопросы.</a:t>
                      </a:r>
                      <a:endParaRPr lang="ru-RU" sz="1400" dirty="0">
                        <a:latin typeface="Arial"/>
                        <a:ea typeface="Calibri"/>
                      </a:endParaRPr>
                    </a:p>
                  </a:txBody>
                  <a:tcPr marL="114300" marR="114300" marT="0" marB="0"/>
                </a:tc>
                <a:tc>
                  <a:txBody>
                    <a:bodyPr/>
                    <a:lstStyle/>
                    <a:p>
                      <a:r>
                        <a:rPr lang="ru-RU" sz="1400" kern="1200" dirty="0" smtClean="0">
                          <a:solidFill>
                            <a:schemeClr val="dk1"/>
                          </a:solidFill>
                          <a:latin typeface="+mn-lt"/>
                          <a:ea typeface="+mn-ea"/>
                          <a:cs typeface="+mn-cs"/>
                        </a:rPr>
                        <a:t>Два плюшевых мишки, отличающихся </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по размеру; картинки с изображением разных игрушек (заяц, грузовик, кукла, </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2–3 изображения мишки); мольберт</a:t>
                      </a:r>
                      <a:endParaRPr lang="ru-RU" sz="1400" dirty="0"/>
                    </a:p>
                  </a:txBody>
                  <a:tcPr/>
                </a:tc>
                <a:tc>
                  <a:txBody>
                    <a:bodyPr/>
                    <a:lstStyle/>
                    <a:p>
                      <a:pPr algn="l">
                        <a:lnSpc>
                          <a:spcPct val="110000"/>
                        </a:lnSpc>
                        <a:spcAft>
                          <a:spcPts val="0"/>
                        </a:spcAft>
                      </a:pPr>
                      <a:r>
                        <a:rPr lang="ru-RU" sz="1200" dirty="0">
                          <a:latin typeface="Times New Roman"/>
                          <a:ea typeface="Calibri"/>
                        </a:rPr>
                        <a:t>. </a:t>
                      </a:r>
                      <a:r>
                        <a:rPr lang="ru-RU" sz="1200" b="1" dirty="0">
                          <a:latin typeface="Times New Roman"/>
                          <a:ea typeface="Calibri"/>
                        </a:rPr>
                        <a:t>Коммуникативная, познавательная.</a:t>
                      </a:r>
                      <a:r>
                        <a:rPr lang="ru-RU" sz="1200" dirty="0">
                          <a:latin typeface="Times New Roman"/>
                          <a:ea typeface="Calibri"/>
                        </a:rPr>
                        <a:t> Рассматривание мишки с опорой на</a:t>
                      </a:r>
                      <a:r>
                        <a:rPr lang="ru-RU" sz="1200" spc="225" dirty="0">
                          <a:latin typeface="Times New Roman"/>
                          <a:ea typeface="Calibri"/>
                        </a:rPr>
                        <a:t> вопросы</a:t>
                      </a:r>
                      <a:r>
                        <a:rPr lang="ru-RU" sz="1200" dirty="0">
                          <a:latin typeface="Times New Roman"/>
                          <a:ea typeface="Calibri"/>
                        </a:rPr>
                        <a:t>: «</a:t>
                      </a:r>
                      <a:r>
                        <a:rPr lang="ru-RU" sz="1200" cap="all" dirty="0">
                          <a:latin typeface="Times New Roman"/>
                          <a:ea typeface="Calibri"/>
                        </a:rPr>
                        <a:t>к</a:t>
                      </a:r>
                      <a:r>
                        <a:rPr lang="ru-RU" sz="1200" dirty="0">
                          <a:latin typeface="Times New Roman"/>
                          <a:ea typeface="Calibri"/>
                        </a:rPr>
                        <a:t>акой мишка? Какие у мишки лапки, нос, хвост, ушки?».</a:t>
                      </a:r>
                      <a:endParaRPr lang="ru-RU" sz="1200" dirty="0">
                        <a:latin typeface="Arial"/>
                        <a:ea typeface="Calibri"/>
                      </a:endParaRPr>
                    </a:p>
                    <a:p>
                      <a:pPr algn="l">
                        <a:lnSpc>
                          <a:spcPct val="110000"/>
                        </a:lnSpc>
                        <a:spcAft>
                          <a:spcPts val="0"/>
                        </a:spcAft>
                      </a:pPr>
                      <a:r>
                        <a:rPr lang="ru-RU" sz="1200" dirty="0">
                          <a:latin typeface="Times New Roman"/>
                          <a:ea typeface="Calibri"/>
                        </a:rPr>
                        <a:t>2. </a:t>
                      </a:r>
                      <a:r>
                        <a:rPr lang="ru-RU" sz="1200" b="1" dirty="0">
                          <a:latin typeface="Times New Roman"/>
                          <a:ea typeface="Calibri"/>
                        </a:rPr>
                        <a:t>Игровая, познавательная. </a:t>
                      </a:r>
                      <a:r>
                        <a:rPr lang="ru-RU" sz="1200" dirty="0">
                          <a:latin typeface="Times New Roman"/>
                          <a:ea typeface="Calibri"/>
                        </a:rPr>
                        <a:t>Дидактическая игра «Найди мишку». (</a:t>
                      </a:r>
                      <a:r>
                        <a:rPr lang="ru-RU" sz="1200" cap="all" dirty="0">
                          <a:latin typeface="Times New Roman"/>
                          <a:ea typeface="Calibri"/>
                        </a:rPr>
                        <a:t>с</a:t>
                      </a:r>
                      <a:r>
                        <a:rPr lang="ru-RU" sz="1200" dirty="0">
                          <a:latin typeface="Times New Roman"/>
                          <a:ea typeface="Calibri"/>
                        </a:rPr>
                        <a:t>реди изображений разных игрушек дети находят мишек.)</a:t>
                      </a:r>
                      <a:endParaRPr lang="ru-RU" sz="1200" dirty="0">
                        <a:latin typeface="Arial"/>
                        <a:ea typeface="Calibri"/>
                      </a:endParaRPr>
                    </a:p>
                    <a:p>
                      <a:pPr algn="l">
                        <a:lnSpc>
                          <a:spcPct val="110000"/>
                        </a:lnSpc>
                        <a:spcAft>
                          <a:spcPts val="0"/>
                        </a:spcAft>
                      </a:pPr>
                      <a:r>
                        <a:rPr lang="ru-RU" sz="1200" dirty="0">
                          <a:latin typeface="Times New Roman"/>
                          <a:ea typeface="Calibri"/>
                        </a:rPr>
                        <a:t>3. </a:t>
                      </a:r>
                      <a:r>
                        <a:rPr lang="ru-RU" sz="1200" b="1" dirty="0">
                          <a:latin typeface="Times New Roman"/>
                          <a:ea typeface="Calibri"/>
                        </a:rPr>
                        <a:t>Продуктивная (конструктивная).</a:t>
                      </a:r>
                      <a:r>
                        <a:rPr lang="ru-RU" sz="1200" dirty="0">
                          <a:latin typeface="Times New Roman"/>
                          <a:ea typeface="Calibri"/>
                        </a:rPr>
                        <a:t> Рассматривание одинаковых игрушек разной величины (два мишки).</a:t>
                      </a:r>
                      <a:endParaRPr lang="ru-RU" sz="1200" dirty="0">
                        <a:latin typeface="Arial"/>
                        <a:ea typeface="Calibri"/>
                      </a:endParaRPr>
                    </a:p>
                    <a:p>
                      <a:pPr algn="l">
                        <a:lnSpc>
                          <a:spcPct val="110000"/>
                        </a:lnSpc>
                        <a:spcAft>
                          <a:spcPts val="0"/>
                        </a:spcAft>
                      </a:pPr>
                      <a:r>
                        <a:rPr lang="ru-RU" sz="1200" dirty="0">
                          <a:latin typeface="Times New Roman"/>
                          <a:ea typeface="Calibri"/>
                        </a:rPr>
                        <a:t>4.</a:t>
                      </a:r>
                      <a:r>
                        <a:rPr lang="ru-RU" sz="1200" b="1" dirty="0">
                          <a:latin typeface="Times New Roman"/>
                          <a:ea typeface="Calibri"/>
                        </a:rPr>
                        <a:t> Музыкально-художественная.</a:t>
                      </a:r>
                      <a:r>
                        <a:rPr lang="ru-RU" sz="1200" dirty="0">
                          <a:latin typeface="Times New Roman"/>
                          <a:ea typeface="Calibri"/>
                        </a:rPr>
                        <a:t> Выполнение музыкально-ритмических движений под русскую народную мелодию «Полянка» </a:t>
                      </a:r>
                      <a:r>
                        <a:rPr lang="ru-RU" sz="1200" dirty="0" smtClean="0">
                          <a:latin typeface="Times New Roman"/>
                          <a:ea typeface="Calibri"/>
                        </a:rPr>
                        <a:t>(</a:t>
                      </a:r>
                      <a:endParaRPr lang="ru-RU" sz="1100" dirty="0">
                        <a:latin typeface="Arial"/>
                        <a:ea typeface="Calibri"/>
                      </a:endParaRPr>
                    </a:p>
                  </a:txBody>
                  <a:tcPr marL="114300" marR="11430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r>
              <a:rPr lang="ru-RU" sz="1800" dirty="0" smtClean="0"/>
              <a:t>Одним из самых главных ответственных лиц за осуществление эффективной педагогической деятельности </a:t>
            </a:r>
            <a:r>
              <a:rPr lang="ru-RU" sz="1800" b="1" dirty="0" smtClean="0"/>
              <a:t>в соответствии  с ФГТ является воспитатель. </a:t>
            </a:r>
            <a:r>
              <a:rPr lang="ru-RU" sz="1800" dirty="0" smtClean="0"/>
              <a:t>Именно его деятельность должна быть четко спрогнозирована и скоординирована, особенно при работе с детьми 2-3 лет.</a:t>
            </a:r>
            <a:br>
              <a:rPr lang="ru-RU" sz="1800" dirty="0" smtClean="0"/>
            </a:br>
            <a:r>
              <a:rPr lang="ru-RU" sz="1800" dirty="0" smtClean="0"/>
              <a:t>Для этого авторы- составители предлагают пособие ежедневного планирования педагогической деятельности воспитателя по Примерной основной общеобразовательной программе дошкольного образования « От рождения до школы» под редакцией </a:t>
            </a:r>
            <a:r>
              <a:rPr lang="ru-RU" sz="1800" dirty="0" err="1" smtClean="0"/>
              <a:t>Н.Е.Вераксы</a:t>
            </a:r>
            <a:r>
              <a:rPr lang="ru-RU" sz="1800" dirty="0" smtClean="0"/>
              <a:t>,,  Т.С Комаровой, М.А. Васильевой для первой  младшей группы.</a:t>
            </a:r>
            <a:br>
              <a:rPr lang="ru-RU" sz="1800" dirty="0" smtClean="0"/>
            </a:br>
            <a:r>
              <a:rPr lang="ru-RU" sz="1800" dirty="0" smtClean="0"/>
              <a:t/>
            </a:r>
            <a:br>
              <a:rPr lang="ru-RU" sz="1800" dirty="0" smtClean="0"/>
            </a:br>
            <a:endParaRPr lang="ru-RU"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687</Words>
  <Application>Microsoft Office PowerPoint</Application>
  <PresentationFormat>Экран (4:3)</PresentationFormat>
  <Paragraphs>100</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МБОУ « Забузанская СОШ имени Турченко Э.П.»</vt:lpstr>
      <vt:lpstr>Ведущими целями примерной основной общеобразовательной программы дошкольного образования «От рождения до школы» под редакцией Н. Е. Вераксы, Т. С. Комаровой, М. А. Васильевой является 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ребенка к жизни в современном обществе, к обучению в школе, обеспечение безопасности жизнедеятельности дошкольника. Эти цели реализуются в процессе разнообразных видов детской деятельности: игровой, коммуникативной, трудовой, познавательно-исследовательской, продуктивной, музыкально-художественной, чтения. </vt:lpstr>
      <vt:lpstr>Для достижения целей программы первостепенное значение имеют: • забота о здоровье, эмоциональном благополучии и своевременном всестороннем развитии каждого ребенка; • создание в группах атмосферы гуманного и доброжелательного отношения ко всем воспитанникам, что позволяет растить их общительными, добрыми, любознательными, инициативными, стремящимися к самостоятельности и творчеству; • максимальное использование разнообразных видов детской деятельности, их интеграция в целях повышения эффективности воспитательно-образовательного процесса; • творческая организация (креативность) воспитательно-образовательного процесса;  • вариативность использования образовательного материала, позволяющая развивать творчество в соответствии с интересами и наклонностями каждого ребенка; • уважительное отношение к результатам детского творчества;  • единство подходов к воспитанию детей в условиях дошкольного образовательного учреждения и семьи; • соблюдение в работе детского сада и начальной школы преемственности, исключающей умственные и физические перегрузки в содержании образования детей дошкольного возраста, что обеспечивает отсутствие давления предметного обучения. </vt:lpstr>
      <vt:lpstr>При составлении комплексно-тематического планирования содержания организованной деятельности использовались следующие образовательные области: • Здоровье. • Физическая культура. • Социализация. • Труд. • Безопасность. • Познание. • Коммуникация. • Чтение художественной литературы. • Художественное творчество. • Музыка**  Комплексные занятия распределены по месяцам и неделям и представляют собой систему, рассчитанную на один учебный год.   </vt:lpstr>
      <vt:lpstr>Сетка-расписание  видов организованной образовательной деятельности в первой младшей группе    на ____/____ учебной год. </vt:lpstr>
      <vt:lpstr>Сетка видов организованной образовательной деятельности в первой младшей группе на неделю:  Интегрированная образовательная деятельность (построена на объединении нескольких видов деятельности) – 5 (понедельник, вторник, среда, четверг, пятница); · физическая культура – 2 (среда, пятница); · музыка – 2 (понедельник, четверг).   </vt:lpstr>
      <vt:lpstr>Примерное описание образовательной деятельности построено на комплексно- тематическом принципе с учетом интеграции образовательных областей. Образовательный процесс подразделен на темы, которые охватывают определенный временной промежуток ( от одной недели до месяца). Темы помогают организовать информацию оптимальным способом. </vt:lpstr>
      <vt:lpstr>Слайд 8</vt:lpstr>
      <vt:lpstr>Одним из самых главных ответственных лиц за осуществление эффективной педагогической деятельности в соответствии  с ФГТ является воспитатель. Именно его деятельность должна быть четко спрогнозирована и скоординирована, особенно при работе с детьми 2-3 лет. Для этого авторы- составители предлагают пособие ежедневного планирования педагогической деятельности воспитателя по Примерной основной общеобразовательной программе дошкольного образования « От рождения до школы» под редакцией Н.Е.Вераксы,,  Т.С Комаровой, М.А. Васильевой для первой  младшей группы.  </vt:lpstr>
      <vt:lpstr>Реализовать программные требования педагогам поможет четкая структура пособия, включающая в себя паспорт группы, организацию предметно- развивающей сред, примерные режим дня и перечень основных видов организованной –образовательной деятельности,  планирование культурно-  досуговой  деятельности детей, совместной деятельности воспитателя и детей, план взаимодействия с семьями воспитанников, карту профессиональной деятельности воспитателя. </vt:lpstr>
      <vt:lpstr> Совместная деятельность воспитателя  и детей ( образовательная деятельность при проведении режимных моментов)</vt:lpstr>
      <vt:lpstr>Слайд 12</vt:lpstr>
      <vt:lpstr>Творческий подход, мастерство и желание педагогов  осуществить комплексный подход в воспитании, обучении и развитии детей дошкольного возраста помогают реализовать программные  цели и задачи таким образом, чтобы дети с радостью, увлечением, интересов стремились познать многогранность мира, что позволит с самого раннего детства заложить основы мотивированного обучения.</vt:lpstr>
    </vt:vector>
  </TitlesOfParts>
  <Company>BEST 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Ведущими целями примерной основной общеобразовательной программы дошкольного образования «От рождения до школы» под редакцией Н. Е. Вераксы, Т. С. Комаровой, М. А. Васильевой является 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ребенка к жизни в современном обществе, к обучению в школе, обеспечение безопасности жизнедеятельности дошкольника. Эти цели реализуются в процессе разнообразных видов детской деятельности: игровой, коммуникативной, трудовой, познавательно-исследовательской, продуктивной, музыкально-художественной, чтения. </dc:title>
  <dc:creator>1</dc:creator>
  <cp:lastModifiedBy>user</cp:lastModifiedBy>
  <cp:revision>31</cp:revision>
  <dcterms:created xsi:type="dcterms:W3CDTF">2012-11-26T14:48:13Z</dcterms:created>
  <dcterms:modified xsi:type="dcterms:W3CDTF">2014-01-18T08:10:25Z</dcterms:modified>
</cp:coreProperties>
</file>