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D3A5D4"/>
    <a:srgbClr val="F5B1F2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505D3-0EA4-4A5B-BD7E-C4F6B439AF2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DE61D-566B-4C4B-8D46-197C45D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1E8E-9D7E-4A8B-9D33-141ED287753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F419-D81E-45C8-B940-13F6BE389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подготовки к 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6688199" cy="443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На рисунке изображен график производной функции </a:t>
            </a:r>
            <a:r>
              <a:rPr lang="ru-RU" sz="2700" i="1" dirty="0"/>
              <a:t> </a:t>
            </a:r>
            <a:br>
              <a:rPr lang="ru-RU" sz="2700" i="1" dirty="0"/>
            </a:br>
            <a:r>
              <a:rPr lang="ru-RU" sz="2700" i="1" dirty="0" err="1"/>
              <a:t>y=f</a:t>
            </a:r>
            <a:r>
              <a:rPr lang="ru-RU" sz="2700" i="1" baseline="30000" dirty="0"/>
              <a:t> '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), определенной на интервале (-5; 5). Найдите </a:t>
            </a:r>
            <a:r>
              <a:rPr lang="ru-RU" sz="2700" i="1" dirty="0" err="1"/>
              <a:t>про-межутки</a:t>
            </a:r>
            <a:r>
              <a:rPr lang="ru-RU" sz="2700" i="1" dirty="0"/>
              <a:t> возрастания функции </a:t>
            </a:r>
            <a:r>
              <a:rPr lang="ru-RU" sz="2700" i="1" dirty="0" err="1"/>
              <a:t>f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).В ответе укажите сумму целых точек, входящих в эти промежутки.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Проекты мостов через Лену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401333"/>
            <a:ext cx="4038600" cy="2923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335062"/>
            <a:ext cx="4038600" cy="3056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5716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Статистические данные по Якутии:</a:t>
            </a:r>
            <a:br>
              <a:rPr lang="ru-RU" sz="2700" dirty="0"/>
            </a:br>
            <a:r>
              <a:rPr lang="ru-RU" sz="2700" dirty="0"/>
              <a:t>За лето 2013 года уничтожено пожаром 712757га леса</a:t>
            </a:r>
            <a:br>
              <a:rPr lang="ru-RU" sz="2700" dirty="0"/>
            </a:br>
            <a:r>
              <a:rPr lang="ru-RU" sz="2700" dirty="0"/>
              <a:t>За лето 2012 года уничтожено пожаром 139067 га леса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76683"/>
            <a:ext cx="4038600" cy="3372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1537" y="2182019"/>
            <a:ext cx="3971925" cy="3362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 вариант</a:t>
            </a:r>
          </a:p>
          <a:p>
            <a:pPr>
              <a:buNone/>
            </a:pPr>
            <a:r>
              <a:rPr lang="ru-RU" dirty="0" smtClean="0"/>
              <a:t>№1.    Ответ: 5</a:t>
            </a:r>
          </a:p>
          <a:p>
            <a:pPr>
              <a:buNone/>
            </a:pPr>
            <a:r>
              <a:rPr lang="ru-RU" dirty="0" smtClean="0"/>
              <a:t>№2.    Ответ: -3</a:t>
            </a:r>
          </a:p>
          <a:p>
            <a:pPr>
              <a:buNone/>
            </a:pPr>
            <a:r>
              <a:rPr lang="ru-RU" dirty="0" smtClean="0"/>
              <a:t>№3.    Ответ: -14</a:t>
            </a:r>
          </a:p>
          <a:p>
            <a:pPr>
              <a:buNone/>
            </a:pPr>
            <a:r>
              <a:rPr lang="ru-RU" dirty="0" smtClean="0"/>
              <a:t>№4.    Ответ:  24</a:t>
            </a:r>
          </a:p>
          <a:p>
            <a:pPr>
              <a:buNone/>
            </a:pPr>
            <a:r>
              <a:rPr lang="ru-RU" dirty="0" smtClean="0"/>
              <a:t>№5.    Ответ:  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 вариант</a:t>
            </a:r>
          </a:p>
          <a:p>
            <a:pPr>
              <a:buNone/>
            </a:pPr>
            <a:r>
              <a:rPr lang="ru-RU" dirty="0" smtClean="0"/>
              <a:t>№1.   Ответ:  6</a:t>
            </a:r>
          </a:p>
          <a:p>
            <a:pPr>
              <a:buNone/>
            </a:pPr>
            <a:r>
              <a:rPr lang="ru-RU" dirty="0" smtClean="0"/>
              <a:t>№2.   Ответ:  5</a:t>
            </a:r>
          </a:p>
          <a:p>
            <a:pPr>
              <a:buNone/>
            </a:pPr>
            <a:r>
              <a:rPr lang="ru-RU" dirty="0" smtClean="0"/>
              <a:t>№3.   Ответ:  3</a:t>
            </a:r>
          </a:p>
          <a:p>
            <a:pPr>
              <a:buNone/>
            </a:pPr>
            <a:r>
              <a:rPr lang="ru-RU" dirty="0" smtClean="0"/>
              <a:t>№4.   Ответ:  4</a:t>
            </a:r>
          </a:p>
          <a:p>
            <a:pPr>
              <a:buNone/>
            </a:pPr>
            <a:r>
              <a:rPr lang="ru-RU" dirty="0" smtClean="0"/>
              <a:t>№5.   Ответ:  -0,5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 descr="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60313" y="0"/>
            <a:ext cx="2883687" cy="6858000"/>
          </a:xfrm>
          <a:prstGeom prst="rect">
            <a:avLst/>
          </a:prstGeom>
        </p:spPr>
      </p:pic>
      <p:pic>
        <p:nvPicPr>
          <p:cNvPr id="102" name="Рисунок 101" descr="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11714" y="0"/>
            <a:ext cx="3274798" cy="6858000"/>
          </a:xfrm>
          <a:prstGeom prst="rect">
            <a:avLst/>
          </a:prstGeom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1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3267524" cy="6858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714480" y="0"/>
            <a:ext cx="1214446" cy="762006"/>
            <a:chOff x="500034" y="5500702"/>
            <a:chExt cx="1214446" cy="762006"/>
          </a:xfrm>
        </p:grpSpPr>
        <p:sp>
          <p:nvSpPr>
            <p:cNvPr id="17" name="Овал 16"/>
            <p:cNvSpPr/>
            <p:nvPr/>
          </p:nvSpPr>
          <p:spPr>
            <a:xfrm>
              <a:off x="1142976" y="5500702"/>
              <a:ext cx="571504" cy="76200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err="1" smtClean="0">
                  <a:solidFill>
                    <a:schemeClr val="tx1"/>
                  </a:solidFill>
                </a:rPr>
                <a:t>з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0034" y="5500702"/>
              <a:ext cx="642942" cy="76200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1714480" y="928670"/>
            <a:ext cx="1143008" cy="762006"/>
            <a:chOff x="2786050" y="5572140"/>
            <a:chExt cx="1143008" cy="76200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786050" y="5572140"/>
              <a:ext cx="1143008" cy="762006"/>
              <a:chOff x="571472" y="5500702"/>
              <a:chExt cx="1143008" cy="762006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42976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н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71472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2857488" y="5643578"/>
            <a:ext cx="428628" cy="571504"/>
          </p:xfrm>
          <a:graphic>
            <a:graphicData uri="http://schemas.openxmlformats.org/presentationml/2006/ole">
              <p:oleObj spid="_x0000_s3083" name="Формула" r:id="rId6" imgW="241195" imgH="393529" progId="Equation.3">
                <p:embed/>
              </p:oleObj>
            </a:graphicData>
          </a:graphic>
        </p:graphicFrame>
      </p:grp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714480" y="1928802"/>
            <a:ext cx="1143008" cy="762006"/>
            <a:chOff x="4857752" y="5429264"/>
            <a:chExt cx="1143008" cy="76200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857752" y="5429264"/>
              <a:ext cx="1143008" cy="762006"/>
              <a:chOff x="571472" y="5500702"/>
              <a:chExt cx="1143008" cy="762006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142976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а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571472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85" name="Object 13"/>
            <p:cNvGraphicFramePr>
              <a:graphicFrameLocks noChangeAspect="1"/>
            </p:cNvGraphicFramePr>
            <p:nvPr/>
          </p:nvGraphicFramePr>
          <p:xfrm>
            <a:off x="4857752" y="5500702"/>
            <a:ext cx="505169" cy="642942"/>
          </p:xfrm>
          <a:graphic>
            <a:graphicData uri="http://schemas.openxmlformats.org/presentationml/2006/ole">
              <p:oleObj spid="_x0000_s3085" name="Формула" r:id="rId7" imgW="304536" imgH="393359" progId="Equation.3">
                <p:embed/>
              </p:oleObj>
            </a:graphicData>
          </a:graphic>
        </p:graphicFrame>
      </p:grpSp>
      <p:grpSp>
        <p:nvGrpSpPr>
          <p:cNvPr id="41" name="Группа 40"/>
          <p:cNvGrpSpPr/>
          <p:nvPr/>
        </p:nvGrpSpPr>
        <p:grpSpPr>
          <a:xfrm>
            <a:off x="1714480" y="2714620"/>
            <a:ext cx="1143008" cy="762006"/>
            <a:chOff x="2786050" y="5572140"/>
            <a:chExt cx="1143008" cy="76200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786050" y="5572140"/>
              <a:ext cx="1143008" cy="762006"/>
              <a:chOff x="571472" y="5500702"/>
              <a:chExt cx="1143008" cy="762006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1142976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н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571472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43" name="Object 11"/>
            <p:cNvGraphicFramePr>
              <a:graphicFrameLocks noChangeAspect="1"/>
            </p:cNvGraphicFramePr>
            <p:nvPr/>
          </p:nvGraphicFramePr>
          <p:xfrm>
            <a:off x="2857488" y="5643578"/>
            <a:ext cx="428628" cy="571504"/>
          </p:xfrm>
          <a:graphic>
            <a:graphicData uri="http://schemas.openxmlformats.org/presentationml/2006/ole">
              <p:oleObj spid="_x0000_s3087" name="Формула" r:id="rId8" imgW="241195" imgH="393529" progId="Equation.3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1714480" y="3500438"/>
            <a:ext cx="1143008" cy="762006"/>
            <a:chOff x="7572396" y="3786190"/>
            <a:chExt cx="1143008" cy="7620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7572396" y="3786190"/>
              <a:ext cx="1143008" cy="762006"/>
              <a:chOff x="571472" y="5500702"/>
              <a:chExt cx="1143008" cy="762006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1142976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и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571472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7572396" y="3786190"/>
            <a:ext cx="571504" cy="727369"/>
          </p:xfrm>
          <a:graphic>
            <a:graphicData uri="http://schemas.openxmlformats.org/presentationml/2006/ole">
              <p:oleObj spid="_x0000_s3088" name="Формула" r:id="rId9" imgW="317225" imgH="393359" progId="Equation.3">
                <p:embed/>
              </p:oleObj>
            </a:graphicData>
          </a:graphic>
        </p:graphicFrame>
      </p:grp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714480" y="4357694"/>
            <a:ext cx="1143008" cy="762006"/>
            <a:chOff x="7572396" y="1928802"/>
            <a:chExt cx="1143008" cy="76200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7572396" y="1928802"/>
              <a:ext cx="1143008" cy="762006"/>
              <a:chOff x="571472" y="5500702"/>
              <a:chExt cx="1143008" cy="762006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42976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е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71472" y="5500702"/>
                <a:ext cx="571504" cy="76200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7643834" y="1989486"/>
            <a:ext cx="500066" cy="677509"/>
          </p:xfrm>
          <a:graphic>
            <a:graphicData uri="http://schemas.openxmlformats.org/presentationml/2006/ole">
              <p:oleObj spid="_x0000_s3090" name="Формула" r:id="rId10" imgW="291973" imgH="393529" progId="Equation.3">
                <p:embed/>
              </p:oleObj>
            </a:graphicData>
          </a:graphic>
        </p:graphicFrame>
      </p:grpSp>
      <p:grpSp>
        <p:nvGrpSpPr>
          <p:cNvPr id="55" name="Группа 54"/>
          <p:cNvGrpSpPr/>
          <p:nvPr/>
        </p:nvGrpSpPr>
        <p:grpSpPr>
          <a:xfrm>
            <a:off x="4500562" y="3929066"/>
            <a:ext cx="1143008" cy="642942"/>
            <a:chOff x="6786578" y="5286388"/>
            <a:chExt cx="1143008" cy="64294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358082" y="528638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е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786578" y="5286388"/>
              <a:ext cx="571504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4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500562" y="3286124"/>
            <a:ext cx="1143008" cy="642942"/>
            <a:chOff x="6786578" y="5286388"/>
            <a:chExt cx="1143008" cy="64294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358082" y="528638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а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786578" y="5286388"/>
              <a:ext cx="571504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-2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500562" y="0"/>
            <a:ext cx="1143008" cy="642942"/>
            <a:chOff x="6786578" y="5286388"/>
            <a:chExt cx="1143008" cy="642942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358082" y="528638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с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786578" y="5286388"/>
              <a:ext cx="571504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3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500562" y="642918"/>
            <a:ext cx="1143008" cy="642942"/>
            <a:chOff x="6786578" y="5286388"/>
            <a:chExt cx="1143008" cy="642942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7358082" y="528638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о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786578" y="5286388"/>
              <a:ext cx="571504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4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500562" y="1928802"/>
            <a:ext cx="1143008" cy="642942"/>
            <a:chOff x="6786578" y="5286388"/>
            <a:chExt cx="1143008" cy="642942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7358082" y="528638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и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786578" y="5286388"/>
              <a:ext cx="571504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8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500562" y="5214950"/>
            <a:ext cx="1143008" cy="642942"/>
            <a:chOff x="6786578" y="5286388"/>
            <a:chExt cx="1143008" cy="642942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7358082" y="5286388"/>
              <a:ext cx="571504" cy="64294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с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786578" y="5286388"/>
              <a:ext cx="571504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25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4500562" y="5715016"/>
            <a:ext cx="1143008" cy="642942"/>
            <a:chOff x="7715272" y="1428736"/>
            <a:chExt cx="1143008" cy="64294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15272" y="1428736"/>
              <a:ext cx="1143008" cy="642942"/>
              <a:chOff x="6786578" y="5286388"/>
              <a:chExt cx="1143008" cy="642942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7358082" y="5286388"/>
                <a:ext cx="571504" cy="64294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я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786578" y="5286388"/>
                <a:ext cx="571504" cy="64294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7858148" y="1428736"/>
            <a:ext cx="428628" cy="642942"/>
          </p:xfrm>
          <a:graphic>
            <a:graphicData uri="http://schemas.openxmlformats.org/presentationml/2006/ole">
              <p:oleObj spid="_x0000_s3092" name="Формула" r:id="rId11" imgW="152334" imgH="393529" progId="Equation.3">
                <p:embed/>
              </p:oleObj>
            </a:graphicData>
          </a:graphic>
        </p:graphicFrame>
      </p:grp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4500562" y="4572008"/>
            <a:ext cx="1143008" cy="642942"/>
            <a:chOff x="6215074" y="5357826"/>
            <a:chExt cx="1143008" cy="642942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6215074" y="5357826"/>
              <a:ext cx="1143008" cy="642942"/>
              <a:chOff x="6786578" y="5286388"/>
              <a:chExt cx="1143008" cy="642942"/>
            </a:xfrm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7358082" y="5286388"/>
                <a:ext cx="571504" cy="64294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т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6786578" y="5286388"/>
                <a:ext cx="571504" cy="64294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94" name="Object 22"/>
            <p:cNvGraphicFramePr>
              <a:graphicFrameLocks noChangeAspect="1"/>
            </p:cNvGraphicFramePr>
            <p:nvPr/>
          </p:nvGraphicFramePr>
          <p:xfrm>
            <a:off x="6357950" y="5357826"/>
            <a:ext cx="482207" cy="642942"/>
          </p:xfrm>
          <a:graphic>
            <a:graphicData uri="http://schemas.openxmlformats.org/presentationml/2006/ole">
              <p:oleObj spid="_x0000_s3094" name="Формула" r:id="rId12" imgW="152334" imgH="393529" progId="Equation.3">
                <p:embed/>
              </p:oleObj>
            </a:graphicData>
          </a:graphic>
        </p:graphicFrame>
      </p:grp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4500562" y="2571744"/>
            <a:ext cx="1143008" cy="642943"/>
            <a:chOff x="571472" y="5643577"/>
            <a:chExt cx="1143008" cy="64294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571472" y="5643578"/>
              <a:ext cx="1143008" cy="642942"/>
              <a:chOff x="6786578" y="5286388"/>
              <a:chExt cx="1143008" cy="642942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7358082" y="5286388"/>
                <a:ext cx="571504" cy="64294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err="1" smtClean="0">
                    <a:solidFill>
                      <a:schemeClr val="tx1"/>
                    </a:solidFill>
                  </a:rPr>
                  <a:t>р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786578" y="5286388"/>
                <a:ext cx="571504" cy="64294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96" name="Object 24"/>
            <p:cNvGraphicFramePr>
              <a:graphicFrameLocks noChangeAspect="1"/>
            </p:cNvGraphicFramePr>
            <p:nvPr/>
          </p:nvGraphicFramePr>
          <p:xfrm>
            <a:off x="642910" y="5643577"/>
            <a:ext cx="482207" cy="642943"/>
          </p:xfrm>
          <a:graphic>
            <a:graphicData uri="http://schemas.openxmlformats.org/presentationml/2006/ole">
              <p:oleObj spid="_x0000_s3096" name="Формула" r:id="rId13" imgW="190417" imgH="393529" progId="Equation.3">
                <p:embed/>
              </p:oleObj>
            </a:graphicData>
          </a:graphic>
        </p:graphicFrame>
      </p:grpSp>
      <p:grpSp>
        <p:nvGrpSpPr>
          <p:cNvPr id="100" name="Группа 99"/>
          <p:cNvGrpSpPr/>
          <p:nvPr/>
        </p:nvGrpSpPr>
        <p:grpSpPr>
          <a:xfrm>
            <a:off x="4500562" y="1285860"/>
            <a:ext cx="1143008" cy="642942"/>
            <a:chOff x="4786314" y="2786058"/>
            <a:chExt cx="1143008" cy="642942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4786314" y="2786058"/>
              <a:ext cx="1143008" cy="642942"/>
              <a:chOff x="6786578" y="5286388"/>
              <a:chExt cx="1143008" cy="642942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7358082" y="5286388"/>
                <a:ext cx="571504" cy="64294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б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6786578" y="5286388"/>
                <a:ext cx="571504" cy="64294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098" name="Object 26"/>
            <p:cNvGraphicFramePr>
              <a:graphicFrameLocks noChangeAspect="1"/>
            </p:cNvGraphicFramePr>
            <p:nvPr/>
          </p:nvGraphicFramePr>
          <p:xfrm>
            <a:off x="4929190" y="2786058"/>
            <a:ext cx="428628" cy="642942"/>
          </p:xfrm>
          <a:graphic>
            <a:graphicData uri="http://schemas.openxmlformats.org/presentationml/2006/ole">
              <p:oleObj spid="_x0000_s3098" name="Формула" r:id="rId14" imgW="139639" imgH="393529" progId="Equation.3">
                <p:embed/>
              </p:oleObj>
            </a:graphicData>
          </a:graphic>
        </p:graphicFrame>
      </p:grpSp>
      <p:grpSp>
        <p:nvGrpSpPr>
          <p:cNvPr id="105" name="Группа 104"/>
          <p:cNvGrpSpPr/>
          <p:nvPr/>
        </p:nvGrpSpPr>
        <p:grpSpPr>
          <a:xfrm>
            <a:off x="7358082" y="0"/>
            <a:ext cx="1285884" cy="785818"/>
            <a:chOff x="7358082" y="5357826"/>
            <a:chExt cx="1285884" cy="785818"/>
          </a:xfrm>
        </p:grpSpPr>
        <p:sp>
          <p:nvSpPr>
            <p:cNvPr id="103" name="Ромб 102"/>
            <p:cNvSpPr/>
            <p:nvPr/>
          </p:nvSpPr>
          <p:spPr>
            <a:xfrm>
              <a:off x="7358082" y="5357826"/>
              <a:ext cx="785818" cy="785818"/>
            </a:xfrm>
            <a:prstGeom prst="diamond">
              <a:avLst/>
            </a:prstGeom>
            <a:solidFill>
              <a:srgbClr val="F5B1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-4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Ромб 103"/>
            <p:cNvSpPr/>
            <p:nvPr/>
          </p:nvSpPr>
          <p:spPr>
            <a:xfrm>
              <a:off x="7929586" y="5357826"/>
              <a:ext cx="714380" cy="785818"/>
            </a:xfrm>
            <a:prstGeom prst="diamon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err="1" smtClean="0">
                  <a:solidFill>
                    <a:schemeClr val="tx1"/>
                  </a:solidFill>
                </a:rPr>
                <a:t>п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285720" y="5286388"/>
            <a:ext cx="307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 и 2 столбцы: вычислите, </a:t>
            </a:r>
          </a:p>
          <a:p>
            <a:r>
              <a:rPr lang="ru-RU" sz="2000" b="1" dirty="0" smtClean="0"/>
              <a:t>3 столбец: найдите производную функции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5" name="Группа 134"/>
          <p:cNvGrpSpPr/>
          <p:nvPr/>
        </p:nvGrpSpPr>
        <p:grpSpPr>
          <a:xfrm>
            <a:off x="7358082" y="1928802"/>
            <a:ext cx="1285884" cy="642942"/>
            <a:chOff x="7429520" y="1928802"/>
            <a:chExt cx="1285884" cy="642942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7429520" y="1928802"/>
              <a:ext cx="1285884" cy="642942"/>
              <a:chOff x="7572396" y="4429132"/>
              <a:chExt cx="1285884" cy="642942"/>
            </a:xfrm>
          </p:grpSpPr>
          <p:sp>
            <p:nvSpPr>
              <p:cNvPr id="114" name="Правильный пятиугольник 113"/>
              <p:cNvSpPr/>
              <p:nvPr/>
            </p:nvSpPr>
            <p:spPr>
              <a:xfrm>
                <a:off x="8215338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к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Правильный пятиугольник 114"/>
              <p:cNvSpPr/>
              <p:nvPr/>
            </p:nvSpPr>
            <p:spPr>
              <a:xfrm>
                <a:off x="7572396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7500958" y="2071678"/>
            <a:ext cx="541943" cy="357190"/>
          </p:xfrm>
          <a:graphic>
            <a:graphicData uri="http://schemas.openxmlformats.org/presentationml/2006/ole">
              <p:oleObj spid="_x0000_s3104" name="Формула" r:id="rId15" imgW="419100" imgH="279400" progId="Equation.3">
                <p:embed/>
              </p:oleObj>
            </a:graphicData>
          </a:graphic>
        </p:graphicFrame>
      </p:grp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8" name="Группа 137"/>
          <p:cNvGrpSpPr/>
          <p:nvPr/>
        </p:nvGrpSpPr>
        <p:grpSpPr>
          <a:xfrm>
            <a:off x="7358082" y="2643182"/>
            <a:ext cx="1285884" cy="642942"/>
            <a:chOff x="7429520" y="2643182"/>
            <a:chExt cx="1285884" cy="642942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7429520" y="2643182"/>
              <a:ext cx="1285884" cy="642942"/>
              <a:chOff x="7572396" y="4429132"/>
              <a:chExt cx="1285884" cy="642942"/>
            </a:xfrm>
          </p:grpSpPr>
          <p:sp>
            <p:nvSpPr>
              <p:cNvPr id="118" name="Правильный пятиугольник 117"/>
              <p:cNvSpPr/>
              <p:nvPr/>
            </p:nvSpPr>
            <p:spPr>
              <a:xfrm>
                <a:off x="8215338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а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Правильный пятиугольник 118"/>
              <p:cNvSpPr/>
              <p:nvPr/>
            </p:nvSpPr>
            <p:spPr>
              <a:xfrm>
                <a:off x="7572396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34" y="2714620"/>
              <a:ext cx="190500" cy="571504"/>
            </a:xfrm>
            <a:prstGeom prst="rect">
              <a:avLst/>
            </a:prstGeom>
            <a:noFill/>
          </p:spPr>
        </p:pic>
      </p:grp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1" name="Группа 140"/>
          <p:cNvGrpSpPr/>
          <p:nvPr/>
        </p:nvGrpSpPr>
        <p:grpSpPr>
          <a:xfrm>
            <a:off x="7358082" y="3286124"/>
            <a:ext cx="1285884" cy="642942"/>
            <a:chOff x="7429520" y="3286124"/>
            <a:chExt cx="1285884" cy="642942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7429520" y="3286124"/>
              <a:ext cx="1285884" cy="642942"/>
              <a:chOff x="7572396" y="4429132"/>
              <a:chExt cx="1285884" cy="642942"/>
            </a:xfrm>
          </p:grpSpPr>
          <p:sp>
            <p:nvSpPr>
              <p:cNvPr id="121" name="Правильный пятиугольник 120"/>
              <p:cNvSpPr/>
              <p:nvPr/>
            </p:nvSpPr>
            <p:spPr>
              <a:xfrm>
                <a:off x="8215338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err="1" smtClean="0">
                    <a:solidFill>
                      <a:schemeClr val="tx1"/>
                    </a:solidFill>
                  </a:rPr>
                  <a:t>п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Правильный пятиугольник 121"/>
              <p:cNvSpPr/>
              <p:nvPr/>
            </p:nvSpPr>
            <p:spPr>
              <a:xfrm>
                <a:off x="7572396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108" name="Object 36"/>
            <p:cNvGraphicFramePr>
              <a:graphicFrameLocks noChangeAspect="1"/>
            </p:cNvGraphicFramePr>
            <p:nvPr/>
          </p:nvGraphicFramePr>
          <p:xfrm>
            <a:off x="7500958" y="3286124"/>
            <a:ext cx="500066" cy="611192"/>
          </p:xfrm>
          <a:graphic>
            <a:graphicData uri="http://schemas.openxmlformats.org/presentationml/2006/ole">
              <p:oleObj spid="_x0000_s3108" name="Формула" r:id="rId17" imgW="342751" imgH="418918" progId="Equation.3">
                <p:embed/>
              </p:oleObj>
            </a:graphicData>
          </a:graphic>
        </p:graphicFrame>
      </p:grp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4" name="Группа 143"/>
          <p:cNvGrpSpPr/>
          <p:nvPr/>
        </p:nvGrpSpPr>
        <p:grpSpPr>
          <a:xfrm>
            <a:off x="7358082" y="3929066"/>
            <a:ext cx="1285884" cy="642942"/>
            <a:chOff x="7429520" y="4000504"/>
            <a:chExt cx="1285884" cy="642942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7429520" y="4000504"/>
              <a:ext cx="1285884" cy="642942"/>
              <a:chOff x="7572396" y="4429132"/>
              <a:chExt cx="1285884" cy="642942"/>
            </a:xfrm>
          </p:grpSpPr>
          <p:sp>
            <p:nvSpPr>
              <p:cNvPr id="124" name="Правильный пятиугольник 123"/>
              <p:cNvSpPr/>
              <p:nvPr/>
            </p:nvSpPr>
            <p:spPr>
              <a:xfrm>
                <a:off x="8215338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л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Правильный пятиугольник 124"/>
              <p:cNvSpPr/>
              <p:nvPr/>
            </p:nvSpPr>
            <p:spPr>
              <a:xfrm>
                <a:off x="7572396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00958" y="4214818"/>
              <a:ext cx="450059" cy="428628"/>
            </a:xfrm>
            <a:prstGeom prst="rect">
              <a:avLst/>
            </a:prstGeom>
            <a:noFill/>
          </p:spPr>
        </p:pic>
      </p:grp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7" name="Группа 146"/>
          <p:cNvGrpSpPr/>
          <p:nvPr/>
        </p:nvGrpSpPr>
        <p:grpSpPr>
          <a:xfrm>
            <a:off x="7358082" y="4572008"/>
            <a:ext cx="1285884" cy="642942"/>
            <a:chOff x="7429520" y="4643446"/>
            <a:chExt cx="1285884" cy="642942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7429520" y="4643446"/>
              <a:ext cx="1285884" cy="642942"/>
              <a:chOff x="7572396" y="4429132"/>
              <a:chExt cx="1285884" cy="642942"/>
            </a:xfrm>
          </p:grpSpPr>
          <p:sp>
            <p:nvSpPr>
              <p:cNvPr id="127" name="Правильный пятиугольник 126"/>
              <p:cNvSpPr/>
              <p:nvPr/>
            </p:nvSpPr>
            <p:spPr>
              <a:xfrm>
                <a:off x="8215338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b="1" dirty="0" smtClean="0">
                    <a:solidFill>
                      <a:schemeClr val="tx1"/>
                    </a:solidFill>
                  </a:rPr>
                  <a:t>е</a:t>
                </a:r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авильный пятиугольник 127"/>
              <p:cNvSpPr/>
              <p:nvPr/>
            </p:nvSpPr>
            <p:spPr>
              <a:xfrm>
                <a:off x="7572396" y="4429132"/>
                <a:ext cx="642942" cy="642942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112" name="Object 40"/>
            <p:cNvGraphicFramePr>
              <a:graphicFrameLocks noChangeAspect="1"/>
            </p:cNvGraphicFramePr>
            <p:nvPr/>
          </p:nvGraphicFramePr>
          <p:xfrm>
            <a:off x="7500958" y="4786322"/>
            <a:ext cx="533400" cy="419100"/>
          </p:xfrm>
          <a:graphic>
            <a:graphicData uri="http://schemas.openxmlformats.org/presentationml/2006/ole">
              <p:oleObj spid="_x0000_s3112" name="Формула" r:id="rId19" imgW="533169" imgH="418918" progId="Equation.3">
                <p:embed/>
              </p:oleObj>
            </a:graphicData>
          </a:graphic>
        </p:graphicFrame>
      </p:grpSp>
      <p:grpSp>
        <p:nvGrpSpPr>
          <p:cNvPr id="132" name="Группа 131"/>
          <p:cNvGrpSpPr/>
          <p:nvPr/>
        </p:nvGrpSpPr>
        <p:grpSpPr>
          <a:xfrm>
            <a:off x="7358082" y="642918"/>
            <a:ext cx="1285884" cy="928694"/>
            <a:chOff x="7358082" y="642918"/>
            <a:chExt cx="1285884" cy="928694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7358082" y="785794"/>
              <a:ext cx="1285884" cy="785818"/>
              <a:chOff x="7500958" y="3143248"/>
              <a:chExt cx="1285884" cy="785818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7500958" y="3143248"/>
                <a:ext cx="1285884" cy="785818"/>
                <a:chOff x="7358082" y="5357826"/>
                <a:chExt cx="1285884" cy="785818"/>
              </a:xfrm>
            </p:grpSpPr>
            <p:sp>
              <p:nvSpPr>
                <p:cNvPr id="107" name="Ромб 106"/>
                <p:cNvSpPr/>
                <p:nvPr/>
              </p:nvSpPr>
              <p:spPr>
                <a:xfrm>
                  <a:off x="7358082" y="5357826"/>
                  <a:ext cx="714380" cy="785818"/>
                </a:xfrm>
                <a:prstGeom prst="diamond">
                  <a:avLst/>
                </a:prstGeom>
                <a:solidFill>
                  <a:srgbClr val="F5B1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Ромб 107"/>
                <p:cNvSpPr/>
                <p:nvPr/>
              </p:nvSpPr>
              <p:spPr>
                <a:xfrm>
                  <a:off x="7929586" y="5357826"/>
                  <a:ext cx="714380" cy="785818"/>
                </a:xfrm>
                <a:prstGeom prst="diamond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ru-RU" sz="5400" b="1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100" name="Picture 28"/>
              <p:cNvPicPr>
                <a:picLocks noChangeAspect="1" noChangeArrowheads="1"/>
              </p:cNvPicPr>
              <p:nvPr/>
            </p:nvPicPr>
            <p:blipFill>
              <a:blip r:embed="rId2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15272" y="3214686"/>
                <a:ext cx="267892" cy="642942"/>
              </a:xfrm>
              <a:prstGeom prst="rect">
                <a:avLst/>
              </a:prstGeom>
              <a:noFill/>
            </p:spPr>
          </p:pic>
        </p:grpSp>
        <p:sp>
          <p:nvSpPr>
            <p:cNvPr id="131" name="TextBox 130"/>
            <p:cNvSpPr txBox="1"/>
            <p:nvPr/>
          </p:nvSpPr>
          <p:spPr>
            <a:xfrm>
              <a:off x="8072462" y="642918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о</a:t>
              </a:r>
              <a:endParaRPr lang="ru-RU" sz="5400" b="1" dirty="0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«Тяжело в учении – легко в бою»</a:t>
            </a:r>
            <a:endParaRPr lang="ru-RU" sz="4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3857652" cy="46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Исследовать функции с помощью производной (В8)</a:t>
            </a:r>
          </a:p>
          <a:p>
            <a:r>
              <a:rPr lang="ru-RU" dirty="0" smtClean="0"/>
              <a:t>Решим прикладную задачу (В 12)</a:t>
            </a:r>
          </a:p>
          <a:p>
            <a:r>
              <a:rPr lang="ru-RU" dirty="0" smtClean="0"/>
              <a:t>Текстовую задачу (В 14)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011354"/>
          </a:xfrm>
        </p:spPr>
        <p:txBody>
          <a:bodyPr>
            <a:normAutofit/>
          </a:bodyPr>
          <a:lstStyle/>
          <a:p>
            <a:pPr algn="l"/>
            <a:r>
              <a:rPr lang="ru-RU" sz="2700" dirty="0"/>
              <a:t>На рисунке изображен график функции </a:t>
            </a:r>
            <a:r>
              <a:rPr lang="ru-RU" sz="2700" i="1" dirty="0" err="1"/>
              <a:t>y=f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 и касательная к нему в точке с абсциссой x</a:t>
            </a:r>
            <a:r>
              <a:rPr lang="ru-RU" sz="2700" i="1" baseline="-25000" dirty="0"/>
              <a:t>0</a:t>
            </a:r>
            <a:r>
              <a:rPr lang="ru-RU" sz="2700" i="1" dirty="0"/>
              <a:t>.Найдите значение производной функции  </a:t>
            </a:r>
            <a:r>
              <a:rPr lang="ru-RU" sz="2700" i="1" dirty="0" err="1"/>
              <a:t>f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 в точке x</a:t>
            </a:r>
            <a:r>
              <a:rPr lang="ru-RU" sz="2700" i="1" baseline="-25000" dirty="0"/>
              <a:t>0.</a:t>
            </a:r>
            <a:r>
              <a:rPr lang="ru-RU" sz="3100" i="1" baseline="-25000" dirty="0"/>
              <a:t/>
            </a:r>
            <a:br>
              <a:rPr lang="ru-RU" sz="3100" i="1" baseline="-25000" dirty="0"/>
            </a:br>
            <a:endParaRPr lang="ru-RU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1" y="2162969"/>
            <a:ext cx="3576652" cy="424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011354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На рисунке изображен график функции</a:t>
            </a:r>
            <a:r>
              <a:rPr lang="ru-RU" sz="2400" i="1" dirty="0"/>
              <a:t> </a:t>
            </a:r>
            <a:r>
              <a:rPr lang="ru-RU" sz="2400" i="1" dirty="0" err="1"/>
              <a:t>f</a:t>
            </a:r>
            <a:r>
              <a:rPr lang="ru-RU" sz="2400" i="1" dirty="0"/>
              <a:t>(</a:t>
            </a:r>
            <a:r>
              <a:rPr lang="ru-RU" sz="2400" i="1" dirty="0" err="1"/>
              <a:t>x</a:t>
            </a:r>
            <a:r>
              <a:rPr lang="ru-RU" sz="2400" i="1" dirty="0"/>
              <a:t>), </a:t>
            </a:r>
            <a:r>
              <a:rPr lang="ru-RU" sz="2400" i="1" dirty="0" smtClean="0"/>
              <a:t>определенной </a:t>
            </a:r>
            <a:r>
              <a:rPr lang="ru-RU" sz="2400" i="1" dirty="0"/>
              <a:t>на интервале (-9; 8). В какой точке отрезка [-8;-4] 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f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x</a:t>
            </a:r>
            <a:r>
              <a:rPr lang="ru-RU" sz="2400" i="1" dirty="0"/>
              <a:t>) принимает наибольшее значение?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682065"/>
            <a:ext cx="5634059" cy="40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На рисунке изображен график функции</a:t>
            </a:r>
            <a:r>
              <a:rPr lang="ru-RU" sz="2700" i="1" dirty="0"/>
              <a:t> </a:t>
            </a:r>
            <a:r>
              <a:rPr lang="ru-RU" sz="2700" i="1" dirty="0" err="1"/>
              <a:t>f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), </a:t>
            </a:r>
            <a:r>
              <a:rPr lang="ru-RU" sz="2700" i="1" dirty="0" smtClean="0"/>
              <a:t>определенной </a:t>
            </a:r>
            <a:r>
              <a:rPr lang="ru-RU" sz="2700" i="1" dirty="0"/>
              <a:t>на интервале (-9; 8). Найдите количество точек на отрезке </a:t>
            </a:r>
            <a:r>
              <a:rPr lang="ru-RU" sz="2700" i="1" dirty="0" smtClean="0"/>
              <a:t>     [-</a:t>
            </a:r>
            <a:r>
              <a:rPr lang="ru-RU" sz="2700" i="1" dirty="0"/>
              <a:t>8;-4],в которых касательная к графику функции параллельна прямой y=3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928802"/>
            <a:ext cx="5849982" cy="415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3" y="2014114"/>
            <a:ext cx="6429420" cy="43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На рисунке изображен график производной функции </a:t>
            </a:r>
            <a:r>
              <a:rPr lang="ru-RU" sz="2700" i="1" dirty="0"/>
              <a:t> </a:t>
            </a:r>
            <a:r>
              <a:rPr lang="ru-RU" sz="2700" i="1" dirty="0" err="1" smtClean="0"/>
              <a:t>y=f</a:t>
            </a:r>
            <a:r>
              <a:rPr lang="ru-RU" sz="2700" i="1" baseline="30000" dirty="0" smtClean="0"/>
              <a:t> </a:t>
            </a:r>
            <a:r>
              <a:rPr lang="ru-RU" sz="2700" i="1" baseline="30000" dirty="0"/>
              <a:t>'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), определенной на интервале (-7,5; 7). Найдите количество точек, в которых касательная к графику функции  </a:t>
            </a:r>
            <a:r>
              <a:rPr lang="ru-RU" sz="2700" i="1" dirty="0" err="1"/>
              <a:t>f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), параллельна прямой  y=x+1 или совпадает с ней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14488"/>
            <a:ext cx="6572296" cy="442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На рисунке изображен график производной функции </a:t>
            </a:r>
            <a:r>
              <a:rPr lang="ru-RU" sz="2700" i="1" dirty="0"/>
              <a:t> </a:t>
            </a:r>
            <a:br>
              <a:rPr lang="ru-RU" sz="2700" i="1" dirty="0"/>
            </a:br>
            <a:r>
              <a:rPr lang="ru-RU" sz="2700" i="1" dirty="0" err="1"/>
              <a:t>y=f</a:t>
            </a:r>
            <a:r>
              <a:rPr lang="ru-RU" sz="2700" i="1" baseline="30000" dirty="0"/>
              <a:t> '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), определенной на интервале (-7,5; 7). В какой точке отрезка [-5; -2] функция   </a:t>
            </a:r>
            <a:r>
              <a:rPr lang="ru-RU" sz="2700" i="1" dirty="0" err="1"/>
              <a:t>f</a:t>
            </a:r>
            <a:r>
              <a:rPr lang="ru-RU" sz="2700" i="1" dirty="0"/>
              <a:t>(</a:t>
            </a:r>
            <a:r>
              <a:rPr lang="ru-RU" sz="2700" i="1" dirty="0" err="1"/>
              <a:t>x</a:t>
            </a:r>
            <a:r>
              <a:rPr lang="ru-RU" sz="2700" i="1" dirty="0"/>
              <a:t>) принимает </a:t>
            </a:r>
            <a:r>
              <a:rPr lang="ru-RU" sz="2700" i="1" dirty="0" smtClean="0"/>
              <a:t>наименьшее </a:t>
            </a:r>
            <a:r>
              <a:rPr lang="ru-RU" sz="2700" i="1" dirty="0"/>
              <a:t>значение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/>
              <a:t>На рисунке изображен график производной функции </a:t>
            </a:r>
            <a:r>
              <a:rPr lang="ru-RU" sz="2400" i="1" dirty="0"/>
              <a:t> </a:t>
            </a:r>
            <a:br>
              <a:rPr lang="ru-RU" sz="2400" i="1" dirty="0"/>
            </a:br>
            <a:r>
              <a:rPr lang="ru-RU" sz="2400" i="1" dirty="0" err="1"/>
              <a:t>y=f</a:t>
            </a:r>
            <a:r>
              <a:rPr lang="ru-RU" sz="2400" i="1" baseline="30000" dirty="0"/>
              <a:t> '</a:t>
            </a:r>
            <a:r>
              <a:rPr lang="ru-RU" sz="2400" i="1" dirty="0"/>
              <a:t>(</a:t>
            </a:r>
            <a:r>
              <a:rPr lang="ru-RU" sz="2400" i="1" dirty="0" err="1"/>
              <a:t>x</a:t>
            </a:r>
            <a:r>
              <a:rPr lang="ru-RU" sz="2400" i="1" dirty="0"/>
              <a:t>), определенной на интервале (-5; 5). Найдите </a:t>
            </a:r>
            <a:r>
              <a:rPr lang="ru-RU" sz="2400" i="1" dirty="0" err="1"/>
              <a:t>коли-чество</a:t>
            </a:r>
            <a:r>
              <a:rPr lang="ru-RU" sz="2400" i="1" dirty="0"/>
              <a:t> точек экстремума функции </a:t>
            </a:r>
            <a:r>
              <a:rPr lang="ru-RU" sz="2400" i="1" dirty="0" err="1"/>
              <a:t>f</a:t>
            </a:r>
            <a:r>
              <a:rPr lang="ru-RU" sz="2400" i="1" dirty="0"/>
              <a:t>(</a:t>
            </a:r>
            <a:r>
              <a:rPr lang="ru-RU" sz="2400" i="1" dirty="0" err="1"/>
              <a:t>x</a:t>
            </a:r>
            <a:r>
              <a:rPr lang="ru-RU" sz="2400" i="1" dirty="0"/>
              <a:t>) на отрезке [-4;3]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6418776" cy="48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304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Урок подготовки к ЕГЭ </vt:lpstr>
      <vt:lpstr>Слайд 2</vt:lpstr>
      <vt:lpstr>Слайд 3</vt:lpstr>
      <vt:lpstr>На рисунке изображен график функции y=f(x) и касательная к нему в точке с абсциссой x0.Найдите значение производной функции  f(x) в точке x0. </vt:lpstr>
      <vt:lpstr>На рисунке изображен график функции f(x), определенной на интервале (-9; 8). В какой точке отрезка [-8;-4]   f(x) принимает наибольшее значение? </vt:lpstr>
      <vt:lpstr>На рисунке изображен график функции f(x), определенной на интервале (-9; 8). Найдите количество точек на отрезке      [-8;-4],в которых касательная к графику функции параллельна прямой y=3 </vt:lpstr>
      <vt:lpstr>На рисунке изображен график производной функции  y=f '(x), определенной на интервале (-7,5; 7). Найдите количество точек, в которых касательная к графику функции  f(x), параллельна прямой  y=x+1 или совпадает с ней.</vt:lpstr>
      <vt:lpstr>На рисунке изображен график производной функции   y=f '(x), определенной на интервале (-7,5; 7). В какой точке отрезка [-5; -2] функция   f(x) принимает наименьшее значение </vt:lpstr>
      <vt:lpstr>На рисунке изображен график производной функции   y=f '(x), определенной на интервале (-5; 5). Найдите коли-чество точек экстремума функции f(x) на отрезке [-4;3]</vt:lpstr>
      <vt:lpstr>На рисунке изображен график производной функции   y=f '(x), определенной на интервале (-5; 5). Найдите про-межутки возрастания функции f(x).В ответе укажите сумму целых точек, входящих в эти промежутки. </vt:lpstr>
      <vt:lpstr>Проекты мостов через Лену</vt:lpstr>
      <vt:lpstr>Слайд 12</vt:lpstr>
      <vt:lpstr>Статистические данные по Якутии: За лето 2013 года уничтожено пожаром 712757га леса За лето 2012 года уничтожено пожаром 139067 га леса </vt:lpstr>
      <vt:lpstr>Ответы:</vt:lpstr>
      <vt:lpstr>Слайд 15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 подготовки  к     ЕГЭ</dc:title>
  <dc:creator>SamLab.ws</dc:creator>
  <cp:lastModifiedBy>re</cp:lastModifiedBy>
  <cp:revision>6</cp:revision>
  <dcterms:created xsi:type="dcterms:W3CDTF">2014-01-14T10:02:43Z</dcterms:created>
  <dcterms:modified xsi:type="dcterms:W3CDTF">2014-03-10T21:15:57Z</dcterms:modified>
</cp:coreProperties>
</file>