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1" r:id="rId2"/>
    <p:sldId id="256" r:id="rId3"/>
    <p:sldId id="257" r:id="rId4"/>
    <p:sldId id="258" r:id="rId5"/>
    <p:sldId id="264" r:id="rId6"/>
    <p:sldId id="265" r:id="rId7"/>
    <p:sldId id="260" r:id="rId8"/>
    <p:sldId id="261" r:id="rId9"/>
    <p:sldId id="296" r:id="rId10"/>
    <p:sldId id="267" r:id="rId11"/>
    <p:sldId id="262" r:id="rId12"/>
    <p:sldId id="268" r:id="rId13"/>
    <p:sldId id="297" r:id="rId14"/>
    <p:sldId id="263" r:id="rId15"/>
    <p:sldId id="269" r:id="rId16"/>
    <p:sldId id="270" r:id="rId17"/>
    <p:sldId id="298" r:id="rId18"/>
    <p:sldId id="271" r:id="rId19"/>
    <p:sldId id="272" r:id="rId20"/>
    <p:sldId id="273" r:id="rId21"/>
    <p:sldId id="274" r:id="rId22"/>
    <p:sldId id="279" r:id="rId23"/>
    <p:sldId id="276" r:id="rId24"/>
    <p:sldId id="278" r:id="rId25"/>
    <p:sldId id="275" r:id="rId26"/>
    <p:sldId id="283" r:id="rId27"/>
    <p:sldId id="281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5" r:id="rId38"/>
    <p:sldId id="30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fisha.vulanude.ru/images/event/251.jpg&amp;spsite=fake-000-8649678.ru&amp;p=50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ed=1&amp;rpt=simage&amp;text=%D1%81%D0%BC%D0%B0%D0%B9%D0%BB%D0%B8%D0%BA%D0%B8%20%D0%BA%D0%B0%D1%80%D1%82%D0%B8%D0%BD%D0%BA%D0%B8&amp;img_url=www.medkrug.ru/web/uploads/users/108/107690/3a1ad89572029b8068bc46520c59b86e&amp;spsite=fake-051-3694532.ru&amp;p=66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ed=1&amp;rpt=simage&amp;text=%D1%81%D0%BC%D0%B0%D0%B9%D0%BB%D0%B8%D0%BA%D0%B8%20%D0%BA%D0%B0%D1%80%D1%82%D0%B8%D0%BD%D0%BA%D0%B8&amp;img_url=www.medkrug.ru/web/uploads/users/108/107690/3a1ad89572029b8068bc46520c59b86e&amp;spsite=fake-051-3694532.ru&amp;p=66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kir-clanosetia.ucoz.ru/_fr/0/5432514.jpg&amp;spsite=fake-062-8969403.ru&amp;p=1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4.imgbb.ru/1/7/f/17f1feceb52448d5d0ca4d4c9346d0d5.gif&amp;spsite=fake-010-1338879.ru&amp;p=61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i01.fsimg.ru/1/tlog_box/1573/1573076.jpg&amp;spsite=fake-036-6689311.ru&amp;p=25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nl=1&amp;ed=1&amp;rpt=simage&amp;text=%D0%BC%D0%BD%D0%BE%D0%B3%D0%BE%D0%B3%D1%80%D0%B0%D0%BD%D0%BD%D0%B8%D0%BA%D0%B8%20%D0%B2%20%D0%B8%D1%81%D0%BA%D1%83%D1%81%D1%81%D1%82%D0%B2%D0%B5&amp;img_url=www.portal-woman.ru/upload/information_items_1226494501.jpg&amp;spsite=fake-000-3510852.ru&amp;p=144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nl=1&amp;ed=1&amp;rpt=simage&amp;text=%D0%BC%D0%BD%D0%BE%D0%B3%D0%BE%D0%B3%D1%80%D0%B0%D0%BD%D0%BD%D0%B8%D0%BA%D0%B8%20%D0%B2%20%D0%B8%D1%81%D0%BA%D1%83%D1%81%D1%81%D1%82%D0%B2%D0%B5&amp;img_url=licey102.k26.ru/dist-kurs/images/feodaria.gif&amp;spsite=www.nios.ru&amp;p=54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yandex.ru/yandsearch?rpt=simage&amp;text=%D0%BC%D0%BD%D0%BE%D0%B3%D0%BE%D0%B3%D1%80%D0%B0%D0%BD%D0%BD%D0%B8%D0%BA%D0%B8%20%D0%B2%20%D0%B0%D1%80%D1%85%D0%B8%D1%82%D0%B5%D0%BA%D1%82%D1%83%D1%80%D0%B5&amp;img_url=img15.nnm.ru/6/b/b/1/3/52089b8a7bffec44e07e7469147_prev.jpg&amp;spsite=fake-008-7725825.ru&amp;p=10" TargetMode="Externa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yandex.ru/yandsearch?rpt=simage&amp;text=%D0%BC%D0%BD%D0%BE%D0%B3%D0%BE%D0%B3%D1%80%D0%B0%D0%BD%D0%BD%D0%B8%D0%BA%D0%B8%20%D0%B2%20%D0%B0%D1%80%D1%85%D0%B8%D1%82%D0%B5%D0%BA%D1%82%D1%83%D1%80%D0%B5&amp;img_url=media.damochka.ru/images/dnevnik/462/559462/3.1181253194.jpg&amp;spsite=fake-032-8962776.ru&amp;p=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eg"/><Relationship Id="rId4" Type="http://schemas.openxmlformats.org/officeDocument/2006/relationships/hyperlink" Target="http://images.yandex.ru/yandsearch?rpt=simage&amp;text=%D0%BC%D0%BD%D0%BE%D0%B3%D0%BE%D0%B3%D1%80%D0%B0%D0%BD%D0%BD%D0%B8%D0%BA%D0%B8%20%D0%B2%20%D0%B0%D1%80%D1%85%D0%B8%D1%82%D0%B5%D0%BA%D1%82%D1%83%D1%80%D0%B5&amp;img_url=alpenhouse.ru/img/1/1/176.jpg&amp;spsite=fake-022-10207654.ru&amp;p=49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ed=1&amp;rpt=simage&amp;text=%D0%B7%D0%B4%D0%B0%D0%BD%D0%B8%D1%8F%20%D0%B2%20%D1%81%D0%B0%D0%BD%D0%BA%D1%82%20%D0%BF%D0%B5%D1%82%D0%B5%D1%80%D0%B1%D1%83%D1%80%D0%B3%D0%B5&amp;img_url=www.restate.ru/attachment/0316dab6f0f72af33314bc01f9a362c4df455ca0/proportional/555x320/1463udaIQksg.jpg&amp;spsite=fake-037-10702872.ru&amp;p=4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ed=1&amp;rpt=simage&amp;text=%D0%B7%D0%B4%D0%B0%D0%BD%D0%B8%D1%8F%20%D0%B2%20%D1%81%D0%B0%D0%BD%D0%BA%D1%82%20%D0%BF%D0%B5%D1%82%D0%B5%D1%80%D0%B1%D1%83%D1%80%D0%B3%D0%B5&amp;img_url=www.vokrugsveta.ru/encyclopedia/images/2/27/Kunstkamera.jpg&amp;spsite=fake-055-4134259.ru&amp;p=13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yandex.ru/yandsearch?ed=1&amp;rpt=simage&amp;text=%D0%B7%D0%B4%D0%B0%D0%BD%D0%B8%D1%8F%20%D0%B2%20%D1%81%D0%B0%D0%BD%D0%BA%D1%82%20%D0%BF%D0%B5%D1%82%D0%B5%D1%80%D0%B1%D1%83%D1%80%D0%B3%D0%B5&amp;img_url=i85.ltalk.ru/84/81/198184/42/6074942/411524876_455a6767c4_o.jpeg&amp;spsite=fake-004-4506654.ru&amp;p=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ed=1&amp;rpt=simage&amp;text=%D0%B7%D0%B4%D0%B0%D0%BD%D0%B8%D1%8F%20%D0%B2%20%D1%81%D0%B0%D0%BD%D0%BA%D1%82%20%D0%BF%D0%B5%D1%82%D0%B5%D1%80%D0%B1%D1%83%D1%80%D0%B3%D0%B5&amp;img_url=www.realtypress.ru/press-relizy/images/bryantseva.jpg&amp;spsite=fake-020-4115908.ru&amp;p=59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www.tahtakopru.bel.tr/mwp2.12/images/1.jpg&amp;spsite=fake-049-2073524.ru&amp;p=27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ed=1&amp;rpt=simage&amp;text=%D1%81%D0%BC%D0%B0%D0%B9%D0%BB%D0%B8%D0%BA%D0%B8%20%D0%BA%D0%B0%D1%80%D1%82%D0%B8%D0%BD%D0%BA%D0%B8&amp;img_url=s51.radikal.ru/i134/0902/95/fbc22355416d.jpg&amp;spsite=fake-050-5392223.ru&amp;p=31" TargetMode="External"/><Relationship Id="rId13" Type="http://schemas.openxmlformats.org/officeDocument/2006/relationships/hyperlink" Target="http://images.yandex.ru/yandsearch?ed=1&amp;rpt=simage&amp;text=%D1%81%D0%BC%D0%B0%D0%B9%D0%BB%D0%B8%D0%BA%D0%B8%20%D0%BA%D0%B0%D1%80%D1%82%D0%B8%D0%BD%D0%BA%D0%B8&amp;img_url=www.tahtakopru.bel.tr/mwp2.12/images/1.jpg&amp;spsite=fake-049-2073524.ru&amp;p=27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5.jpeg"/><Relationship Id="rId12" Type="http://schemas.openxmlformats.org/officeDocument/2006/relationships/image" Target="../media/image12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i01.fsimg.ru/1/tlog_box/1573/1573076.jpg&amp;spsite=fake-036-6689311.ru&amp;p=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11" Type="http://schemas.openxmlformats.org/officeDocument/2006/relationships/hyperlink" Target="http://images.yandex.ru/yandsearch?ed=1&amp;rpt=simage&amp;text=%D1%81%D0%BC%D0%B0%D0%B9%D0%BB%D0%B8%D0%BA%D0%B8%20%D0%BA%D0%B0%D1%80%D1%82%D0%B8%D0%BD%D0%BA%D0%B8&amp;img_url=4.imgbb.ru/1/7/f/17f1feceb52448d5d0ca4d4c9346d0d5.gif&amp;spsite=fake-010-1338879.ru&amp;p=61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10.emf"/><Relationship Id="rId4" Type="http://schemas.openxmlformats.org/officeDocument/2006/relationships/hyperlink" Target="http://images.yandex.ru/yandsearch?ed=1&amp;rpt=simage&amp;text=%D1%81%D0%BC%D0%B0%D0%B9%D0%BB%D0%B8%D0%BA%D0%B8%20%D0%BA%D0%B0%D1%80%D1%82%D0%B8%D0%BD%D0%BA%D0%B8&amp;img_url=afisha.vulanude.ru/images/event/251.jpg&amp;spsite=fake-000-8649678.ru&amp;p=50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2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faitango.files.wordpress.com/2007/08/smile.jpg?w=587&amp;h=459&amp;spsite=fake-001-869528.ru&amp;p=4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fisha.vulanude.ru/images/event/251.jpg&amp;spsite=fake-000-8649678.ru&amp;p=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s51.radikal.ru/i134/0902/95/fbc22355416d.jpg&amp;spsite=fake-050-5392223.ru&amp;p=3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ed=1&amp;rpt=simage&amp;text=%D1%81%D0%BC%D0%B0%D0%B9%D0%BB%D0%B8%D0%BA%D0%B8%20%D0%BA%D0%B0%D1%80%D1%82%D0%B8%D0%BD%D0%BA%D0%B8&amp;img_url=afisha.vulanude.ru/images/event/251.jpg&amp;spsite=fake-000-8649678.ru&amp;p=5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ed=1&amp;rpt=simage&amp;text=%D1%81%D0%BC%D0%B0%D0%B9%D0%BB%D0%B8%D0%BA%D0%B8%20%D0%BA%D0%B0%D1%80%D1%82%D0%B8%D0%BD%D0%BA%D0%B8&amp;img_url=attachments-blog.tut.by/47285/files/2010/09/1269859419334.jpg&amp;spsite=fake-046-1217141.ru&amp;p=11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000264"/>
          </a:xfrm>
        </p:spPr>
        <p:txBody>
          <a:bodyPr/>
          <a:lstStyle/>
          <a:p>
            <a:r>
              <a:rPr lang="ru-RU" b="0" dirty="0" smtClean="0"/>
              <a:t>Автор презентации: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Шепелева</a:t>
            </a:r>
            <a:r>
              <a:rPr lang="ru-RU" dirty="0" smtClean="0"/>
              <a:t> </a:t>
            </a:r>
            <a:r>
              <a:rPr lang="ru-RU" dirty="0" err="1" smtClean="0"/>
              <a:t>валентина</a:t>
            </a:r>
            <a:r>
              <a:rPr lang="ru-RU" dirty="0" smtClean="0"/>
              <a:t> </a:t>
            </a:r>
            <a:r>
              <a:rPr lang="ru-RU" dirty="0" err="1" smtClean="0"/>
              <a:t>анатольевна</a:t>
            </a:r>
            <a:r>
              <a:rPr lang="ru-RU" dirty="0" smtClean="0"/>
              <a:t>,</a:t>
            </a:r>
          </a:p>
          <a:p>
            <a:r>
              <a:rPr lang="ru-RU" b="0" dirty="0" smtClean="0"/>
              <a:t>Учитель начальных классов </a:t>
            </a:r>
          </a:p>
          <a:p>
            <a:r>
              <a:rPr lang="ru-RU" b="0" dirty="0" smtClean="0"/>
              <a:t>ГБОУ НОШ № 689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Санкт-петербург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МНОГОГРАННИКИ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презентация к уроку математики в 4 классе</a:t>
            </a:r>
            <a:br>
              <a:rPr lang="ru-RU" sz="3100" dirty="0" smtClean="0"/>
            </a:br>
            <a:r>
              <a:rPr lang="ru-RU" sz="3100" dirty="0" smtClean="0"/>
              <a:t>УМК «Школа 21 века»</a:t>
            </a:r>
            <a:endParaRPr lang="ru-RU" sz="31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Узнаем новое!</a:t>
            </a:r>
            <a:endParaRPr lang="ru-RU" dirty="0"/>
          </a:p>
        </p:txBody>
      </p:sp>
      <p:pic>
        <p:nvPicPr>
          <p:cNvPr id="6" name="Рисунок 5" descr="http://im8-tub.yandex.net/i?id=184594112-08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786058"/>
            <a:ext cx="321471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Наблюдаем</a:t>
            </a:r>
            <a:endParaRPr lang="ru-RU" b="1" dirty="0"/>
          </a:p>
        </p:txBody>
      </p:sp>
      <p:pic>
        <p:nvPicPr>
          <p:cNvPr id="5" name="Содержимое 4" descr="Рис. 1. МНОГОГРАННИКИ. а - тетраэдр, или пирамида с треугольными гранями; б - пирамида с треугольными гранями и квадратным основанием; в - треугольная призма; г - пятиугольная призма; д - р-угольная антипризма; е - исключенный тип многогранника с пересекающимися гранями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6715172" cy="4454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/>
              <a:t>Наблюдаем</a:t>
            </a:r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928802"/>
            <a:ext cx="1714512" cy="1428760"/>
          </a:xfrm>
          <a:prstGeom prst="triangl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785926"/>
            <a:ext cx="1557342" cy="2143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4214818"/>
            <a:ext cx="1714512" cy="142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3500430" y="2071678"/>
            <a:ext cx="1714512" cy="142876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ятиугольник 28"/>
          <p:cNvSpPr/>
          <p:nvPr/>
        </p:nvSpPr>
        <p:spPr>
          <a:xfrm>
            <a:off x="6215074" y="4429132"/>
            <a:ext cx="2428892" cy="1199012"/>
          </a:xfrm>
          <a:prstGeom prst="homePlate">
            <a:avLst>
              <a:gd name="adj" fmla="val 138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омб 29"/>
          <p:cNvSpPr/>
          <p:nvPr/>
        </p:nvSpPr>
        <p:spPr>
          <a:xfrm>
            <a:off x="928662" y="3786190"/>
            <a:ext cx="1928826" cy="2000264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Наблюдаем, обсуждаем.</a:t>
            </a:r>
            <a:endParaRPr lang="ru-RU" dirty="0"/>
          </a:p>
        </p:txBody>
      </p:sp>
      <p:pic>
        <p:nvPicPr>
          <p:cNvPr id="4" name="Содержимое 4" descr="Рис. 1. МНОГОГРАННИКИ. а - тетраэдр, или пирамида с треугольными гранями; б - пирамида с треугольными гранями и квадратным основанием; в - треугольная призма; г - пятиугольная призма; д - р-угольная антипризма; е - исключенный тип многогранника с пересекающимися гранями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9290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4643438" y="1857364"/>
            <a:ext cx="1143008" cy="928694"/>
          </a:xfrm>
          <a:prstGeom prst="triangle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4857752" y="3357562"/>
            <a:ext cx="1071570" cy="1285884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6143636" y="1857364"/>
            <a:ext cx="928694" cy="114300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43834" y="1928802"/>
            <a:ext cx="857256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/>
          <p:cNvSpPr/>
          <p:nvPr/>
        </p:nvSpPr>
        <p:spPr>
          <a:xfrm>
            <a:off x="6572264" y="3786190"/>
            <a:ext cx="1857388" cy="642942"/>
          </a:xfrm>
          <a:prstGeom prst="homePlate">
            <a:avLst>
              <a:gd name="adj" fmla="val 138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57488" y="4643446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Сравните!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Сравниваем </a:t>
            </a:r>
            <a:r>
              <a:rPr lang="ru-RU" dirty="0" smtClean="0"/>
              <a:t>(обсуждаем в группе)</a:t>
            </a:r>
            <a:endParaRPr lang="ru-RU" dirty="0"/>
          </a:p>
        </p:txBody>
      </p:sp>
      <p:pic>
        <p:nvPicPr>
          <p:cNvPr id="4" name="Рисунок 3" descr="http://im8-tub.yandex.net/i?id=181415930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57166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Куб 4"/>
          <p:cNvSpPr/>
          <p:nvPr/>
        </p:nvSpPr>
        <p:spPr>
          <a:xfrm>
            <a:off x="571472" y="2357430"/>
            <a:ext cx="3071834" cy="285752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2571744"/>
            <a:ext cx="2643206" cy="2500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http://im3-tub.yandex.net/i?id=157146859-01">
            <a:hlinkClick r:id="rId4"/>
          </p:cNvPr>
          <p:cNvPicPr>
            <a:picLocks noGrp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928670"/>
            <a:ext cx="1341163" cy="111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Сравниваем </a:t>
            </a:r>
            <a:r>
              <a:rPr lang="ru-RU" dirty="0" smtClean="0"/>
              <a:t>(обсуждаем в группе)</a:t>
            </a:r>
            <a:endParaRPr lang="ru-RU" dirty="0"/>
          </a:p>
        </p:txBody>
      </p:sp>
      <p:pic>
        <p:nvPicPr>
          <p:cNvPr id="4" name="Рисунок 3" descr="http://im8-tub.yandex.net/i?id=181415930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357166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Куб 4"/>
          <p:cNvSpPr/>
          <p:nvPr/>
        </p:nvSpPr>
        <p:spPr>
          <a:xfrm>
            <a:off x="1000100" y="1928802"/>
            <a:ext cx="1928826" cy="3643338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1928802"/>
            <a:ext cx="1414466" cy="35004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Содержимое 6" descr="http://im3-tub.yandex.net/i?id=157146859-01">
            <a:hlinkClick r:id="rId4"/>
          </p:cNvPr>
          <p:cNvPicPr>
            <a:picLocks noGrp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000108"/>
            <a:ext cx="14287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Высказываем предположения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это?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 Как называются?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Имеют одинаковые названия или разные? Почему?</a:t>
            </a:r>
          </a:p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785786" y="3786190"/>
            <a:ext cx="1214446" cy="242889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214546" y="3786190"/>
            <a:ext cx="1000132" cy="92869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Содержимое 4" descr="Рис. 1. МНОГОГРАННИКИ. а - тетраэдр, или пирамида с треугольными гранями; б - пирамида с треугольными гранями и квадратным основанием; в - треугольная призма; г - пятиугольная призма; д - р-угольная антипризма; е - исключенный тип многогранника с пересекающимися гранями.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429000"/>
            <a:ext cx="435771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предположение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00431" y="2078840"/>
            <a:ext cx="1787376" cy="294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Многогранники </a:t>
            </a:r>
            <a:r>
              <a:rPr lang="ru-RU" dirty="0" smtClean="0"/>
              <a:t>(запиши в тетрадь)</a:t>
            </a:r>
            <a:endParaRPr lang="ru-RU" dirty="0"/>
          </a:p>
        </p:txBody>
      </p:sp>
      <p:pic>
        <p:nvPicPr>
          <p:cNvPr id="4" name="Содержимое 4" descr="Рис. 1. МНОГОГРАННИКИ. а - тетраэдр, или пирамида с треугольными гранями; б - пирамида с треугольными гранями и квадратным основанием; в - треугольная призма; г - пятиугольная призма; д - р-угольная антипризма; е - исключенный тип многогранника с пересекающимися гранями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428736"/>
            <a:ext cx="56197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5643578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ПОЧЕМУ ТАК НАЗВАНЫ?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im8-tub.yandex.net/i?id=181415930-03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5214950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предположение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>
                <a:solidFill>
                  <a:srgbClr val="7030A0"/>
                </a:solidFill>
              </a:rPr>
              <a:t>Прочитай объяснение в книге.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Сравни со своими предположениями.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Оцени себя.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429520" y="357166"/>
            <a:ext cx="1466850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642918"/>
            <a:ext cx="77724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Здравствуйте!</a:t>
            </a:r>
            <a:b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Начинаем урок!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Рисунок 4" descr="http://im6-tub.yandex.net/i?id=163078628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3071810"/>
            <a:ext cx="350046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Многогранник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sz="2800" dirty="0" smtClean="0"/>
              <a:t>Это геометрическое тело, ограниченное со всех сторон плоскими прямолинейными гранями (треугольниками, четырехугольниками и т.д.)</a:t>
            </a:r>
          </a:p>
          <a:p>
            <a:pPr>
              <a:buNone/>
            </a:pPr>
            <a:r>
              <a:rPr lang="ru-RU" i="1" dirty="0" smtClean="0">
                <a:solidFill>
                  <a:srgbClr val="00B0F0"/>
                </a:solidFill>
              </a:rPr>
              <a:t>   </a:t>
            </a:r>
            <a:r>
              <a:rPr lang="ru-RU" b="1" i="1" dirty="0" smtClean="0">
                <a:solidFill>
                  <a:srgbClr val="00B0F0"/>
                </a:solidFill>
              </a:rPr>
              <a:t>Толковый словарь Ушакова</a:t>
            </a:r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Что узнали из этого определения?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6715140" y="3000372"/>
            <a:ext cx="1500198" cy="3071834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4500570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Многогранник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/>
          <a:lstStyle/>
          <a:p>
            <a:pPr lvl="0"/>
            <a:r>
              <a:rPr lang="ru-RU" sz="2800" dirty="0" smtClean="0"/>
              <a:t>Это геометрическое тело, ограниченное со всех сторон плоскими многоугольниками, называемыми гранями. </a:t>
            </a:r>
          </a:p>
          <a:p>
            <a:pPr lvl="0">
              <a:buNone/>
            </a:pPr>
            <a:r>
              <a:rPr lang="ru-RU" sz="2800" dirty="0" smtClean="0"/>
              <a:t>    Стороны граней называются рёбрами многогранника, а концы рёбер вершинами многогранника. </a:t>
            </a:r>
          </a:p>
          <a:p>
            <a:pPr lvl="0">
              <a:buNone/>
            </a:pPr>
            <a:r>
              <a:rPr lang="ru-RU" sz="2800" dirty="0" smtClean="0"/>
              <a:t>   По числу граней различают</a:t>
            </a:r>
          </a:p>
          <a:p>
            <a:pPr lvl="0">
              <a:buNone/>
            </a:pPr>
            <a:r>
              <a:rPr lang="ru-RU" sz="2800" dirty="0" smtClean="0"/>
              <a:t>    четырёхгранники,… …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Энциклопедический словарь</a:t>
            </a: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Что узнали ещё о многогранниках?</a:t>
            </a:r>
            <a:endParaRPr lang="ru-RU" u="sng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6429388" y="4286256"/>
            <a:ext cx="1857388" cy="1714512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Запиши в тетрадь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Куб , пирамида, призма.</a:t>
            </a:r>
            <a:endParaRPr lang="ru-RU" sz="4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Это </a:t>
            </a:r>
            <a:r>
              <a:rPr lang="ru-RU" b="1" u="sng" dirty="0" smtClean="0"/>
              <a:t>правильные</a:t>
            </a:r>
            <a:r>
              <a:rPr lang="ru-RU" b="1" dirty="0" smtClean="0"/>
              <a:t> многогранники</a:t>
            </a:r>
            <a:endParaRPr lang="ru-RU" b="1" dirty="0"/>
          </a:p>
        </p:txBody>
      </p:sp>
      <p:pic>
        <p:nvPicPr>
          <p:cNvPr id="4" name="Содержимое 3" descr="Рис. 2. ПЛАТОНОВЫ ТЕЛА, или правильные многогранники, имеют в качестве граней конгруэнтные правильные многоугольники, причем число граней, примыкающих к каждой вершине, одинаково. Таковы, как показано на рисунке, тетраэдр, куб (или гексаэдр), октаэдр, икосаэдр и додекаэдр. Первое число в скобках указывает, сколько сторон у каждой грани, второе - число граней, примыкающих к каждой вершине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85860"/>
            <a:ext cx="5972991" cy="447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1" y="5786454"/>
            <a:ext cx="8072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В ЧЁМ  ИХ СХОДСТВО ?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Наблюдаем</a:t>
            </a:r>
            <a:endParaRPr lang="ru-RU" b="1" dirty="0"/>
          </a:p>
        </p:txBody>
      </p:sp>
      <p:pic>
        <p:nvPicPr>
          <p:cNvPr id="4" name="Содержимое 4" descr="Рис. 1. МНОГОГРАННИКИ. а - тетраэдр, или пирамида с треугольными гранями; б - пирамида с треугольными гранями и квадратным основанием; в - треугольная призма; г - пятиугольная призма; д - р-угольная антипризма; е - исключенный тип многогранника с пересекающимися гранями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500174"/>
            <a:ext cx="561975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786454"/>
            <a:ext cx="8929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НАЙДИ ПРАВИЛЬНЫЕ МНОГОГРАННИКИ</a:t>
            </a:r>
            <a:endParaRPr lang="ru-RU" sz="28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Практическая работа </a:t>
            </a:r>
            <a:r>
              <a:rPr lang="ru-RU" dirty="0" smtClean="0"/>
              <a:t>(в группе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Внимательно рассмотрите многогранник.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Как он называется?</a:t>
            </a:r>
          </a:p>
          <a:p>
            <a:pPr algn="ctr">
              <a:buNone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 Покажите друг другу:</a:t>
            </a:r>
          </a:p>
          <a:p>
            <a:pPr algn="ctr"/>
            <a:r>
              <a:rPr lang="ru-RU" sz="2800" dirty="0" smtClean="0"/>
              <a:t>ГРАНИ</a:t>
            </a:r>
          </a:p>
          <a:p>
            <a:pPr algn="ctr"/>
            <a:r>
              <a:rPr lang="ru-RU" sz="2800" dirty="0" smtClean="0"/>
              <a:t>РЁБРА</a:t>
            </a:r>
          </a:p>
          <a:p>
            <a:pPr algn="ctr"/>
            <a:r>
              <a:rPr lang="ru-RU" sz="2800" dirty="0" smtClean="0"/>
              <a:t>ВЕРШИНЫ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Есть ли многогранники в окружающем нас мире?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7030A0"/>
                </a:solidFill>
              </a:rPr>
              <a:t>ДОКАЖИ СВОЙ ОТВЕТ!</a:t>
            </a:r>
          </a:p>
        </p:txBody>
      </p:sp>
      <p:pic>
        <p:nvPicPr>
          <p:cNvPr id="4" name="Рисунок 3" descr="http://im8-tub.yandex.net/i?id=181415930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285728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8130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ЭТО </a:t>
            </a:r>
          </a:p>
          <a:p>
            <a:r>
              <a:rPr lang="ru-RU" sz="4000" dirty="0" smtClean="0"/>
              <a:t>ИНТЕРЕСНО</a:t>
            </a:r>
          </a:p>
          <a:p>
            <a:r>
              <a:rPr lang="ru-RU" sz="4000" dirty="0" smtClean="0"/>
              <a:t> ЗНАТЬ!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Многогранники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im0-tub.yandex.net/i?id=171112885-09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572008"/>
            <a:ext cx="1814518" cy="17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ДВОЙСТВЕННЫЕ МНОГОГРАННИКИ</a:t>
            </a:r>
            <a:endParaRPr lang="ru-RU" dirty="0"/>
          </a:p>
        </p:txBody>
      </p:sp>
      <p:pic>
        <p:nvPicPr>
          <p:cNvPr id="4" name="Содержимое 3" descr="Рис. 3. ДВОЙСТВЕННЫЕ МНОГОГРАННИКИ. Куб и октаэдр находятся в положении двойственности друг другу, грани являются q-угольниками, р из которых примыкают к каждой вершине.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5450" y="1712119"/>
            <a:ext cx="37909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500562" y="1371600"/>
            <a:ext cx="4338638" cy="4681728"/>
          </a:xfrm>
        </p:spPr>
        <p:txBody>
          <a:bodyPr>
            <a:normAutofit/>
          </a:bodyPr>
          <a:lstStyle/>
          <a:p>
            <a:endParaRPr lang="ru-RU" sz="3200" i="1" dirty="0" smtClean="0"/>
          </a:p>
          <a:p>
            <a:r>
              <a:rPr lang="ru-RU" sz="3200" i="1" dirty="0" smtClean="0"/>
              <a:t>Куб и октаэдр находятся в положении двойственности друг другу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Какого цвета куб?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Где октаэдр?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МНОГОГРАННИКИ В ПРИРОДЕ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371600"/>
            <a:ext cx="4410076" cy="4681728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Правильные многогранники – самые выгодные фигуры, поэтому они широко распространены в природе. Подтверждением тому служит форма некоторых кристаллов.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Узнай многогранник!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Поваренная соль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350046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58" y="5357826"/>
            <a:ext cx="4143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ПОВАРЕННАЯ СОЛЬ</a:t>
            </a:r>
          </a:p>
          <a:p>
            <a:pPr algn="ctr"/>
            <a:r>
              <a:rPr lang="ru-RU" sz="2800" dirty="0" smtClean="0"/>
              <a:t>  </a:t>
            </a:r>
            <a:r>
              <a:rPr lang="ru-RU" sz="3200" b="1" dirty="0" smtClean="0">
                <a:solidFill>
                  <a:srgbClr val="C00000"/>
                </a:solidFill>
              </a:rPr>
              <a:t>КУБ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МНОГОГРАННИКИ В ПРИРОДЕ</a:t>
            </a:r>
            <a:endParaRPr lang="ru-RU" dirty="0"/>
          </a:p>
        </p:txBody>
      </p:sp>
      <p:pic>
        <p:nvPicPr>
          <p:cNvPr id="5" name="Содержимое 4" descr="Хрусталь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350046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Шеелит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571612"/>
            <a:ext cx="335758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57224" y="5000636"/>
            <a:ext cx="35193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ХРУСТАЛЬ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ПРИЗМА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5000636"/>
            <a:ext cx="2712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ШЕЕЛИТ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ПИРАМИДА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00364" y="4643446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Узнай многогранник!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Разминка</a:t>
            </a:r>
            <a:r>
              <a:rPr lang="ru-RU" b="1" dirty="0" smtClean="0">
                <a:solidFill>
                  <a:srgbClr val="C00000"/>
                </a:solidFill>
              </a:rPr>
              <a:t>: запиши одним словом!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Геометрическая фигура, у которой три стороны, три угла и три вершины.</a:t>
            </a:r>
          </a:p>
          <a:p>
            <a:r>
              <a:rPr lang="ru-RU" dirty="0" smtClean="0"/>
              <a:t>Четырёхугольник, у которого углы прямые, а стороны попарно равны.</a:t>
            </a:r>
          </a:p>
          <a:p>
            <a:r>
              <a:rPr lang="ru-RU" dirty="0" smtClean="0"/>
              <a:t>Прямоугольник, у которого все стороны равны.</a:t>
            </a:r>
          </a:p>
          <a:p>
            <a:endParaRPr lang="ru-RU" dirty="0"/>
          </a:p>
        </p:txBody>
      </p:sp>
      <p:pic>
        <p:nvPicPr>
          <p:cNvPr id="4" name="Рисунок 3" descr="http://im7-tub.yandex.net/i?id=57868838-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78632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МНОГОГРАННИКИ В ПРИРОДЕ</a:t>
            </a:r>
            <a:endParaRPr lang="ru-RU" dirty="0"/>
          </a:p>
        </p:txBody>
      </p:sp>
      <p:pic>
        <p:nvPicPr>
          <p:cNvPr id="5" name="Содержимое 4" descr="Алмаз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71612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7-tub.yandex.net/i?id=48144323-10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714488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1473" y="5072074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АЛМАЗ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ОКТАЭДР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4876" y="5143512"/>
            <a:ext cx="4396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БРИЛЛИАНТ</a:t>
            </a:r>
          </a:p>
          <a:p>
            <a:pPr algn="ctr"/>
            <a:r>
              <a:rPr lang="ru-RU" sz="2400" dirty="0" smtClean="0"/>
              <a:t> (ОГРАНЁННЫЙ АЛМАЗ)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МНОГОГРАННИКИ В ПРИРОДЕ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Правильные многогранники встречаются так же и в живой природе. Например, скелет одноклеточного организма </a:t>
            </a:r>
            <a:r>
              <a:rPr lang="ru-RU" dirty="0" err="1" smtClean="0"/>
              <a:t>феодарии</a:t>
            </a:r>
            <a:r>
              <a:rPr lang="ru-RU" dirty="0" smtClean="0"/>
              <a:t> по форме напоминает </a:t>
            </a:r>
            <a:r>
              <a:rPr lang="ru-RU" sz="2800" b="1" dirty="0" smtClean="0">
                <a:solidFill>
                  <a:srgbClr val="C00000"/>
                </a:solidFill>
              </a:rPr>
              <a:t>ИКОСАЭДР </a:t>
            </a:r>
          </a:p>
          <a:p>
            <a:endParaRPr lang="ru-RU" dirty="0"/>
          </a:p>
        </p:txBody>
      </p:sp>
      <p:pic>
        <p:nvPicPr>
          <p:cNvPr id="5" name="Содержимое 4" descr="http://im2-tub.yandex.net/i?id=33379368-15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85926"/>
            <a:ext cx="342902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МНОГОГРАННИКИ В АРХИТЕКТУРЕ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Эта грандиозная Египетская пирамида является древнейшим из Семи чудес древности.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http://im3-tub.yandex.net/i?id=123875058-08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00240"/>
            <a:ext cx="471490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786" y="5786454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НАЗОВИ МНОГОГРАННИКИ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МНОГОГРАННИКИ В АРХИТЕКТУРЕ</a:t>
            </a:r>
            <a:endParaRPr lang="ru-RU" dirty="0"/>
          </a:p>
        </p:txBody>
      </p:sp>
      <p:pic>
        <p:nvPicPr>
          <p:cNvPr id="5" name="Содержимое 4" descr="http://im5-tub.yandex.net/i?id=113094268-00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43050"/>
            <a:ext cx="33575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7-tub.yandex.net/i?id=15887821-03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2191163"/>
            <a:ext cx="4038600" cy="304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643427" y="5643578"/>
            <a:ext cx="5904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НАЗОВИ МНОГОГРАННИКИ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МНОГОГРАННИКИ В АРХИТЕКТУРЕ</a:t>
            </a:r>
            <a:endParaRPr lang="ru-RU" dirty="0"/>
          </a:p>
        </p:txBody>
      </p:sp>
      <p:pic>
        <p:nvPicPr>
          <p:cNvPr id="5" name="Содержимое 4" descr="http://im3-tub.yandex.net/i?id=85583569-01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86058"/>
            <a:ext cx="44291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im3-tub.yandex.net/i?id=83242073-09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1357298"/>
            <a:ext cx="471490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643427" y="5572140"/>
            <a:ext cx="5904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НАЗОВИ МНОГОГРАННИКИ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МНОГОГРАННИКИ В АРХИТЕКТУРЕ</a:t>
            </a:r>
            <a:endParaRPr lang="ru-RU" dirty="0"/>
          </a:p>
        </p:txBody>
      </p:sp>
      <p:pic>
        <p:nvPicPr>
          <p:cNvPr id="5" name="Содержимое 4" descr="http://im3-tub.yandex.net/i?id=182102386-14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643050"/>
            <a:ext cx="4627565" cy="306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http://im6-tub.yandex.net/i?id=89661702-07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2357430"/>
            <a:ext cx="392909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8" y="5715016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НАЗОВИ МНОГОГРАННИКИ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8072494" cy="27146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ГДЕ ЕЩЁ МОЖНО </a:t>
            </a:r>
          </a:p>
          <a:p>
            <a:r>
              <a:rPr lang="ru-RU" sz="3200" dirty="0" smtClean="0"/>
              <a:t>ВСТРЕТИТЬ </a:t>
            </a:r>
          </a:p>
          <a:p>
            <a:r>
              <a:rPr lang="ru-RU" sz="3200" dirty="0" smtClean="0"/>
              <a:t>МНОГОГРАННИКИ?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7030A0"/>
                </a:solidFill>
              </a:rPr>
              <a:t>Кому задашь вопрос?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КАК ещё можно найти ответ?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ВОПРОС ДЛЯ ЛЮБОЗНАТЕЛЬНЫХ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Рисунок 6" descr="http://im8-tub.yandex.net/i?id=41793952-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85728"/>
            <a:ext cx="192882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Подводим итоги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850392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Что узнали нового?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За что похвалите друг друга?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8000"/>
                </a:solidFill>
              </a:rPr>
              <a:t>Что помогало на уроке?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Какое задание было трудным?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Что стало для тебя открытием?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8000"/>
                </a:solidFill>
              </a:rPr>
              <a:t>Оцени свою работу на уроке.</a:t>
            </a:r>
          </a:p>
          <a:p>
            <a:pPr algn="ctr">
              <a:buNone/>
            </a:pPr>
            <a:endParaRPr lang="ru-RU" sz="2800" b="1" dirty="0" smtClean="0">
              <a:solidFill>
                <a:srgbClr val="008000"/>
              </a:solidFill>
            </a:endParaRPr>
          </a:p>
          <a:p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http://im7-tub.yandex.net/i?id=57868838-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636"/>
            <a:ext cx="92869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84594112-08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5500702"/>
            <a:ext cx="785818" cy="89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8-tub.yandex.net/i?id=181415930-03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4929198"/>
            <a:ext cx="107157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36334174-02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9058" y="5572140"/>
            <a:ext cx="100013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5072066" y="4857760"/>
            <a:ext cx="787244" cy="1220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http://im0-tub.yandex.net/i?id=171112885-09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72198" y="5572140"/>
            <a:ext cx="857256" cy="68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41793952-02">
            <a:hlinkClick r:id="rId13"/>
          </p:cNvPr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43768" y="5143512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урок!</a:t>
            </a:r>
            <a:endParaRPr lang="ru-RU" b="1" dirty="0"/>
          </a:p>
        </p:txBody>
      </p:sp>
      <p:pic>
        <p:nvPicPr>
          <p:cNvPr id="4" name="Содержимое 3" descr="http://im4-tub.yandex.net/i?id=119879580-03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214554"/>
            <a:ext cx="4053693" cy="381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Проверяем </a:t>
            </a:r>
            <a:r>
              <a:rPr lang="ru-RU" dirty="0" smtClean="0"/>
              <a:t>(работа в паре)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ПОКАЖИТЕ  ЗАПИСЬ ДРУГ ДРУГУ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Геометрическая фигура, у которой три стороны, три угла и три вершины.</a:t>
            </a:r>
          </a:p>
          <a:p>
            <a:r>
              <a:rPr lang="ru-RU" dirty="0" smtClean="0"/>
              <a:t>Четырёхугольник, у которого углы прямые, а стороны попарно равны.</a:t>
            </a:r>
          </a:p>
          <a:p>
            <a:r>
              <a:rPr lang="ru-RU" dirty="0" smtClean="0"/>
              <a:t>Прямоугольник, у которого все стороны равны.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ttp://im8-tub.yandex.net/i?id=181415930-03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285728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14876" y="3000372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ТРЕУГОЛЬНИК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3929066"/>
            <a:ext cx="3223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ПРЯМОУГОЛЬНИК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478632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КВАДРАТ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Проверяем написание терминов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ТРЕУГОЛЬНИК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ПРЯМОУГОЛЬНИК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КВАДРАТ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http://im8-tub.yandex.net/i?id=184594112-08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714884"/>
            <a:ext cx="1571636" cy="168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Оцениваем (</a:t>
            </a:r>
            <a:r>
              <a:rPr lang="ru-RU" b="1" dirty="0" err="1" smtClean="0"/>
              <a:t>взаимоооцнка</a:t>
            </a:r>
            <a:r>
              <a:rPr lang="ru-RU" b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Что будете оценивать?</a:t>
            </a:r>
          </a:p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правильность выполнения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грамотность написания терминов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5072066" y="3786190"/>
            <a:ext cx="771524" cy="70008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9" y="3429000"/>
            <a:ext cx="18183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!</a:t>
            </a:r>
            <a:endParaRPr lang="ru-RU" sz="96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Выполняем чертёж </a:t>
            </a:r>
            <a:r>
              <a:rPr lang="ru-RU" b="1" dirty="0" smtClean="0">
                <a:solidFill>
                  <a:srgbClr val="C00000"/>
                </a:solidFill>
              </a:rPr>
              <a:t>(по выбору)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Начерти любые две фигуры из списка.</a:t>
            </a:r>
            <a:endParaRPr lang="ru-RU" sz="3600" dirty="0"/>
          </a:p>
        </p:txBody>
      </p:sp>
      <p:pic>
        <p:nvPicPr>
          <p:cNvPr id="5" name="Рисунок 4" descr="http://im7-tub.yandex.net/i?id=136334174-0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286124"/>
            <a:ext cx="25717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Проверяем </a:t>
            </a:r>
            <a:r>
              <a:rPr lang="ru-RU" dirty="0" smtClean="0"/>
              <a:t>(работа в паре)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Что будете проверять?</a:t>
            </a:r>
          </a:p>
          <a:p>
            <a:pPr algn="ctr"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точность чертежа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аккуратность работы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http://im8-tub.yandex.net/i?id=184594112-08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714884"/>
            <a:ext cx="1714512" cy="168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.yandex.net/i?id=181415930-03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285728"/>
            <a:ext cx="11239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Оцени </a:t>
            </a:r>
            <a:r>
              <a:rPr lang="ru-RU" b="1" dirty="0" smtClean="0">
                <a:solidFill>
                  <a:srgbClr val="C00000"/>
                </a:solidFill>
              </a:rPr>
              <a:t>(самооценка)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точность чертежа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</a:rPr>
              <a:t>аккуратность работы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500570"/>
            <a:ext cx="1202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!</a:t>
            </a:r>
            <a:endParaRPr lang="ru-RU" sz="96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5072066" y="4857760"/>
            <a:ext cx="771524" cy="700086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478</TotalTime>
  <Words>549</Words>
  <Application>Microsoft Office PowerPoint</Application>
  <PresentationFormat>Экран (4:3)</PresentationFormat>
  <Paragraphs>149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Официальная</vt:lpstr>
      <vt:lpstr>МНОГОГРАННИКИ презентация к уроку математики в 4 классе УМК «Школа 21 века»</vt:lpstr>
      <vt:lpstr>Здравствуйте! Начинаем урок!</vt:lpstr>
      <vt:lpstr>Разминка: запиши одним словом!</vt:lpstr>
      <vt:lpstr>Проверяем (работа в паре)</vt:lpstr>
      <vt:lpstr>Проверяем написание терминов</vt:lpstr>
      <vt:lpstr>Оцениваем (взаимоооцнка)</vt:lpstr>
      <vt:lpstr>Выполняем чертёж (по выбору)</vt:lpstr>
      <vt:lpstr>Проверяем (работа в паре) </vt:lpstr>
      <vt:lpstr>Оцени (самооценка) </vt:lpstr>
      <vt:lpstr>Узнаем новое!</vt:lpstr>
      <vt:lpstr>Наблюдаем</vt:lpstr>
      <vt:lpstr>Наблюдаем</vt:lpstr>
      <vt:lpstr>Наблюдаем, обсуждаем.</vt:lpstr>
      <vt:lpstr>Сравниваем (обсуждаем в группе)</vt:lpstr>
      <vt:lpstr>Сравниваем (обсуждаем в группе)</vt:lpstr>
      <vt:lpstr>Высказываем предположения</vt:lpstr>
      <vt:lpstr>Проверь предположение</vt:lpstr>
      <vt:lpstr>Многогранники (запиши в тетрадь)</vt:lpstr>
      <vt:lpstr>Проверь предположение</vt:lpstr>
      <vt:lpstr>Многогранник</vt:lpstr>
      <vt:lpstr>Многогранник</vt:lpstr>
      <vt:lpstr>Запиши в тетрадь</vt:lpstr>
      <vt:lpstr>Это правильные многогранники</vt:lpstr>
      <vt:lpstr>Наблюдаем</vt:lpstr>
      <vt:lpstr>Практическая работа (в группе)</vt:lpstr>
      <vt:lpstr>Многогранники</vt:lpstr>
      <vt:lpstr>ДВОЙСТВЕННЫЕ МНОГОГРАННИКИ</vt:lpstr>
      <vt:lpstr>МНОГОГРАННИКИ В ПРИРОДЕ</vt:lpstr>
      <vt:lpstr>МНОГОГРАННИКИ В ПРИРОДЕ</vt:lpstr>
      <vt:lpstr>МНОГОГРАННИКИ В ПРИРОДЕ</vt:lpstr>
      <vt:lpstr>МНОГОГРАННИКИ В ПРИРОДЕ</vt:lpstr>
      <vt:lpstr>МНОГОГРАННИКИ В АРХИТЕКТУРЕ</vt:lpstr>
      <vt:lpstr>МНОГОГРАННИКИ В АРХИТЕКТУРЕ</vt:lpstr>
      <vt:lpstr>МНОГОГРАННИКИ В АРХИТЕКТУРЕ</vt:lpstr>
      <vt:lpstr>МНОГОГРАННИКИ В АРХИТЕКТУРЕ</vt:lpstr>
      <vt:lpstr>ВОПРОС ДЛЯ ЛЮБОЗНАТЕЛЬНЫХ</vt:lpstr>
      <vt:lpstr>Подводим итоги урока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Здравствуйте! Начинаем урок!</dc:title>
  <cp:lastModifiedBy>Татьяна</cp:lastModifiedBy>
  <cp:revision>49</cp:revision>
  <dcterms:modified xsi:type="dcterms:W3CDTF">2013-12-30T09:46:42Z</dcterms:modified>
</cp:coreProperties>
</file>