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7" r:id="rId2"/>
    <p:sldId id="298" r:id="rId3"/>
    <p:sldId id="262" r:id="rId4"/>
    <p:sldId id="261" r:id="rId5"/>
    <p:sldId id="296" r:id="rId6"/>
    <p:sldId id="260" r:id="rId7"/>
    <p:sldId id="276" r:id="rId8"/>
    <p:sldId id="266" r:id="rId9"/>
    <p:sldId id="268" r:id="rId10"/>
    <p:sldId id="269" r:id="rId11"/>
    <p:sldId id="278" r:id="rId12"/>
    <p:sldId id="283" r:id="rId13"/>
    <p:sldId id="284" r:id="rId14"/>
    <p:sldId id="275" r:id="rId15"/>
    <p:sldId id="29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C07"/>
    <a:srgbClr val="4C3020"/>
    <a:srgbClr val="005426"/>
    <a:srgbClr val="4D2403"/>
    <a:srgbClr val="F9F3DB"/>
    <a:srgbClr val="F9DB91"/>
    <a:srgbClr val="FFD281"/>
    <a:srgbClr val="DCD1B6"/>
    <a:srgbClr val="FFE9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02" autoAdjust="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716415-8DBA-4BE8-B96A-F1905C2C52B8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6EB3E8-49D7-4BCB-90D4-6BBCA3336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6CD91D-A274-4100-BDAC-29141968A1ED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Г.В. Дорофеев, Л.Г. Петерсон, 5 класс (часть 2). № 72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F23E3-C153-4E4F-8003-D27BB8F47B1E}" type="slidenum">
              <a:rPr lang="ru-RU"/>
              <a:pPr/>
              <a:t>7</a:t>
            </a:fld>
            <a:endParaRPr lang="ru-RU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№ 155.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0E4A87-7FAC-47DA-A3AF-8FDAD2C14047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92956-A5D2-4DBB-96FC-3D9D2F64F8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10C676-40DE-4696-B13A-26DE0ABF2367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DFF95-664A-4991-9517-494657D91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BCA3E-DBF1-4ABE-8763-2F70D9FC0AA4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57CC0-B6F0-40D5-B36F-72A28560E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D7EC6-0859-4DAC-A838-26D6383E430A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64183-9947-40A9-9E08-EA45D9207D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8FE70-4CDA-4299-8E72-059639E3EE05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C940A-5956-4D4B-9D52-898E08DF3C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4FDA8-20B0-437C-8086-CC408A9893D7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8AFD2-2FD7-4B9C-BE44-DE096A1832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DB717-640B-4764-A62A-1C27C91E544F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7A773-4267-44B3-8754-A6767AE75D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CE36-8519-4F18-B62C-BB0CD4F7EFA0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F3AE6-D221-4893-B3EE-6C7162ACB4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D59000-6169-4D17-B564-A098CF89755F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EA8EC-5AD1-4FA0-B26E-EA67D95B6C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40739-5501-4BD0-BCC4-7D6B75B66D70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791EB-7C47-471A-B9BF-691BB9E227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E45C9-243E-416B-BBB4-E28ADBC21E1C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88C12-DB40-46F7-BBB0-120594D0AB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872521-2DDA-43E4-B36B-E19ECD4FEFBF}" type="datetimeFigureOut">
              <a:rPr lang="ru-RU" smtClean="0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5D0B9E-06E4-4884-8EBE-FF26894539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gif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gif"/><Relationship Id="rId3" Type="http://schemas.openxmlformats.org/officeDocument/2006/relationships/image" Target="../media/image5.gif"/><Relationship Id="rId7" Type="http://schemas.openxmlformats.org/officeDocument/2006/relationships/image" Target="../media/image3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39.jpe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0.gif"/><Relationship Id="rId4" Type="http://schemas.openxmlformats.org/officeDocument/2006/relationships/image" Target="../media/image5.gif"/><Relationship Id="rId9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39.jpeg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2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0.gif"/><Relationship Id="rId4" Type="http://schemas.openxmlformats.org/officeDocument/2006/relationships/image" Target="../media/image5.gif"/><Relationship Id="rId9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5.gif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NewDisain\Data\Portfol\Prez_matem\&#1076;&#1077;&#1081;&#1089;&#1090;&#1074;_&#1089;_&#1076;&#1088;&#1086;&#1073;\%231_01_Boney%20M_Daddy%20cool.mp3" TargetMode="External"/><Relationship Id="rId5" Type="http://schemas.openxmlformats.org/officeDocument/2006/relationships/image" Target="../media/image51.png"/><Relationship Id="rId4" Type="http://schemas.openxmlformats.org/officeDocument/2006/relationships/image" Target="../media/image5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gif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gif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08720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Ибрагимова Роза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Джабаровна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217-668-075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420888"/>
            <a:ext cx="9432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94C07"/>
                </a:solidFill>
                <a:latin typeface="Times New Roman" pitchFamily="18" charset="0"/>
                <a:cs typeface="Times New Roman" pitchFamily="18" charset="0"/>
              </a:rPr>
              <a:t>Презентация к уроку в 6-ом классе на тему </a:t>
            </a:r>
          </a:p>
          <a:p>
            <a:pPr algn="ctr"/>
            <a:r>
              <a:rPr lang="ru-RU" sz="2400" dirty="0" smtClean="0">
                <a:solidFill>
                  <a:srgbClr val="F94C07"/>
                </a:solidFill>
                <a:latin typeface="Times New Roman" pitchFamily="18" charset="0"/>
                <a:cs typeface="Times New Roman" pitchFamily="18" charset="0"/>
              </a:rPr>
              <a:t>«Сравнение,  сложение и вычитание дробей с разными знаменателями».</a:t>
            </a:r>
            <a:endParaRPr lang="ru-RU" sz="2400" dirty="0">
              <a:solidFill>
                <a:srgbClr val="F94C0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357313" y="3286125"/>
          <a:ext cx="2911475" cy="1073150"/>
        </p:xfrm>
        <a:graphic>
          <a:graphicData uri="http://schemas.openxmlformats.org/presentationml/2006/ole">
            <p:oleObj spid="_x0000_s5122" name="Формула" r:id="rId3" imgW="965160" imgH="39348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571625" y="4286250"/>
          <a:ext cx="4548188" cy="1071563"/>
        </p:xfrm>
        <a:graphic>
          <a:graphicData uri="http://schemas.openxmlformats.org/presentationml/2006/ole">
            <p:oleObj spid="_x0000_s5123" name="Формула" r:id="rId4" imgW="1587240" imgH="393480" progId="Equation.3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1500188" y="5357813"/>
          <a:ext cx="2497137" cy="1071562"/>
        </p:xfrm>
        <a:graphic>
          <a:graphicData uri="http://schemas.openxmlformats.org/presentationml/2006/ole">
            <p:oleObj spid="_x0000_s5124" name="Формула" r:id="rId5" imgW="812520" imgH="393480" progId="Equation.3">
              <p:embed/>
            </p:oleObj>
          </a:graphicData>
        </a:graphic>
      </p:graphicFrame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772000" y="2590800"/>
            <a:ext cx="6408738" cy="0"/>
          </a:xfrm>
          <a:prstGeom prst="line">
            <a:avLst/>
          </a:prstGeom>
          <a:noFill/>
          <a:ln w="66675" cmpd="sng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6" name="Рисунок 15" descr="штора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30588" y="2500313"/>
            <a:ext cx="55721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42852"/>
            <a:ext cx="59939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F94C0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solidFill>
                <a:srgbClr val="F94C0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3" name="Рисунок 5" descr="клубок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6"/>
          <p:cNvSpPr>
            <a:spLocks noChangeArrowheads="1"/>
          </p:cNvSpPr>
          <p:nvPr/>
        </p:nvSpPr>
        <p:spPr bwMode="auto">
          <a:xfrm>
            <a:off x="6300000" y="144000"/>
            <a:ext cx="22860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Вычислите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0.36354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52"/>
            <a:ext cx="539121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Проход  «Мыслительный»</a:t>
            </a:r>
            <a:endParaRPr lang="ru-RU" sz="36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6643702" y="214290"/>
            <a:ext cx="1714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Решите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165100" y="785794"/>
            <a:ext cx="8978900" cy="224676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+mj-lt"/>
              </a:rPr>
              <a:t>Тракторист вспахал 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в первый </a:t>
            </a:r>
            <a:r>
              <a:rPr lang="ru-RU" sz="2800" dirty="0">
                <a:latin typeface="+mj-lt"/>
              </a:rPr>
              <a:t>час      поля,  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                             во второй час     поля </a:t>
            </a:r>
          </a:p>
          <a:p>
            <a:r>
              <a:rPr lang="ru-RU" sz="2800" dirty="0" smtClean="0">
                <a:latin typeface="+mj-lt"/>
              </a:rPr>
              <a:t>                                                                 и </a:t>
            </a:r>
            <a:r>
              <a:rPr lang="ru-RU" sz="2800" dirty="0">
                <a:latin typeface="+mj-lt"/>
              </a:rPr>
              <a:t>в третий час      поля.  </a:t>
            </a:r>
          </a:p>
          <a:p>
            <a:r>
              <a:rPr lang="ru-RU" sz="2800" dirty="0" smtClean="0">
                <a:latin typeface="+mj-lt"/>
              </a:rPr>
              <a:t>Какую </a:t>
            </a:r>
            <a:r>
              <a:rPr lang="ru-RU" sz="2800" dirty="0">
                <a:latin typeface="+mj-lt"/>
              </a:rPr>
              <a:t>часть поля вспахал тракторист за эти 3 ч ?</a:t>
            </a:r>
          </a:p>
        </p:txBody>
      </p:sp>
      <p:graphicFrame>
        <p:nvGraphicFramePr>
          <p:cNvPr id="44033" name="Object 44"/>
          <p:cNvGraphicFramePr>
            <a:graphicFrameLocks noChangeAspect="1"/>
          </p:cNvGraphicFramePr>
          <p:nvPr/>
        </p:nvGraphicFramePr>
        <p:xfrm>
          <a:off x="2214546" y="1142984"/>
          <a:ext cx="301625" cy="835025"/>
        </p:xfrm>
        <a:graphic>
          <a:graphicData uri="http://schemas.openxmlformats.org/presentationml/2006/ole">
            <p:oleObj spid="_x0000_s44033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44034" name="Object 46"/>
          <p:cNvGraphicFramePr>
            <a:graphicFrameLocks noChangeAspect="1"/>
          </p:cNvGraphicFramePr>
          <p:nvPr/>
        </p:nvGraphicFramePr>
        <p:xfrm>
          <a:off x="4714876" y="1500174"/>
          <a:ext cx="277812" cy="839787"/>
        </p:xfrm>
        <a:graphic>
          <a:graphicData uri="http://schemas.openxmlformats.org/presentationml/2006/ole">
            <p:oleObj spid="_x0000_s44034" name="Формула" r:id="rId5" imgW="139680" imgH="393480" progId="Equation.3">
              <p:embed/>
            </p:oleObj>
          </a:graphicData>
        </a:graphic>
      </p:graphicFrame>
      <p:graphicFrame>
        <p:nvGraphicFramePr>
          <p:cNvPr id="44035" name="Object 45"/>
          <p:cNvGraphicFramePr>
            <a:graphicFrameLocks noChangeAspect="1"/>
          </p:cNvGraphicFramePr>
          <p:nvPr/>
        </p:nvGraphicFramePr>
        <p:xfrm>
          <a:off x="7715272" y="1928802"/>
          <a:ext cx="277812" cy="839787"/>
        </p:xfrm>
        <a:graphic>
          <a:graphicData uri="http://schemas.openxmlformats.org/presentationml/2006/ole">
            <p:oleObj spid="_x0000_s44035" name="Формула" r:id="rId6" imgW="139680" imgH="393480" progId="Equation.3">
              <p:embed/>
            </p:oleObj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80000" y="2952000"/>
            <a:ext cx="6480000" cy="178594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C66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080000" y="4857760"/>
            <a:ext cx="6480000" cy="178594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C66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214414" y="4929198"/>
            <a:ext cx="6000792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Здесь мы будем строить доли</a:t>
            </a:r>
            <a:endParaRPr lang="ru-RU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1080000" y="4860000"/>
            <a:ext cx="1080000" cy="1785949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2160000" y="4860000"/>
            <a:ext cx="4320000" cy="1764000"/>
            <a:chOff x="2160000" y="4176000"/>
            <a:chExt cx="4320000" cy="2463800"/>
          </a:xfrm>
        </p:grpSpPr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5400000" y="4188700"/>
              <a:ext cx="0" cy="2438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>
              <a:off x="2160000" y="4188700"/>
              <a:ext cx="0" cy="2438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6480000" y="4176000"/>
              <a:ext cx="0" cy="2438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>
              <a:off x="3240000" y="4201400"/>
              <a:ext cx="0" cy="2438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4320000" y="4201400"/>
              <a:ext cx="0" cy="2438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Рисунок 12" descr="трак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4000" y="3143248"/>
            <a:ext cx="964413" cy="642942"/>
          </a:xfrm>
          <a:prstGeom prst="rect">
            <a:avLst/>
          </a:prstGeom>
        </p:spPr>
      </p:pic>
      <p:graphicFrame>
        <p:nvGraphicFramePr>
          <p:cNvPr id="670788" name="Object 68"/>
          <p:cNvGraphicFramePr>
            <a:graphicFrameLocks noChangeAspect="1"/>
          </p:cNvGraphicFramePr>
          <p:nvPr/>
        </p:nvGraphicFramePr>
        <p:xfrm>
          <a:off x="1285852" y="3071810"/>
          <a:ext cx="557212" cy="1543050"/>
        </p:xfrm>
        <a:graphic>
          <a:graphicData uri="http://schemas.openxmlformats.org/presentationml/2006/ole">
            <p:oleObj spid="_x0000_s44037" name="Формула" r:id="rId9" imgW="152280" imgH="39348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560000" y="489600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+mj-lt"/>
              </a:rPr>
              <a:t>1 час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3.33333E-6 -0.275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21111 0.0053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40" grpId="0" animBg="1"/>
      <p:bldP spid="40" grpId="1" animBg="1"/>
      <p:bldP spid="49" grpId="0"/>
      <p:bldP spid="4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80000" y="2952000"/>
            <a:ext cx="6480000" cy="178594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C66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080000" y="2952000"/>
            <a:ext cx="1080000" cy="178594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52"/>
            <a:ext cx="539121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Проход  «Мыслительный»</a:t>
            </a:r>
            <a:endParaRPr lang="ru-RU" sz="36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5" descr="клубок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6643702" y="142852"/>
            <a:ext cx="1714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Решите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165100" y="785794"/>
            <a:ext cx="8978900" cy="224676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+mj-lt"/>
              </a:rPr>
              <a:t>Тракторист вспахал 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в первый </a:t>
            </a:r>
            <a:r>
              <a:rPr lang="ru-RU" sz="2800" dirty="0">
                <a:latin typeface="+mj-lt"/>
              </a:rPr>
              <a:t>час      поля,  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                             во второй час     поля </a:t>
            </a:r>
          </a:p>
          <a:p>
            <a:r>
              <a:rPr lang="ru-RU" sz="2800" dirty="0" smtClean="0">
                <a:latin typeface="+mj-lt"/>
              </a:rPr>
              <a:t>                                                                 и </a:t>
            </a:r>
            <a:r>
              <a:rPr lang="ru-RU" sz="2800" dirty="0">
                <a:latin typeface="+mj-lt"/>
              </a:rPr>
              <a:t>в третий час      поля.  </a:t>
            </a:r>
          </a:p>
          <a:p>
            <a:r>
              <a:rPr lang="ru-RU" sz="2800" dirty="0" smtClean="0">
                <a:latin typeface="+mj-lt"/>
              </a:rPr>
              <a:t>Какую </a:t>
            </a:r>
            <a:r>
              <a:rPr lang="ru-RU" sz="2800" dirty="0">
                <a:latin typeface="+mj-lt"/>
              </a:rPr>
              <a:t>часть поля вспахал тракторист за эти 3 ч ?</a:t>
            </a:r>
          </a:p>
        </p:txBody>
      </p:sp>
      <p:graphicFrame>
        <p:nvGraphicFramePr>
          <p:cNvPr id="44033" name="Object 44"/>
          <p:cNvGraphicFramePr>
            <a:graphicFrameLocks noChangeAspect="1"/>
          </p:cNvGraphicFramePr>
          <p:nvPr/>
        </p:nvGraphicFramePr>
        <p:xfrm>
          <a:off x="2214546" y="1142984"/>
          <a:ext cx="301625" cy="835025"/>
        </p:xfrm>
        <a:graphic>
          <a:graphicData uri="http://schemas.openxmlformats.org/presentationml/2006/ole">
            <p:oleObj spid="_x0000_s63490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4034" name="Object 46"/>
          <p:cNvGraphicFramePr>
            <a:graphicFrameLocks noChangeAspect="1"/>
          </p:cNvGraphicFramePr>
          <p:nvPr/>
        </p:nvGraphicFramePr>
        <p:xfrm>
          <a:off x="4714876" y="1500174"/>
          <a:ext cx="277812" cy="839787"/>
        </p:xfrm>
        <a:graphic>
          <a:graphicData uri="http://schemas.openxmlformats.org/presentationml/2006/ole">
            <p:oleObj spid="_x0000_s63491" name="Формула" r:id="rId6" imgW="139680" imgH="393480" progId="Equation.3">
              <p:embed/>
            </p:oleObj>
          </a:graphicData>
        </a:graphic>
      </p:graphicFrame>
      <p:graphicFrame>
        <p:nvGraphicFramePr>
          <p:cNvPr id="44035" name="Object 45"/>
          <p:cNvGraphicFramePr>
            <a:graphicFrameLocks noChangeAspect="1"/>
          </p:cNvGraphicFramePr>
          <p:nvPr/>
        </p:nvGraphicFramePr>
        <p:xfrm>
          <a:off x="7715272" y="1928802"/>
          <a:ext cx="277812" cy="839787"/>
        </p:xfrm>
        <a:graphic>
          <a:graphicData uri="http://schemas.openxmlformats.org/presentationml/2006/ole">
            <p:oleObj spid="_x0000_s63492" name="Формула" r:id="rId7" imgW="139680" imgH="393480" progId="Equation.3">
              <p:embed/>
            </p:oleObj>
          </a:graphicData>
        </a:graphic>
      </p:graphicFrame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080000" y="4857760"/>
            <a:ext cx="6480000" cy="178594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C66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70788" name="Object 68"/>
          <p:cNvGraphicFramePr>
            <a:graphicFrameLocks noChangeAspect="1"/>
          </p:cNvGraphicFramePr>
          <p:nvPr/>
        </p:nvGraphicFramePr>
        <p:xfrm>
          <a:off x="1285852" y="3071810"/>
          <a:ext cx="557212" cy="1543050"/>
        </p:xfrm>
        <a:graphic>
          <a:graphicData uri="http://schemas.openxmlformats.org/presentationml/2006/ole">
            <p:oleObj spid="_x0000_s63493" name="Формула" r:id="rId8" imgW="152280" imgH="39348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560000" y="489600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+mj-lt"/>
              </a:rPr>
              <a:t>2 час</a:t>
            </a:r>
            <a:endParaRPr lang="ru-RU" sz="3200" dirty="0">
              <a:latin typeface="+mj-lt"/>
            </a:endParaRPr>
          </a:p>
        </p:txBody>
      </p:sp>
      <p:grpSp>
        <p:nvGrpSpPr>
          <p:cNvPr id="8" name="Группа 53"/>
          <p:cNvGrpSpPr/>
          <p:nvPr/>
        </p:nvGrpSpPr>
        <p:grpSpPr>
          <a:xfrm>
            <a:off x="2376000" y="4869092"/>
            <a:ext cx="3888000" cy="1754907"/>
            <a:chOff x="2160000" y="4188700"/>
            <a:chExt cx="3888000" cy="2451100"/>
          </a:xfrm>
        </p:grpSpPr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6048000" y="4188700"/>
              <a:ext cx="0" cy="24383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Line 20"/>
            <p:cNvSpPr>
              <a:spLocks noChangeShapeType="1"/>
            </p:cNvSpPr>
            <p:nvPr/>
          </p:nvSpPr>
          <p:spPr bwMode="auto">
            <a:xfrm>
              <a:off x="2160000" y="4188700"/>
              <a:ext cx="0" cy="2438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Line 22"/>
            <p:cNvSpPr>
              <a:spLocks noChangeShapeType="1"/>
            </p:cNvSpPr>
            <p:nvPr/>
          </p:nvSpPr>
          <p:spPr bwMode="auto">
            <a:xfrm>
              <a:off x="3456000" y="4201401"/>
              <a:ext cx="0" cy="24383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Line 23"/>
            <p:cNvSpPr>
              <a:spLocks noChangeShapeType="1"/>
            </p:cNvSpPr>
            <p:nvPr/>
          </p:nvSpPr>
          <p:spPr bwMode="auto">
            <a:xfrm>
              <a:off x="4752000" y="4191084"/>
              <a:ext cx="0" cy="24383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1071538" y="4857760"/>
            <a:ext cx="1296000" cy="178594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70789" name="Object 69"/>
          <p:cNvGraphicFramePr>
            <a:graphicFrameLocks noChangeAspect="1"/>
          </p:cNvGraphicFramePr>
          <p:nvPr/>
        </p:nvGraphicFramePr>
        <p:xfrm>
          <a:off x="2500298" y="3071810"/>
          <a:ext cx="511175" cy="1543050"/>
        </p:xfrm>
        <a:graphic>
          <a:graphicData uri="http://schemas.openxmlformats.org/presentationml/2006/ole">
            <p:oleObj spid="_x0000_s63494" name="Формула" r:id="rId9" imgW="139680" imgH="393480" progId="Equation.3">
              <p:embed/>
            </p:oleObj>
          </a:graphicData>
        </a:graphic>
      </p:graphicFrame>
      <p:pic>
        <p:nvPicPr>
          <p:cNvPr id="13" name="Рисунок 12" descr="трак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071670" y="3168000"/>
            <a:ext cx="964413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4.07407E-6 L 0.11997 -0.275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0.14479 -2.96296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3" grpId="0" animBg="1"/>
      <p:bldP spid="5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80000" y="2952000"/>
            <a:ext cx="6480000" cy="178594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C66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2160000" y="2952000"/>
            <a:ext cx="1296000" cy="178594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080000" y="2952000"/>
            <a:ext cx="1080000" cy="178594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52"/>
            <a:ext cx="539121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Проход  «Мыслительный»</a:t>
            </a:r>
            <a:endParaRPr lang="ru-RU" sz="36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5" descr="клубок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6643702" y="142852"/>
            <a:ext cx="1714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Решите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165100" y="785794"/>
            <a:ext cx="8978900" cy="224676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+mj-lt"/>
              </a:rPr>
              <a:t>Тракторист вспахал 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в первый </a:t>
            </a:r>
            <a:r>
              <a:rPr lang="ru-RU" sz="2800" dirty="0">
                <a:latin typeface="+mj-lt"/>
              </a:rPr>
              <a:t>час      поля,  </a:t>
            </a:r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                             во второй час     поля </a:t>
            </a:r>
          </a:p>
          <a:p>
            <a:r>
              <a:rPr lang="ru-RU" sz="2800" dirty="0" smtClean="0">
                <a:latin typeface="+mj-lt"/>
              </a:rPr>
              <a:t>                                                                 и </a:t>
            </a:r>
            <a:r>
              <a:rPr lang="ru-RU" sz="2800" dirty="0">
                <a:latin typeface="+mj-lt"/>
              </a:rPr>
              <a:t>в третий час      поля.  </a:t>
            </a:r>
          </a:p>
          <a:p>
            <a:r>
              <a:rPr lang="ru-RU" sz="2800" dirty="0" smtClean="0">
                <a:latin typeface="+mj-lt"/>
              </a:rPr>
              <a:t>Какую </a:t>
            </a:r>
            <a:r>
              <a:rPr lang="ru-RU" sz="2800" dirty="0">
                <a:latin typeface="+mj-lt"/>
              </a:rPr>
              <a:t>часть поля вспахал тракторист за эти 3 ч ?</a:t>
            </a:r>
          </a:p>
        </p:txBody>
      </p:sp>
      <p:graphicFrame>
        <p:nvGraphicFramePr>
          <p:cNvPr id="44033" name="Object 44"/>
          <p:cNvGraphicFramePr>
            <a:graphicFrameLocks noChangeAspect="1"/>
          </p:cNvGraphicFramePr>
          <p:nvPr/>
        </p:nvGraphicFramePr>
        <p:xfrm>
          <a:off x="2214546" y="1142984"/>
          <a:ext cx="301625" cy="835025"/>
        </p:xfrm>
        <a:graphic>
          <a:graphicData uri="http://schemas.openxmlformats.org/presentationml/2006/ole">
            <p:oleObj spid="_x0000_s64514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4034" name="Object 46"/>
          <p:cNvGraphicFramePr>
            <a:graphicFrameLocks noChangeAspect="1"/>
          </p:cNvGraphicFramePr>
          <p:nvPr/>
        </p:nvGraphicFramePr>
        <p:xfrm>
          <a:off x="4714876" y="1500174"/>
          <a:ext cx="277812" cy="839787"/>
        </p:xfrm>
        <a:graphic>
          <a:graphicData uri="http://schemas.openxmlformats.org/presentationml/2006/ole">
            <p:oleObj spid="_x0000_s64515" name="Формула" r:id="rId6" imgW="139680" imgH="393480" progId="Equation.3">
              <p:embed/>
            </p:oleObj>
          </a:graphicData>
        </a:graphic>
      </p:graphicFrame>
      <p:graphicFrame>
        <p:nvGraphicFramePr>
          <p:cNvPr id="44035" name="Object 45"/>
          <p:cNvGraphicFramePr>
            <a:graphicFrameLocks noChangeAspect="1"/>
          </p:cNvGraphicFramePr>
          <p:nvPr/>
        </p:nvGraphicFramePr>
        <p:xfrm>
          <a:off x="7715272" y="1928802"/>
          <a:ext cx="277812" cy="839787"/>
        </p:xfrm>
        <a:graphic>
          <a:graphicData uri="http://schemas.openxmlformats.org/presentationml/2006/ole">
            <p:oleObj spid="_x0000_s64516" name="Формула" r:id="rId7" imgW="139680" imgH="393480" progId="Equation.3">
              <p:embed/>
            </p:oleObj>
          </a:graphicData>
        </a:graphic>
      </p:graphicFrame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080000" y="4857760"/>
            <a:ext cx="6480000" cy="178594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CC66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70788" name="Object 68"/>
          <p:cNvGraphicFramePr>
            <a:graphicFrameLocks noChangeAspect="1"/>
          </p:cNvGraphicFramePr>
          <p:nvPr/>
        </p:nvGraphicFramePr>
        <p:xfrm>
          <a:off x="1285852" y="3071810"/>
          <a:ext cx="557212" cy="1543050"/>
        </p:xfrm>
        <a:graphic>
          <a:graphicData uri="http://schemas.openxmlformats.org/presentationml/2006/ole">
            <p:oleObj spid="_x0000_s64517" name="Формула" r:id="rId8" imgW="152280" imgH="39348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560000" y="489600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+mj-lt"/>
              </a:rPr>
              <a:t>3 час</a:t>
            </a:r>
            <a:endParaRPr lang="ru-RU" sz="3200" dirty="0">
              <a:latin typeface="+mj-lt"/>
            </a:endParaRPr>
          </a:p>
        </p:txBody>
      </p:sp>
      <p:grpSp>
        <p:nvGrpSpPr>
          <p:cNvPr id="7" name="Группа 53"/>
          <p:cNvGrpSpPr/>
          <p:nvPr/>
        </p:nvGrpSpPr>
        <p:grpSpPr>
          <a:xfrm>
            <a:off x="3240000" y="4869092"/>
            <a:ext cx="2160000" cy="1754907"/>
            <a:chOff x="2160000" y="4188700"/>
            <a:chExt cx="2160000" cy="2451100"/>
          </a:xfrm>
        </p:grpSpPr>
        <p:sp>
          <p:nvSpPr>
            <p:cNvPr id="56" name="Line 20"/>
            <p:cNvSpPr>
              <a:spLocks noChangeShapeType="1"/>
            </p:cNvSpPr>
            <p:nvPr/>
          </p:nvSpPr>
          <p:spPr bwMode="auto">
            <a:xfrm>
              <a:off x="2160000" y="4188700"/>
              <a:ext cx="0" cy="2438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Line 22"/>
            <p:cNvSpPr>
              <a:spLocks noChangeShapeType="1"/>
            </p:cNvSpPr>
            <p:nvPr/>
          </p:nvSpPr>
          <p:spPr bwMode="auto">
            <a:xfrm>
              <a:off x="4320000" y="4201400"/>
              <a:ext cx="0" cy="2438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670789" name="Object 69"/>
          <p:cNvGraphicFramePr>
            <a:graphicFrameLocks noChangeAspect="1"/>
          </p:cNvGraphicFramePr>
          <p:nvPr/>
        </p:nvGraphicFramePr>
        <p:xfrm>
          <a:off x="2500298" y="3071810"/>
          <a:ext cx="511175" cy="1543050"/>
        </p:xfrm>
        <a:graphic>
          <a:graphicData uri="http://schemas.openxmlformats.org/presentationml/2006/ole">
            <p:oleObj spid="_x0000_s64518" name="Формула" r:id="rId9" imgW="139680" imgH="393480" progId="Equation.3">
              <p:embed/>
            </p:oleObj>
          </a:graphicData>
        </a:graphic>
      </p:graphicFrame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1071538" y="4857760"/>
            <a:ext cx="2160000" cy="178594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трак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20000" y="3168000"/>
            <a:ext cx="964413" cy="642942"/>
          </a:xfrm>
          <a:prstGeom prst="rect">
            <a:avLst/>
          </a:prstGeom>
        </p:spPr>
      </p:pic>
      <p:graphicFrame>
        <p:nvGraphicFramePr>
          <p:cNvPr id="670787" name="Object 67"/>
          <p:cNvGraphicFramePr>
            <a:graphicFrameLocks noChangeAspect="1"/>
          </p:cNvGraphicFramePr>
          <p:nvPr/>
        </p:nvGraphicFramePr>
        <p:xfrm>
          <a:off x="4214810" y="3071810"/>
          <a:ext cx="511175" cy="1543050"/>
        </p:xfrm>
        <a:graphic>
          <a:graphicData uri="http://schemas.openxmlformats.org/presentationml/2006/ole">
            <p:oleObj spid="_x0000_s64519" name="Формула" r:id="rId11" imgW="139680" imgH="393480" progId="Equation.3">
              <p:embed/>
            </p:oleObj>
          </a:graphicData>
        </a:graphic>
      </p:graphicFrame>
      <p:sp>
        <p:nvSpPr>
          <p:cNvPr id="25" name="Line 11"/>
          <p:cNvSpPr>
            <a:spLocks noChangeShapeType="1"/>
          </p:cNvSpPr>
          <p:nvPr/>
        </p:nvSpPr>
        <p:spPr bwMode="auto">
          <a:xfrm flipV="1">
            <a:off x="571472" y="4572007"/>
            <a:ext cx="8572528" cy="45719"/>
          </a:xfrm>
          <a:prstGeom prst="line">
            <a:avLst/>
          </a:prstGeom>
          <a:noFill/>
          <a:ln w="66675" cmpd="sng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6" name="Рисунок 25" descr="штора.GIF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282" y="4500570"/>
            <a:ext cx="8788431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25695 -0.275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3" grpId="0" animBg="1"/>
      <p:bldP spid="53" grpId="1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Прямоугольник 13"/>
          <p:cNvSpPr>
            <a:spLocks noChangeArrowheads="1"/>
          </p:cNvSpPr>
          <p:nvPr/>
        </p:nvSpPr>
        <p:spPr bwMode="auto">
          <a:xfrm>
            <a:off x="571472" y="857232"/>
            <a:ext cx="79295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 algn="ctr">
              <a:spcBef>
                <a:spcPts val="0"/>
              </a:spcBef>
              <a:buClr>
                <a:schemeClr val="accent1"/>
              </a:buClr>
              <a:buSzPct val="80000"/>
              <a:defRPr/>
            </a:pPr>
            <a:r>
              <a:rPr lang="ru-RU" sz="3200" dirty="0">
                <a:latin typeface="+mj-lt"/>
              </a:rPr>
              <a:t>Найдите ошибки в решении уравнений, если они есть, и исправьте их.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14290"/>
            <a:ext cx="54553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Закоулок  «Практический»</a:t>
            </a:r>
            <a:endParaRPr lang="ru-RU" sz="36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2" name="Рисунок 5" descr="клубо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6643702" y="142852"/>
            <a:ext cx="1857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Исправь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1225550" y="2000250"/>
          <a:ext cx="2781300" cy="1152525"/>
        </p:xfrm>
        <a:graphic>
          <a:graphicData uri="http://schemas.openxmlformats.org/presentationml/2006/ole">
            <p:oleObj spid="_x0000_s68611" name="Формула" r:id="rId4" imgW="939600" imgH="39348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643063" y="3286125"/>
          <a:ext cx="2360612" cy="1152525"/>
        </p:xfrm>
        <a:graphic>
          <a:graphicData uri="http://schemas.openxmlformats.org/presentationml/2006/ole">
            <p:oleObj spid="_x0000_s68612" name="Формула" r:id="rId5" imgW="799920" imgH="39348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1676400" y="4572000"/>
          <a:ext cx="1357313" cy="1152525"/>
        </p:xfrm>
        <a:graphic>
          <a:graphicData uri="http://schemas.openxmlformats.org/presentationml/2006/ole">
            <p:oleObj spid="_x0000_s68613" name="Формула" r:id="rId6" imgW="457200" imgH="39348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4832350" y="2071688"/>
          <a:ext cx="2549525" cy="1152525"/>
        </p:xfrm>
        <a:graphic>
          <a:graphicData uri="http://schemas.openxmlformats.org/presentationml/2006/ole">
            <p:oleObj spid="_x0000_s68614" name="Формула" r:id="rId7" imgW="939600" imgH="393480" progId="Equation.3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5218113" y="3286125"/>
          <a:ext cx="2368550" cy="1152525"/>
        </p:xfrm>
        <a:graphic>
          <a:graphicData uri="http://schemas.openxmlformats.org/presentationml/2006/ole">
            <p:oleObj spid="_x0000_s68615" name="Формула" r:id="rId8" imgW="799920" imgH="393480" progId="Equation.3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5199063" y="4570413"/>
          <a:ext cx="1347787" cy="1152525"/>
        </p:xfrm>
        <a:graphic>
          <a:graphicData uri="http://schemas.openxmlformats.org/presentationml/2006/ole">
            <p:oleObj spid="_x0000_s68616" name="Формула" r:id="rId9" imgW="457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theseus_minotaur_mosa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572008"/>
            <a:ext cx="2501283" cy="1857388"/>
          </a:xfrm>
          <a:prstGeom prst="rect">
            <a:avLst/>
          </a:prstGeom>
          <a:ln>
            <a:solidFill>
              <a:srgbClr val="4C3020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52"/>
            <a:ext cx="41681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Лабиринт  пройден!</a:t>
            </a:r>
            <a:endParaRPr lang="ru-RU" sz="36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86563" y="571500"/>
            <a:ext cx="1785937" cy="5857875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81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Рисунок 6" descr="A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16" y="714356"/>
            <a:ext cx="1661266" cy="342902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2910" y="1785926"/>
            <a:ext cx="4929222" cy="23415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узнал…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научился…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Мне понравилось…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Мне не понравилось…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Мое настроение…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00100" y="1000108"/>
            <a:ext cx="2786082" cy="10128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уроке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625600" y="1856509"/>
            <a:ext cx="5574145" cy="4987636"/>
          </a:xfrm>
          <a:custGeom>
            <a:avLst/>
            <a:gdLst>
              <a:gd name="connsiteX0" fmla="*/ 5551055 w 5574145"/>
              <a:gd name="connsiteY0" fmla="*/ 0 h 4987636"/>
              <a:gd name="connsiteX1" fmla="*/ 5564909 w 5574145"/>
              <a:gd name="connsiteY1" fmla="*/ 346364 h 4987636"/>
              <a:gd name="connsiteX2" fmla="*/ 5495636 w 5574145"/>
              <a:gd name="connsiteY2" fmla="*/ 942109 h 4987636"/>
              <a:gd name="connsiteX3" fmla="*/ 5204691 w 5574145"/>
              <a:gd name="connsiteY3" fmla="*/ 1898073 h 4987636"/>
              <a:gd name="connsiteX4" fmla="*/ 4816764 w 5574145"/>
              <a:gd name="connsiteY4" fmla="*/ 2784764 h 4987636"/>
              <a:gd name="connsiteX5" fmla="*/ 4179455 w 5574145"/>
              <a:gd name="connsiteY5" fmla="*/ 3657600 h 4987636"/>
              <a:gd name="connsiteX6" fmla="*/ 3223491 w 5574145"/>
              <a:gd name="connsiteY6" fmla="*/ 4516582 h 4987636"/>
              <a:gd name="connsiteX7" fmla="*/ 2253673 w 5574145"/>
              <a:gd name="connsiteY7" fmla="*/ 4932218 h 4987636"/>
              <a:gd name="connsiteX8" fmla="*/ 1768764 w 5574145"/>
              <a:gd name="connsiteY8" fmla="*/ 4849091 h 4987636"/>
              <a:gd name="connsiteX9" fmla="*/ 1533236 w 5574145"/>
              <a:gd name="connsiteY9" fmla="*/ 4585855 h 4987636"/>
              <a:gd name="connsiteX10" fmla="*/ 1270000 w 5574145"/>
              <a:gd name="connsiteY10" fmla="*/ 4599709 h 4987636"/>
              <a:gd name="connsiteX11" fmla="*/ 1145309 w 5574145"/>
              <a:gd name="connsiteY11" fmla="*/ 4655127 h 4987636"/>
              <a:gd name="connsiteX12" fmla="*/ 729673 w 5574145"/>
              <a:gd name="connsiteY12" fmla="*/ 4793673 h 4987636"/>
              <a:gd name="connsiteX13" fmla="*/ 341745 w 5574145"/>
              <a:gd name="connsiteY13" fmla="*/ 4710546 h 4987636"/>
              <a:gd name="connsiteX14" fmla="*/ 50800 w 5574145"/>
              <a:gd name="connsiteY14" fmla="*/ 4391891 h 4987636"/>
              <a:gd name="connsiteX15" fmla="*/ 36945 w 5574145"/>
              <a:gd name="connsiteY15" fmla="*/ 4267200 h 498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74145" h="4987636">
                <a:moveTo>
                  <a:pt x="5551055" y="0"/>
                </a:moveTo>
                <a:cubicBezTo>
                  <a:pt x="5562600" y="94673"/>
                  <a:pt x="5574145" y="189346"/>
                  <a:pt x="5564909" y="346364"/>
                </a:cubicBezTo>
                <a:cubicBezTo>
                  <a:pt x="5555673" y="503382"/>
                  <a:pt x="5555672" y="683491"/>
                  <a:pt x="5495636" y="942109"/>
                </a:cubicBezTo>
                <a:cubicBezTo>
                  <a:pt x="5435600" y="1200727"/>
                  <a:pt x="5317836" y="1590964"/>
                  <a:pt x="5204691" y="1898073"/>
                </a:cubicBezTo>
                <a:cubicBezTo>
                  <a:pt x="5091546" y="2205182"/>
                  <a:pt x="4987637" y="2491510"/>
                  <a:pt x="4816764" y="2784764"/>
                </a:cubicBezTo>
                <a:cubicBezTo>
                  <a:pt x="4645891" y="3078018"/>
                  <a:pt x="4445001" y="3368964"/>
                  <a:pt x="4179455" y="3657600"/>
                </a:cubicBezTo>
                <a:cubicBezTo>
                  <a:pt x="3913909" y="3946236"/>
                  <a:pt x="3544455" y="4304146"/>
                  <a:pt x="3223491" y="4516582"/>
                </a:cubicBezTo>
                <a:cubicBezTo>
                  <a:pt x="2902527" y="4729018"/>
                  <a:pt x="2496127" y="4876800"/>
                  <a:pt x="2253673" y="4932218"/>
                </a:cubicBezTo>
                <a:cubicBezTo>
                  <a:pt x="2011219" y="4987636"/>
                  <a:pt x="1888837" y="4906818"/>
                  <a:pt x="1768764" y="4849091"/>
                </a:cubicBezTo>
                <a:cubicBezTo>
                  <a:pt x="1648691" y="4791364"/>
                  <a:pt x="1616363" y="4627419"/>
                  <a:pt x="1533236" y="4585855"/>
                </a:cubicBezTo>
                <a:cubicBezTo>
                  <a:pt x="1450109" y="4544291"/>
                  <a:pt x="1334654" y="4588164"/>
                  <a:pt x="1270000" y="4599709"/>
                </a:cubicBezTo>
                <a:cubicBezTo>
                  <a:pt x="1205346" y="4611254"/>
                  <a:pt x="1235364" y="4622800"/>
                  <a:pt x="1145309" y="4655127"/>
                </a:cubicBezTo>
                <a:cubicBezTo>
                  <a:pt x="1055255" y="4687454"/>
                  <a:pt x="863600" y="4784437"/>
                  <a:pt x="729673" y="4793673"/>
                </a:cubicBezTo>
                <a:cubicBezTo>
                  <a:pt x="595746" y="4802909"/>
                  <a:pt x="454890" y="4777510"/>
                  <a:pt x="341745" y="4710546"/>
                </a:cubicBezTo>
                <a:cubicBezTo>
                  <a:pt x="228600" y="4643582"/>
                  <a:pt x="101600" y="4465782"/>
                  <a:pt x="50800" y="4391891"/>
                </a:cubicBezTo>
                <a:cubicBezTo>
                  <a:pt x="0" y="4318000"/>
                  <a:pt x="18472" y="4292600"/>
                  <a:pt x="36945" y="4267200"/>
                </a:cubicBezTo>
              </a:path>
            </a:pathLst>
          </a:custGeom>
          <a:ln w="34925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189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#1_01_Boney M_Daddy coo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2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80728"/>
            <a:ext cx="7956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Сравнение, сложение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вычитание 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дробей с разными знаменателями».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6678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«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Человек подобен дроби: в знаменателе – то,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что он о себе думает, в числителе – то,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 что он есть на самом деле.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Чем больше знаменатель, тем меньше дробь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»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60932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Л.Н.Толстой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-285750" y="1285875"/>
            <a:ext cx="9715500" cy="1000125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1154" name="Text Box 2"/>
          <p:cNvSpPr txBox="1">
            <a:spLocks noChangeArrowheads="1"/>
          </p:cNvSpPr>
          <p:nvPr/>
        </p:nvSpPr>
        <p:spPr bwMode="auto">
          <a:xfrm>
            <a:off x="88900" y="177800"/>
            <a:ext cx="9144000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Найди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несократимые дроби. </a:t>
            </a:r>
          </a:p>
        </p:txBody>
      </p:sp>
      <p:sp>
        <p:nvSpPr>
          <p:cNvPr id="561161" name="Text Box 9"/>
          <p:cNvSpPr txBox="1">
            <a:spLocks noChangeArrowheads="1"/>
          </p:cNvSpPr>
          <p:nvPr/>
        </p:nvSpPr>
        <p:spPr bwMode="auto">
          <a:xfrm>
            <a:off x="3643313" y="4572000"/>
            <a:ext cx="531812" cy="7080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</a:t>
            </a:r>
          </a:p>
        </p:txBody>
      </p:sp>
      <p:sp>
        <p:nvSpPr>
          <p:cNvPr id="561165" name="Text Box 13"/>
          <p:cNvSpPr txBox="1">
            <a:spLocks noChangeArrowheads="1"/>
          </p:cNvSpPr>
          <p:nvPr/>
        </p:nvSpPr>
        <p:spPr bwMode="auto">
          <a:xfrm>
            <a:off x="3714750" y="2430463"/>
            <a:ext cx="525463" cy="7080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</a:p>
        </p:txBody>
      </p:sp>
      <p:sp>
        <p:nvSpPr>
          <p:cNvPr id="561167" name="Text Box 15"/>
          <p:cNvSpPr txBox="1">
            <a:spLocks noChangeArrowheads="1"/>
          </p:cNvSpPr>
          <p:nvPr/>
        </p:nvSpPr>
        <p:spPr bwMode="auto">
          <a:xfrm>
            <a:off x="285750" y="2428875"/>
            <a:ext cx="584200" cy="7080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</a:p>
        </p:txBody>
      </p:sp>
      <p:sp>
        <p:nvSpPr>
          <p:cNvPr id="561168" name="Text Box 16"/>
          <p:cNvSpPr txBox="1">
            <a:spLocks noChangeArrowheads="1"/>
          </p:cNvSpPr>
          <p:nvPr/>
        </p:nvSpPr>
        <p:spPr bwMode="auto">
          <a:xfrm>
            <a:off x="269875" y="5776913"/>
            <a:ext cx="520700" cy="7080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</a:t>
            </a:r>
          </a:p>
        </p:txBody>
      </p:sp>
      <p:sp>
        <p:nvSpPr>
          <p:cNvPr id="561169" name="Text Box 17"/>
          <p:cNvSpPr txBox="1">
            <a:spLocks noChangeArrowheads="1"/>
          </p:cNvSpPr>
          <p:nvPr/>
        </p:nvSpPr>
        <p:spPr bwMode="auto">
          <a:xfrm>
            <a:off x="3633788" y="5732463"/>
            <a:ext cx="554037" cy="7080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</p:txBody>
      </p:sp>
      <p:sp>
        <p:nvSpPr>
          <p:cNvPr id="561170" name="Text Box 18"/>
          <p:cNvSpPr txBox="1">
            <a:spLocks noChangeArrowheads="1"/>
          </p:cNvSpPr>
          <p:nvPr/>
        </p:nvSpPr>
        <p:spPr bwMode="auto">
          <a:xfrm>
            <a:off x="206375" y="4572000"/>
            <a:ext cx="741363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</a:t>
            </a:r>
          </a:p>
        </p:txBody>
      </p:sp>
      <p:sp>
        <p:nvSpPr>
          <p:cNvPr id="561171" name="Text Box 19"/>
          <p:cNvSpPr txBox="1">
            <a:spLocks noChangeArrowheads="1"/>
          </p:cNvSpPr>
          <p:nvPr/>
        </p:nvSpPr>
        <p:spPr bwMode="auto">
          <a:xfrm>
            <a:off x="257175" y="3563938"/>
            <a:ext cx="550863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</a:t>
            </a:r>
          </a:p>
        </p:txBody>
      </p:sp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857250" y="3357563"/>
          <a:ext cx="647700" cy="1187450"/>
        </p:xfrm>
        <a:graphic>
          <a:graphicData uri="http://schemas.openxmlformats.org/presentationml/2006/ole">
            <p:oleObj spid="_x0000_s1026" name="Формула" r:id="rId4" imgW="215640" imgH="393480" progId="Equation.3">
              <p:embed/>
            </p:oleObj>
          </a:graphicData>
        </a:graphic>
      </p:graphicFrame>
      <p:sp>
        <p:nvSpPr>
          <p:cNvPr id="1038" name="Text Box 23"/>
          <p:cNvSpPr txBox="1">
            <a:spLocks noChangeArrowheads="1"/>
          </p:cNvSpPr>
          <p:nvPr/>
        </p:nvSpPr>
        <p:spPr bwMode="auto">
          <a:xfrm>
            <a:off x="4286250" y="2428875"/>
            <a:ext cx="762000" cy="646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0,7</a:t>
            </a:r>
          </a:p>
        </p:txBody>
      </p:sp>
      <p:sp>
        <p:nvSpPr>
          <p:cNvPr id="1039" name="Text Box 24"/>
          <p:cNvSpPr txBox="1">
            <a:spLocks noChangeArrowheads="1"/>
          </p:cNvSpPr>
          <p:nvPr/>
        </p:nvSpPr>
        <p:spPr bwMode="auto">
          <a:xfrm>
            <a:off x="942975" y="5862638"/>
            <a:ext cx="992188" cy="646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0,23</a:t>
            </a:r>
          </a:p>
        </p:txBody>
      </p:sp>
      <p:sp>
        <p:nvSpPr>
          <p:cNvPr id="1040" name="Text Box 26"/>
          <p:cNvSpPr txBox="1">
            <a:spLocks noChangeArrowheads="1"/>
          </p:cNvSpPr>
          <p:nvPr/>
        </p:nvSpPr>
        <p:spPr bwMode="auto">
          <a:xfrm>
            <a:off x="928688" y="4643438"/>
            <a:ext cx="762000" cy="646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0,8</a:t>
            </a:r>
          </a:p>
        </p:txBody>
      </p:sp>
      <p:sp>
        <p:nvSpPr>
          <p:cNvPr id="1041" name="Text Box 27"/>
          <p:cNvSpPr txBox="1">
            <a:spLocks noChangeArrowheads="1"/>
          </p:cNvSpPr>
          <p:nvPr/>
        </p:nvSpPr>
        <p:spPr bwMode="auto">
          <a:xfrm>
            <a:off x="857250" y="2484438"/>
            <a:ext cx="762000" cy="6461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0,1</a:t>
            </a:r>
          </a:p>
        </p:txBody>
      </p:sp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4214813" y="4071938"/>
          <a:ext cx="685800" cy="1187450"/>
        </p:xfrm>
        <a:graphic>
          <a:graphicData uri="http://schemas.openxmlformats.org/presentationml/2006/ole">
            <p:oleObj spid="_x0000_s1027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1028" name="Object 31"/>
          <p:cNvGraphicFramePr>
            <a:graphicFrameLocks noChangeAspect="1"/>
          </p:cNvGraphicFramePr>
          <p:nvPr/>
        </p:nvGraphicFramePr>
        <p:xfrm>
          <a:off x="4122738" y="5472113"/>
          <a:ext cx="1143000" cy="1187450"/>
        </p:xfrm>
        <a:graphic>
          <a:graphicData uri="http://schemas.openxmlformats.org/presentationml/2006/ole">
            <p:oleObj spid="_x0000_s1028" name="Формула" r:id="rId6" imgW="380880" imgH="393480" progId="Equation.3">
              <p:embed/>
            </p:oleObj>
          </a:graphicData>
        </a:graphic>
      </p:graphicFrame>
      <p:sp>
        <p:nvSpPr>
          <p:cNvPr id="561184" name="Text Box 32"/>
          <p:cNvSpPr txBox="1">
            <a:spLocks noChangeArrowheads="1"/>
          </p:cNvSpPr>
          <p:nvPr/>
        </p:nvSpPr>
        <p:spPr bwMode="auto">
          <a:xfrm>
            <a:off x="3621088" y="3563938"/>
            <a:ext cx="663575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</p:txBody>
      </p:sp>
      <p:sp>
        <p:nvSpPr>
          <p:cNvPr id="1043" name="Text Box 33"/>
          <p:cNvSpPr txBox="1">
            <a:spLocks noChangeArrowheads="1"/>
          </p:cNvSpPr>
          <p:nvPr/>
        </p:nvSpPr>
        <p:spPr bwMode="auto">
          <a:xfrm>
            <a:off x="4357688" y="3571875"/>
            <a:ext cx="992187" cy="646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0,25</a:t>
            </a:r>
          </a:p>
        </p:txBody>
      </p:sp>
      <p:pic>
        <p:nvPicPr>
          <p:cNvPr id="25" name="Picture 4" descr="kot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52525"/>
            <a:ext cx="295116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1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61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02535 -0.4493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61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16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1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561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11232 -0.1370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561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16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61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61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57066 -0.1368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61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16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61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65468 -0.625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16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61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61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0.36372 -0.61852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61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16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61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561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17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61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17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61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561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184"/>
                  </p:tgtEl>
                </p:cond>
              </p:nextCondLst>
            </p:seq>
          </p:childTnLst>
        </p:cTn>
      </p:par>
    </p:tnLst>
    <p:bldLst>
      <p:bldP spid="561161" grpId="0"/>
      <p:bldP spid="561161" grpId="1"/>
      <p:bldP spid="561165" grpId="0"/>
      <p:bldP spid="561165" grpId="1"/>
      <p:bldP spid="561167" grpId="0"/>
      <p:bldP spid="561167" grpId="1"/>
      <p:bldP spid="561168" grpId="0"/>
      <p:bldP spid="561168" grpId="1"/>
      <p:bldP spid="561169" grpId="0"/>
      <p:bldP spid="561169" grpId="1"/>
      <p:bldP spid="561170" grpId="0"/>
      <p:bldP spid="561171" grpId="0"/>
      <p:bldP spid="5611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14313" y="144463"/>
            <a:ext cx="9715501" cy="2713037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44000"/>
            <a:ext cx="8429684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F94C0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Сравнение,  сложение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F94C0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и  вычитание</a:t>
            </a:r>
            <a:br>
              <a:rPr lang="ru-RU" sz="4400" b="1" dirty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F94C0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</a:br>
            <a:r>
              <a:rPr lang="ru-RU" sz="4400" b="1" dirty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F94C0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дробей  с  разными  знаменателями</a:t>
            </a: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285750" y="3500438"/>
            <a:ext cx="8478838" cy="23717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dirty="0">
                <a:latin typeface="+mn-lt"/>
              </a:rPr>
              <a:t>   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мы отправимся в путешествие по закоулкам математического лабиринта, а нитью Ариадны будут ваши знания по теме: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«Сравнение, сложение и вычитание дробей». 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218768" y="2942303"/>
            <a:ext cx="8723670" cy="3844414"/>
          </a:xfrm>
          <a:custGeom>
            <a:avLst/>
            <a:gdLst>
              <a:gd name="connsiteX0" fmla="*/ 105697 w 8723670"/>
              <a:gd name="connsiteY0" fmla="*/ 1452716 h 3844414"/>
              <a:gd name="connsiteX1" fmla="*/ 2458 w 8723670"/>
              <a:gd name="connsiteY1" fmla="*/ 1010265 h 3844414"/>
              <a:gd name="connsiteX2" fmla="*/ 90948 w 8723670"/>
              <a:gd name="connsiteY2" fmla="*/ 656303 h 3844414"/>
              <a:gd name="connsiteX3" fmla="*/ 385916 w 8723670"/>
              <a:gd name="connsiteY3" fmla="*/ 405581 h 3844414"/>
              <a:gd name="connsiteX4" fmla="*/ 784122 w 8723670"/>
              <a:gd name="connsiteY4" fmla="*/ 346587 h 3844414"/>
              <a:gd name="connsiteX5" fmla="*/ 1521542 w 8723670"/>
              <a:gd name="connsiteY5" fmla="*/ 464574 h 3844414"/>
              <a:gd name="connsiteX6" fmla="*/ 2155722 w 8723670"/>
              <a:gd name="connsiteY6" fmla="*/ 597310 h 3844414"/>
              <a:gd name="connsiteX7" fmla="*/ 2745658 w 8723670"/>
              <a:gd name="connsiteY7" fmla="*/ 641555 h 3844414"/>
              <a:gd name="connsiteX8" fmla="*/ 4043516 w 8723670"/>
              <a:gd name="connsiteY8" fmla="*/ 567813 h 3844414"/>
              <a:gd name="connsiteX9" fmla="*/ 5016909 w 8723670"/>
              <a:gd name="connsiteY9" fmla="*/ 420329 h 3844414"/>
              <a:gd name="connsiteX10" fmla="*/ 5665838 w 8723670"/>
              <a:gd name="connsiteY10" fmla="*/ 228600 h 3844414"/>
              <a:gd name="connsiteX11" fmla="*/ 5680587 w 8723670"/>
              <a:gd name="connsiteY11" fmla="*/ 36871 h 3844414"/>
              <a:gd name="connsiteX12" fmla="*/ 5533103 w 8723670"/>
              <a:gd name="connsiteY12" fmla="*/ 7374 h 3844414"/>
              <a:gd name="connsiteX13" fmla="*/ 5429864 w 8723670"/>
              <a:gd name="connsiteY13" fmla="*/ 66368 h 3844414"/>
              <a:gd name="connsiteX14" fmla="*/ 5429864 w 8723670"/>
              <a:gd name="connsiteY14" fmla="*/ 199103 h 3844414"/>
              <a:gd name="connsiteX15" fmla="*/ 5636342 w 8723670"/>
              <a:gd name="connsiteY15" fmla="*/ 435078 h 3844414"/>
              <a:gd name="connsiteX16" fmla="*/ 6049297 w 8723670"/>
              <a:gd name="connsiteY16" fmla="*/ 523568 h 3844414"/>
              <a:gd name="connsiteX17" fmla="*/ 6698226 w 8723670"/>
              <a:gd name="connsiteY17" fmla="*/ 494071 h 3844414"/>
              <a:gd name="connsiteX18" fmla="*/ 7317658 w 8723670"/>
              <a:gd name="connsiteY18" fmla="*/ 317091 h 3844414"/>
              <a:gd name="connsiteX19" fmla="*/ 7951838 w 8723670"/>
              <a:gd name="connsiteY19" fmla="*/ 302342 h 3844414"/>
              <a:gd name="connsiteX20" fmla="*/ 8320548 w 8723670"/>
              <a:gd name="connsiteY20" fmla="*/ 612058 h 3844414"/>
              <a:gd name="connsiteX21" fmla="*/ 8394290 w 8723670"/>
              <a:gd name="connsiteY21" fmla="*/ 1172497 h 3844414"/>
              <a:gd name="connsiteX22" fmla="*/ 8276303 w 8723670"/>
              <a:gd name="connsiteY22" fmla="*/ 1673942 h 3844414"/>
              <a:gd name="connsiteX23" fmla="*/ 8409038 w 8723670"/>
              <a:gd name="connsiteY23" fmla="*/ 2131142 h 3844414"/>
              <a:gd name="connsiteX24" fmla="*/ 8630264 w 8723670"/>
              <a:gd name="connsiteY24" fmla="*/ 2485103 h 3844414"/>
              <a:gd name="connsiteX25" fmla="*/ 8704006 w 8723670"/>
              <a:gd name="connsiteY25" fmla="*/ 2927555 h 3844414"/>
              <a:gd name="connsiteX26" fmla="*/ 8512277 w 8723670"/>
              <a:gd name="connsiteY26" fmla="*/ 3370007 h 3844414"/>
              <a:gd name="connsiteX27" fmla="*/ 8069826 w 8723670"/>
              <a:gd name="connsiteY27" fmla="*/ 3664974 h 3844414"/>
              <a:gd name="connsiteX28" fmla="*/ 7243916 w 8723670"/>
              <a:gd name="connsiteY28" fmla="*/ 3827207 h 3844414"/>
              <a:gd name="connsiteX29" fmla="*/ 6270522 w 8723670"/>
              <a:gd name="connsiteY29" fmla="*/ 3768213 h 3844414"/>
              <a:gd name="connsiteX30" fmla="*/ 5459361 w 8723670"/>
              <a:gd name="connsiteY30" fmla="*/ 3517491 h 3844414"/>
              <a:gd name="connsiteX31" fmla="*/ 4367980 w 8723670"/>
              <a:gd name="connsiteY31" fmla="*/ 3075039 h 3844414"/>
              <a:gd name="connsiteX32" fmla="*/ 3394587 w 8723670"/>
              <a:gd name="connsiteY32" fmla="*/ 2750574 h 3844414"/>
              <a:gd name="connsiteX33" fmla="*/ 2598174 w 8723670"/>
              <a:gd name="connsiteY33" fmla="*/ 2780071 h 3844414"/>
              <a:gd name="connsiteX34" fmla="*/ 1683774 w 8723670"/>
              <a:gd name="connsiteY34" fmla="*/ 3001297 h 3844414"/>
              <a:gd name="connsiteX35" fmla="*/ 975851 w 8723670"/>
              <a:gd name="connsiteY35" fmla="*/ 3370007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723670" h="3844414">
                <a:moveTo>
                  <a:pt x="105697" y="1452716"/>
                </a:moveTo>
                <a:cubicBezTo>
                  <a:pt x="55306" y="1297858"/>
                  <a:pt x="4916" y="1143000"/>
                  <a:pt x="2458" y="1010265"/>
                </a:cubicBezTo>
                <a:cubicBezTo>
                  <a:pt x="0" y="877530"/>
                  <a:pt x="27038" y="757084"/>
                  <a:pt x="90948" y="656303"/>
                </a:cubicBezTo>
                <a:cubicBezTo>
                  <a:pt x="154858" y="555522"/>
                  <a:pt x="270387" y="457200"/>
                  <a:pt x="385916" y="405581"/>
                </a:cubicBezTo>
                <a:cubicBezTo>
                  <a:pt x="501445" y="353962"/>
                  <a:pt x="594851" y="336755"/>
                  <a:pt x="784122" y="346587"/>
                </a:cubicBezTo>
                <a:cubicBezTo>
                  <a:pt x="973393" y="356419"/>
                  <a:pt x="1292942" y="422787"/>
                  <a:pt x="1521542" y="464574"/>
                </a:cubicBezTo>
                <a:cubicBezTo>
                  <a:pt x="1750142" y="506361"/>
                  <a:pt x="1951703" y="567813"/>
                  <a:pt x="2155722" y="597310"/>
                </a:cubicBezTo>
                <a:cubicBezTo>
                  <a:pt x="2359741" y="626807"/>
                  <a:pt x="2431026" y="646471"/>
                  <a:pt x="2745658" y="641555"/>
                </a:cubicBezTo>
                <a:cubicBezTo>
                  <a:pt x="3060290" y="636639"/>
                  <a:pt x="3664974" y="604684"/>
                  <a:pt x="4043516" y="567813"/>
                </a:cubicBezTo>
                <a:cubicBezTo>
                  <a:pt x="4422058" y="530942"/>
                  <a:pt x="4746522" y="476864"/>
                  <a:pt x="5016909" y="420329"/>
                </a:cubicBezTo>
                <a:cubicBezTo>
                  <a:pt x="5287296" y="363794"/>
                  <a:pt x="5555225" y="292510"/>
                  <a:pt x="5665838" y="228600"/>
                </a:cubicBezTo>
                <a:cubicBezTo>
                  <a:pt x="5776451" y="164690"/>
                  <a:pt x="5702710" y="73742"/>
                  <a:pt x="5680587" y="36871"/>
                </a:cubicBezTo>
                <a:cubicBezTo>
                  <a:pt x="5658465" y="0"/>
                  <a:pt x="5574890" y="2458"/>
                  <a:pt x="5533103" y="7374"/>
                </a:cubicBezTo>
                <a:cubicBezTo>
                  <a:pt x="5491316" y="12290"/>
                  <a:pt x="5447070" y="34413"/>
                  <a:pt x="5429864" y="66368"/>
                </a:cubicBezTo>
                <a:cubicBezTo>
                  <a:pt x="5412658" y="98323"/>
                  <a:pt x="5395451" y="137651"/>
                  <a:pt x="5429864" y="199103"/>
                </a:cubicBezTo>
                <a:cubicBezTo>
                  <a:pt x="5464277" y="260555"/>
                  <a:pt x="5533103" y="381001"/>
                  <a:pt x="5636342" y="435078"/>
                </a:cubicBezTo>
                <a:cubicBezTo>
                  <a:pt x="5739581" y="489155"/>
                  <a:pt x="5872316" y="513736"/>
                  <a:pt x="6049297" y="523568"/>
                </a:cubicBezTo>
                <a:cubicBezTo>
                  <a:pt x="6226278" y="533400"/>
                  <a:pt x="6486833" y="528484"/>
                  <a:pt x="6698226" y="494071"/>
                </a:cubicBezTo>
                <a:cubicBezTo>
                  <a:pt x="6909619" y="459658"/>
                  <a:pt x="7108723" y="349046"/>
                  <a:pt x="7317658" y="317091"/>
                </a:cubicBezTo>
                <a:cubicBezTo>
                  <a:pt x="7526593" y="285136"/>
                  <a:pt x="7784690" y="253181"/>
                  <a:pt x="7951838" y="302342"/>
                </a:cubicBezTo>
                <a:cubicBezTo>
                  <a:pt x="8118986" y="351503"/>
                  <a:pt x="8246806" y="467032"/>
                  <a:pt x="8320548" y="612058"/>
                </a:cubicBezTo>
                <a:cubicBezTo>
                  <a:pt x="8394290" y="757084"/>
                  <a:pt x="8401664" y="995516"/>
                  <a:pt x="8394290" y="1172497"/>
                </a:cubicBezTo>
                <a:cubicBezTo>
                  <a:pt x="8386916" y="1349478"/>
                  <a:pt x="8273845" y="1514168"/>
                  <a:pt x="8276303" y="1673942"/>
                </a:cubicBezTo>
                <a:cubicBezTo>
                  <a:pt x="8278761" y="1833716"/>
                  <a:pt x="8350045" y="1995949"/>
                  <a:pt x="8409038" y="2131142"/>
                </a:cubicBezTo>
                <a:cubicBezTo>
                  <a:pt x="8468031" y="2266335"/>
                  <a:pt x="8581103" y="2352368"/>
                  <a:pt x="8630264" y="2485103"/>
                </a:cubicBezTo>
                <a:cubicBezTo>
                  <a:pt x="8679425" y="2617839"/>
                  <a:pt x="8723670" y="2780071"/>
                  <a:pt x="8704006" y="2927555"/>
                </a:cubicBezTo>
                <a:cubicBezTo>
                  <a:pt x="8684342" y="3075039"/>
                  <a:pt x="8617974" y="3247104"/>
                  <a:pt x="8512277" y="3370007"/>
                </a:cubicBezTo>
                <a:cubicBezTo>
                  <a:pt x="8406580" y="3492910"/>
                  <a:pt x="8281219" y="3588774"/>
                  <a:pt x="8069826" y="3664974"/>
                </a:cubicBezTo>
                <a:cubicBezTo>
                  <a:pt x="7858433" y="3741174"/>
                  <a:pt x="7543800" y="3810001"/>
                  <a:pt x="7243916" y="3827207"/>
                </a:cubicBezTo>
                <a:cubicBezTo>
                  <a:pt x="6944032" y="3844414"/>
                  <a:pt x="6567948" y="3819832"/>
                  <a:pt x="6270522" y="3768213"/>
                </a:cubicBezTo>
                <a:cubicBezTo>
                  <a:pt x="5973096" y="3716594"/>
                  <a:pt x="5776451" y="3633020"/>
                  <a:pt x="5459361" y="3517491"/>
                </a:cubicBezTo>
                <a:cubicBezTo>
                  <a:pt x="5142271" y="3401962"/>
                  <a:pt x="4712109" y="3202859"/>
                  <a:pt x="4367980" y="3075039"/>
                </a:cubicBezTo>
                <a:cubicBezTo>
                  <a:pt x="4023851" y="2947220"/>
                  <a:pt x="3689555" y="2799735"/>
                  <a:pt x="3394587" y="2750574"/>
                </a:cubicBezTo>
                <a:cubicBezTo>
                  <a:pt x="3099619" y="2701413"/>
                  <a:pt x="2883310" y="2738284"/>
                  <a:pt x="2598174" y="2780071"/>
                </a:cubicBezTo>
                <a:cubicBezTo>
                  <a:pt x="2313039" y="2821858"/>
                  <a:pt x="1954161" y="2902974"/>
                  <a:pt x="1683774" y="3001297"/>
                </a:cubicBezTo>
                <a:cubicBezTo>
                  <a:pt x="1413387" y="3099620"/>
                  <a:pt x="1194619" y="3234813"/>
                  <a:pt x="975851" y="3370007"/>
                </a:cubicBezTo>
              </a:path>
            </a:pathLst>
          </a:custGeom>
          <a:ln w="38100"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8" name="Рисунок 6" descr="клубо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5857875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Сравнить дроби: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69" name="Object 5"/>
          <p:cNvGraphicFramePr>
            <a:graphicFrameLocks noChangeAspect="1"/>
          </p:cNvGraphicFramePr>
          <p:nvPr>
            <p:ph idx="1"/>
          </p:nvPr>
        </p:nvGraphicFramePr>
        <p:xfrm>
          <a:off x="827584" y="1484784"/>
          <a:ext cx="2117874" cy="1242284"/>
        </p:xfrm>
        <a:graphic>
          <a:graphicData uri="http://schemas.openxmlformats.org/presentationml/2006/ole">
            <p:oleObj spid="_x0000_s32769" name="Формула" r:id="rId3" imgW="520560" imgH="393480" progId="Equation.3">
              <p:embed/>
            </p:oleObj>
          </a:graphicData>
        </a:graphic>
      </p:graphicFrame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3635896" y="1556792"/>
          <a:ext cx="1808981" cy="1071563"/>
        </p:xfrm>
        <a:graphic>
          <a:graphicData uri="http://schemas.openxmlformats.org/presentationml/2006/ole">
            <p:oleObj spid="_x0000_s32770" name="Формула" r:id="rId4" imgW="419040" imgH="393480" progId="Equation.3">
              <p:embed/>
            </p:oleObj>
          </a:graphicData>
        </a:graphic>
      </p:graphicFrame>
      <p:graphicFrame>
        <p:nvGraphicFramePr>
          <p:cNvPr id="32774" name="Object 22"/>
          <p:cNvGraphicFramePr>
            <a:graphicFrameLocks noChangeAspect="1"/>
          </p:cNvGraphicFramePr>
          <p:nvPr/>
        </p:nvGraphicFramePr>
        <p:xfrm>
          <a:off x="1403648" y="3284984"/>
          <a:ext cx="317545" cy="591616"/>
        </p:xfrm>
        <a:graphic>
          <a:graphicData uri="http://schemas.openxmlformats.org/presentationml/2006/ole">
            <p:oleObj spid="_x0000_s32774" name="Формула" r:id="rId5" imgW="88560" imgH="164880" progId="Equation.3">
              <p:embed/>
            </p:oleObj>
          </a:graphicData>
        </a:graphic>
      </p:graphicFrame>
      <p:graphicFrame>
        <p:nvGraphicFramePr>
          <p:cNvPr id="32775" name="Object 22"/>
          <p:cNvGraphicFramePr>
            <a:graphicFrameLocks noChangeAspect="1"/>
          </p:cNvGraphicFramePr>
          <p:nvPr/>
        </p:nvGraphicFramePr>
        <p:xfrm>
          <a:off x="827584" y="3356992"/>
          <a:ext cx="457200" cy="1301750"/>
        </p:xfrm>
        <a:graphic>
          <a:graphicData uri="http://schemas.openxmlformats.org/presentationml/2006/ole">
            <p:oleObj spid="_x0000_s32775" name="Формула" r:id="rId6" imgW="152280" imgH="431640" progId="Equation.3">
              <p:embed/>
            </p:oleObj>
          </a:graphicData>
        </a:graphic>
      </p:graphicFrame>
      <p:graphicFrame>
        <p:nvGraphicFramePr>
          <p:cNvPr id="32776" name="Object 22"/>
          <p:cNvGraphicFramePr>
            <a:graphicFrameLocks noChangeAspect="1"/>
          </p:cNvGraphicFramePr>
          <p:nvPr/>
        </p:nvGraphicFramePr>
        <p:xfrm>
          <a:off x="1835696" y="3356992"/>
          <a:ext cx="336486" cy="372939"/>
        </p:xfrm>
        <a:graphic>
          <a:graphicData uri="http://schemas.openxmlformats.org/presentationml/2006/ole">
            <p:oleObj spid="_x0000_s32776" name="Формула" r:id="rId7" imgW="126720" imgH="139680" progId="Equation.3">
              <p:embed/>
            </p:oleObj>
          </a:graphicData>
        </a:graphic>
      </p:graphicFrame>
      <p:graphicFrame>
        <p:nvGraphicFramePr>
          <p:cNvPr id="32777" name="Object 22"/>
          <p:cNvGraphicFramePr>
            <a:graphicFrameLocks noChangeAspect="1"/>
          </p:cNvGraphicFramePr>
          <p:nvPr/>
        </p:nvGraphicFramePr>
        <p:xfrm>
          <a:off x="2267744" y="2924944"/>
          <a:ext cx="457200" cy="1187450"/>
        </p:xfrm>
        <a:graphic>
          <a:graphicData uri="http://schemas.openxmlformats.org/presentationml/2006/ole">
            <p:oleObj spid="_x0000_s32777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32778" name="Object 22"/>
          <p:cNvGraphicFramePr>
            <a:graphicFrameLocks noChangeAspect="1"/>
          </p:cNvGraphicFramePr>
          <p:nvPr/>
        </p:nvGraphicFramePr>
        <p:xfrm>
          <a:off x="2699792" y="3429000"/>
          <a:ext cx="228600" cy="496888"/>
        </p:xfrm>
        <a:graphic>
          <a:graphicData uri="http://schemas.openxmlformats.org/presentationml/2006/ole">
            <p:oleObj spid="_x0000_s32778" name="Формула" r:id="rId9" imgW="75960" imgH="164880" progId="Equation.3">
              <p:embed/>
            </p:oleObj>
          </a:graphicData>
        </a:graphic>
      </p:graphicFrame>
      <p:graphicFrame>
        <p:nvGraphicFramePr>
          <p:cNvPr id="32779" name="Object 5"/>
          <p:cNvGraphicFramePr>
            <a:graphicFrameLocks noChangeAspect="1"/>
          </p:cNvGraphicFramePr>
          <p:nvPr/>
        </p:nvGraphicFramePr>
        <p:xfrm>
          <a:off x="3563888" y="2924944"/>
          <a:ext cx="579854" cy="1224136"/>
        </p:xfrm>
        <a:graphic>
          <a:graphicData uri="http://schemas.openxmlformats.org/presentationml/2006/ole">
            <p:oleObj spid="_x0000_s32779" name="Формула" r:id="rId10" imgW="203040" imgH="393480" progId="Equation.3">
              <p:embed/>
            </p:oleObj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4283968" y="3356992"/>
          <a:ext cx="336550" cy="373062"/>
        </p:xfrm>
        <a:graphic>
          <a:graphicData uri="http://schemas.openxmlformats.org/presentationml/2006/ole">
            <p:oleObj spid="_x0000_s32780" name="Формула" r:id="rId11" imgW="126720" imgH="139680" progId="Equation.3">
              <p:embed/>
            </p:oleObj>
          </a:graphicData>
        </a:graphic>
      </p:graphicFrame>
      <p:graphicFrame>
        <p:nvGraphicFramePr>
          <p:cNvPr id="32781" name="Object 5"/>
          <p:cNvGraphicFramePr>
            <a:graphicFrameLocks noChangeAspect="1"/>
          </p:cNvGraphicFramePr>
          <p:nvPr/>
        </p:nvGraphicFramePr>
        <p:xfrm>
          <a:off x="4572000" y="3212976"/>
          <a:ext cx="676275" cy="1779588"/>
        </p:xfrm>
        <a:graphic>
          <a:graphicData uri="http://schemas.openxmlformats.org/presentationml/2006/ole">
            <p:oleObj spid="_x0000_s32781" name="Формула" r:id="rId12" imgW="126720" imgH="431640" progId="Equation.3">
              <p:embed/>
            </p:oleObj>
          </a:graphicData>
        </a:graphic>
      </p:graphicFrame>
      <p:graphicFrame>
        <p:nvGraphicFramePr>
          <p:cNvPr id="32782" name="Object 5"/>
          <p:cNvGraphicFramePr>
            <a:graphicFrameLocks noChangeAspect="1"/>
          </p:cNvGraphicFramePr>
          <p:nvPr/>
        </p:nvGraphicFramePr>
        <p:xfrm>
          <a:off x="827584" y="4221088"/>
          <a:ext cx="2304256" cy="1319300"/>
        </p:xfrm>
        <a:graphic>
          <a:graphicData uri="http://schemas.openxmlformats.org/presentationml/2006/ole">
            <p:oleObj spid="_x0000_s32782" name="Формула" r:id="rId13" imgW="533160" imgH="393480" progId="Equation.3">
              <p:embed/>
            </p:oleObj>
          </a:graphicData>
        </a:graphic>
      </p:graphicFrame>
      <p:graphicFrame>
        <p:nvGraphicFramePr>
          <p:cNvPr id="32783" name="Object 5"/>
          <p:cNvGraphicFramePr>
            <a:graphicFrameLocks noChangeAspect="1"/>
          </p:cNvGraphicFramePr>
          <p:nvPr/>
        </p:nvGraphicFramePr>
        <p:xfrm>
          <a:off x="3563888" y="4221088"/>
          <a:ext cx="1819126" cy="1326068"/>
        </p:xfrm>
        <a:graphic>
          <a:graphicData uri="http://schemas.openxmlformats.org/presentationml/2006/ole">
            <p:oleObj spid="_x0000_s32783" name="Формула" r:id="rId14" imgW="419040" imgH="393480" progId="Equation.3">
              <p:embed/>
            </p:oleObj>
          </a:graphicData>
        </a:graphic>
      </p:graphicFrame>
      <p:graphicFrame>
        <p:nvGraphicFramePr>
          <p:cNvPr id="32784" name="Object 5"/>
          <p:cNvGraphicFramePr>
            <a:graphicFrameLocks noChangeAspect="1"/>
          </p:cNvGraphicFramePr>
          <p:nvPr/>
        </p:nvGraphicFramePr>
        <p:xfrm>
          <a:off x="899592" y="5589240"/>
          <a:ext cx="2393950" cy="1153542"/>
        </p:xfrm>
        <a:graphic>
          <a:graphicData uri="http://schemas.openxmlformats.org/presentationml/2006/ole">
            <p:oleObj spid="_x0000_s32784" name="Формула" r:id="rId15" imgW="596880" imgH="393480" progId="Equation.3">
              <p:embed/>
            </p:oleObj>
          </a:graphicData>
        </a:graphic>
      </p:graphicFrame>
      <p:graphicFrame>
        <p:nvGraphicFramePr>
          <p:cNvPr id="32785" name="Object 5"/>
          <p:cNvGraphicFramePr>
            <a:graphicFrameLocks noChangeAspect="1"/>
          </p:cNvGraphicFramePr>
          <p:nvPr/>
        </p:nvGraphicFramePr>
        <p:xfrm>
          <a:off x="3635896" y="5589240"/>
          <a:ext cx="1990725" cy="1141412"/>
        </p:xfrm>
        <a:graphic>
          <a:graphicData uri="http://schemas.openxmlformats.org/presentationml/2006/ole">
            <p:oleObj spid="_x0000_s32785" name="Формула" r:id="rId16" imgW="533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52"/>
            <a:ext cx="642515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Georgia" pitchFamily="18" charset="0"/>
              </a:rPr>
              <a:t>Тупик </a:t>
            </a: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Georgia" pitchFamily="18" charset="0"/>
              </a:rPr>
              <a:t>«Теоретический</a:t>
            </a: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»</a:t>
            </a:r>
            <a:endParaRPr lang="ru-RU" sz="36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pic>
        <p:nvPicPr>
          <p:cNvPr id="2055" name="Рисунок 5" descr="клубо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Прямоугольник 6"/>
          <p:cNvSpPr>
            <a:spLocks noChangeArrowheads="1"/>
          </p:cNvSpPr>
          <p:nvPr/>
        </p:nvSpPr>
        <p:spPr bwMode="auto">
          <a:xfrm>
            <a:off x="6286512" y="142852"/>
            <a:ext cx="21082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0" y="714356"/>
            <a:ext cx="7720190" cy="107721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В классе 13 девочек и  11 мальчиков. </a:t>
            </a:r>
          </a:p>
          <a:p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Из них 2 девочки и 3 мальчика носят очки. </a:t>
            </a:r>
          </a:p>
        </p:txBody>
      </p:sp>
      <p:grpSp>
        <p:nvGrpSpPr>
          <p:cNvPr id="22" name="Group 32"/>
          <p:cNvGrpSpPr>
            <a:grpSpLocks noChangeAspect="1"/>
          </p:cNvGrpSpPr>
          <p:nvPr/>
        </p:nvGrpSpPr>
        <p:grpSpPr bwMode="auto">
          <a:xfrm>
            <a:off x="5184000" y="3348000"/>
            <a:ext cx="3857095" cy="3456000"/>
            <a:chOff x="2880" y="1820"/>
            <a:chExt cx="2688" cy="2500"/>
          </a:xfrm>
        </p:grpSpPr>
        <p:pic>
          <p:nvPicPr>
            <p:cNvPr id="23" name="Picture 33" descr="Рисунок13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820"/>
              <a:ext cx="2688" cy="2500"/>
            </a:xfrm>
            <a:prstGeom prst="rect">
              <a:avLst/>
            </a:prstGeom>
            <a:noFill/>
          </p:spPr>
        </p:pic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4762" y="2717"/>
              <a:ext cx="225" cy="166"/>
              <a:chOff x="5066" y="2828"/>
              <a:chExt cx="279" cy="286"/>
            </a:xfrm>
          </p:grpSpPr>
          <p:sp>
            <p:nvSpPr>
              <p:cNvPr id="28" name="Oval 38"/>
              <p:cNvSpPr>
                <a:spLocks noChangeArrowheads="1"/>
              </p:cNvSpPr>
              <p:nvPr/>
            </p:nvSpPr>
            <p:spPr bwMode="auto">
              <a:xfrm>
                <a:off x="5066" y="2828"/>
                <a:ext cx="134" cy="286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Freeform 39"/>
              <p:cNvSpPr>
                <a:spLocks/>
              </p:cNvSpPr>
              <p:nvPr/>
            </p:nvSpPr>
            <p:spPr bwMode="auto">
              <a:xfrm>
                <a:off x="5193" y="297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5" name="Group 40"/>
            <p:cNvGrpSpPr>
              <a:grpSpLocks/>
            </p:cNvGrpSpPr>
            <p:nvPr/>
          </p:nvGrpSpPr>
          <p:grpSpPr bwMode="auto">
            <a:xfrm rot="608732">
              <a:off x="4176" y="2821"/>
              <a:ext cx="269" cy="222"/>
              <a:chOff x="5073" y="2839"/>
              <a:chExt cx="269" cy="222"/>
            </a:xfrm>
          </p:grpSpPr>
          <p:sp>
            <p:nvSpPr>
              <p:cNvPr id="26" name="Oval 41"/>
              <p:cNvSpPr>
                <a:spLocks noChangeArrowheads="1"/>
              </p:cNvSpPr>
              <p:nvPr/>
            </p:nvSpPr>
            <p:spPr bwMode="auto">
              <a:xfrm>
                <a:off x="5073" y="2839"/>
                <a:ext cx="107" cy="222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Freeform 42"/>
              <p:cNvSpPr>
                <a:spLocks/>
              </p:cNvSpPr>
              <p:nvPr/>
            </p:nvSpPr>
            <p:spPr bwMode="auto">
              <a:xfrm>
                <a:off x="5190" y="296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0" name="Group 32"/>
          <p:cNvGrpSpPr>
            <a:grpSpLocks noChangeAspect="1"/>
          </p:cNvGrpSpPr>
          <p:nvPr/>
        </p:nvGrpSpPr>
        <p:grpSpPr bwMode="auto">
          <a:xfrm>
            <a:off x="2628000" y="3348000"/>
            <a:ext cx="3857095" cy="3456000"/>
            <a:chOff x="2880" y="1820"/>
            <a:chExt cx="2688" cy="2500"/>
          </a:xfrm>
        </p:grpSpPr>
        <p:pic>
          <p:nvPicPr>
            <p:cNvPr id="31" name="Picture 33" descr="Рисунок13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820"/>
              <a:ext cx="2688" cy="2500"/>
            </a:xfrm>
            <a:prstGeom prst="rect">
              <a:avLst/>
            </a:prstGeom>
            <a:noFill/>
          </p:spPr>
        </p:pic>
        <p:grpSp>
          <p:nvGrpSpPr>
            <p:cNvPr id="32" name="Group 34"/>
            <p:cNvGrpSpPr>
              <a:grpSpLocks/>
            </p:cNvGrpSpPr>
            <p:nvPr/>
          </p:nvGrpSpPr>
          <p:grpSpPr bwMode="auto">
            <a:xfrm>
              <a:off x="5104" y="2888"/>
              <a:ext cx="238" cy="192"/>
              <a:chOff x="5104" y="2888"/>
              <a:chExt cx="238" cy="192"/>
            </a:xfrm>
          </p:grpSpPr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5104" y="2888"/>
                <a:ext cx="80" cy="192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5190" y="296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" name="Group 40"/>
            <p:cNvGrpSpPr>
              <a:grpSpLocks/>
            </p:cNvGrpSpPr>
            <p:nvPr/>
          </p:nvGrpSpPr>
          <p:grpSpPr bwMode="auto">
            <a:xfrm rot="608732">
              <a:off x="4176" y="2821"/>
              <a:ext cx="269" cy="222"/>
              <a:chOff x="5073" y="2839"/>
              <a:chExt cx="269" cy="222"/>
            </a:xfrm>
          </p:grpSpPr>
          <p:sp>
            <p:nvSpPr>
              <p:cNvPr id="34" name="Oval 41"/>
              <p:cNvSpPr>
                <a:spLocks noChangeArrowheads="1"/>
              </p:cNvSpPr>
              <p:nvPr/>
            </p:nvSpPr>
            <p:spPr bwMode="auto">
              <a:xfrm>
                <a:off x="5073" y="2839"/>
                <a:ext cx="107" cy="222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Freeform 42"/>
              <p:cNvSpPr>
                <a:spLocks/>
              </p:cNvSpPr>
              <p:nvPr/>
            </p:nvSpPr>
            <p:spPr bwMode="auto">
              <a:xfrm>
                <a:off x="5190" y="296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" name="Group 32"/>
          <p:cNvGrpSpPr>
            <a:grpSpLocks noChangeAspect="1"/>
          </p:cNvGrpSpPr>
          <p:nvPr/>
        </p:nvGrpSpPr>
        <p:grpSpPr bwMode="auto">
          <a:xfrm>
            <a:off x="36000" y="3348000"/>
            <a:ext cx="3857095" cy="3456000"/>
            <a:chOff x="2880" y="1820"/>
            <a:chExt cx="2688" cy="2500"/>
          </a:xfrm>
        </p:grpSpPr>
        <p:pic>
          <p:nvPicPr>
            <p:cNvPr id="39" name="Picture 33" descr="Рисунок13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820"/>
              <a:ext cx="2688" cy="2500"/>
            </a:xfrm>
            <a:prstGeom prst="rect">
              <a:avLst/>
            </a:prstGeom>
            <a:noFill/>
          </p:spPr>
        </p:pic>
        <p:grpSp>
          <p:nvGrpSpPr>
            <p:cNvPr id="40" name="Group 40"/>
            <p:cNvGrpSpPr>
              <a:grpSpLocks/>
            </p:cNvGrpSpPr>
            <p:nvPr/>
          </p:nvGrpSpPr>
          <p:grpSpPr bwMode="auto">
            <a:xfrm rot="608732">
              <a:off x="4176" y="2821"/>
              <a:ext cx="269" cy="222"/>
              <a:chOff x="5073" y="2839"/>
              <a:chExt cx="269" cy="222"/>
            </a:xfrm>
          </p:grpSpPr>
          <p:sp>
            <p:nvSpPr>
              <p:cNvPr id="41" name="Oval 41"/>
              <p:cNvSpPr>
                <a:spLocks noChangeArrowheads="1"/>
              </p:cNvSpPr>
              <p:nvPr/>
            </p:nvSpPr>
            <p:spPr bwMode="auto">
              <a:xfrm>
                <a:off x="5073" y="2839"/>
                <a:ext cx="107" cy="222"/>
              </a:xfrm>
              <a:prstGeom prst="ellips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" name="Freeform 42"/>
              <p:cNvSpPr>
                <a:spLocks/>
              </p:cNvSpPr>
              <p:nvPr/>
            </p:nvSpPr>
            <p:spPr bwMode="auto">
              <a:xfrm>
                <a:off x="5190" y="2961"/>
                <a:ext cx="152" cy="74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1"/>
                  </a:cxn>
                  <a:cxn ang="0">
                    <a:pos x="64" y="5"/>
                  </a:cxn>
                  <a:cxn ang="0">
                    <a:pos x="112" y="5"/>
                  </a:cxn>
                  <a:cxn ang="0">
                    <a:pos x="144" y="13"/>
                  </a:cxn>
                  <a:cxn ang="0">
                    <a:pos x="152" y="41"/>
                  </a:cxn>
                  <a:cxn ang="0">
                    <a:pos x="144" y="61"/>
                  </a:cxn>
                  <a:cxn ang="0">
                    <a:pos x="132" y="73"/>
                  </a:cxn>
                  <a:cxn ang="0">
                    <a:pos x="112" y="69"/>
                  </a:cxn>
                </a:cxnLst>
                <a:rect l="0" t="0" r="r" b="b"/>
                <a:pathLst>
                  <a:path w="152" h="74">
                    <a:moveTo>
                      <a:pt x="0" y="13"/>
                    </a:moveTo>
                    <a:cubicBezTo>
                      <a:pt x="8" y="7"/>
                      <a:pt x="17" y="2"/>
                      <a:pt x="28" y="1"/>
                    </a:cubicBezTo>
                    <a:cubicBezTo>
                      <a:pt x="39" y="0"/>
                      <a:pt x="50" y="4"/>
                      <a:pt x="64" y="5"/>
                    </a:cubicBezTo>
                    <a:cubicBezTo>
                      <a:pt x="78" y="6"/>
                      <a:pt x="99" y="4"/>
                      <a:pt x="112" y="5"/>
                    </a:cubicBezTo>
                    <a:cubicBezTo>
                      <a:pt x="125" y="6"/>
                      <a:pt x="137" y="7"/>
                      <a:pt x="144" y="13"/>
                    </a:cubicBezTo>
                    <a:cubicBezTo>
                      <a:pt x="151" y="19"/>
                      <a:pt x="152" y="33"/>
                      <a:pt x="152" y="41"/>
                    </a:cubicBezTo>
                    <a:cubicBezTo>
                      <a:pt x="152" y="49"/>
                      <a:pt x="147" y="56"/>
                      <a:pt x="144" y="61"/>
                    </a:cubicBezTo>
                    <a:cubicBezTo>
                      <a:pt x="141" y="66"/>
                      <a:pt x="137" y="72"/>
                      <a:pt x="132" y="73"/>
                    </a:cubicBezTo>
                    <a:cubicBezTo>
                      <a:pt x="127" y="74"/>
                      <a:pt x="115" y="70"/>
                      <a:pt x="112" y="6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3" name="Прямоугольник 42"/>
          <p:cNvSpPr/>
          <p:nvPr/>
        </p:nvSpPr>
        <p:spPr>
          <a:xfrm>
            <a:off x="54000" y="6357958"/>
            <a:ext cx="8964000" cy="431438"/>
          </a:xfrm>
          <a:prstGeom prst="rect">
            <a:avLst/>
          </a:prstGeom>
          <a:solidFill>
            <a:srgbClr val="F9F3DB"/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 лучше видит – девочки или мальчики?</a:t>
            </a:r>
          </a:p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71472" y="2143116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лучше видит – девочки или мальчики?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0" y="3286124"/>
            <a:ext cx="9144000" cy="7143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Рисунок 45" descr="запл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4140000"/>
            <a:ext cx="266700" cy="514350"/>
          </a:xfrm>
          <a:prstGeom prst="rect">
            <a:avLst/>
          </a:prstGeom>
        </p:spPr>
      </p:pic>
      <p:pic>
        <p:nvPicPr>
          <p:cNvPr id="47" name="Рисунок 46" descr="запл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8000" y="4140000"/>
            <a:ext cx="266700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683326" y="3643314"/>
            <a:ext cx="60484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atang" pitchFamily="18" charset="-127"/>
                <a:ea typeface="Batang" pitchFamily="18" charset="-127"/>
                <a:cs typeface="Times New Roman" pitchFamily="18" charset="0"/>
              </a:rPr>
              <a:t>ч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atang" pitchFamily="18" charset="-127"/>
                <a:ea typeface="Batang" pitchFamily="18" charset="-127"/>
                <a:cs typeface="Times New Roman" pitchFamily="18" charset="0"/>
              </a:rPr>
              <a:t>ислитель      </a:t>
            </a:r>
            <a:r>
              <a:rPr lang="ru-RU" sz="3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atang" pitchFamily="18" charset="-127"/>
                <a:ea typeface="Batang" pitchFamily="18" charset="-127"/>
                <a:cs typeface="Times New Roman" pitchFamily="18" charset="0"/>
              </a:rPr>
              <a:t>числитель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81313" y="4154488"/>
            <a:ext cx="3708400" cy="1711325"/>
            <a:chOff x="1815" y="2617"/>
            <a:chExt cx="2336" cy="1078"/>
          </a:xfrm>
        </p:grpSpPr>
        <p:graphicFrame>
          <p:nvGraphicFramePr>
            <p:cNvPr id="679939" name="Object 3"/>
            <p:cNvGraphicFramePr>
              <a:graphicFrameLocks noChangeAspect="1"/>
            </p:cNvGraphicFramePr>
            <p:nvPr/>
          </p:nvGraphicFramePr>
          <p:xfrm>
            <a:off x="3569" y="2617"/>
            <a:ext cx="582" cy="1078"/>
          </p:xfrm>
          <a:graphic>
            <a:graphicData uri="http://schemas.openxmlformats.org/presentationml/2006/ole">
              <p:oleObj spid="_x0000_s30724" name="Формула" r:id="rId4" imgW="190440" imgH="393480" progId="Equation.3">
                <p:embed/>
              </p:oleObj>
            </a:graphicData>
          </a:graphic>
        </p:graphicFrame>
        <p:graphicFrame>
          <p:nvGraphicFramePr>
            <p:cNvPr id="679940" name="Object 4"/>
            <p:cNvGraphicFramePr>
              <a:graphicFrameLocks noChangeAspect="1"/>
            </p:cNvGraphicFramePr>
            <p:nvPr/>
          </p:nvGraphicFramePr>
          <p:xfrm>
            <a:off x="1815" y="2633"/>
            <a:ext cx="604" cy="1049"/>
          </p:xfrm>
          <a:graphic>
            <a:graphicData uri="http://schemas.openxmlformats.org/presentationml/2006/ole">
              <p:oleObj spid="_x0000_s30725" name="Формула" r:id="rId5" imgW="203040" imgH="393480" progId="Equation.3">
                <p:embed/>
              </p:oleObj>
            </a:graphicData>
          </a:graphic>
        </p:graphicFrame>
      </p:grpSp>
      <p:sp>
        <p:nvSpPr>
          <p:cNvPr id="679941" name="Text Box 5"/>
          <p:cNvSpPr txBox="1">
            <a:spLocks noChangeArrowheads="1"/>
          </p:cNvSpPr>
          <p:nvPr/>
        </p:nvSpPr>
        <p:spPr bwMode="auto">
          <a:xfrm rot="10800000">
            <a:off x="4264025" y="4243388"/>
            <a:ext cx="763588" cy="13112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>
                <a:effectLst>
                  <a:outerShdw blurRad="38100" dist="38100" dir="2700000" algn="tl">
                    <a:srgbClr val="C0C0C0"/>
                  </a:outerShdw>
                </a:effectLst>
              </a:rPr>
              <a:t>&gt;</a:t>
            </a:r>
            <a:endParaRPr lang="ru-RU" sz="8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9942" name="Text Box 6"/>
          <p:cNvSpPr txBox="1">
            <a:spLocks noChangeArrowheads="1"/>
          </p:cNvSpPr>
          <p:nvPr/>
        </p:nvSpPr>
        <p:spPr bwMode="auto">
          <a:xfrm>
            <a:off x="4357686" y="3492000"/>
            <a:ext cx="67839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endParaRPr lang="ru-RU" sz="66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9944" name="Text Box 8"/>
          <p:cNvSpPr txBox="1">
            <a:spLocks noChangeArrowheads="1"/>
          </p:cNvSpPr>
          <p:nvPr/>
        </p:nvSpPr>
        <p:spPr bwMode="auto">
          <a:xfrm rot="10800000">
            <a:off x="4332024" y="5467277"/>
            <a:ext cx="67839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endParaRPr lang="ru-RU" sz="66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9947" name="Text Box 11"/>
          <p:cNvSpPr txBox="1">
            <a:spLocks noChangeArrowheads="1"/>
          </p:cNvSpPr>
          <p:nvPr/>
        </p:nvSpPr>
        <p:spPr bwMode="auto">
          <a:xfrm>
            <a:off x="642910" y="2571744"/>
            <a:ext cx="7786742" cy="107721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+mj-lt"/>
              </a:rPr>
              <a:t>Сравним, не приводя </a:t>
            </a:r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дроби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+mj-lt"/>
              </a:rPr>
              <a:t>к общему знаменателю.</a:t>
            </a:r>
          </a:p>
        </p:txBody>
      </p:sp>
      <p:graphicFrame>
        <p:nvGraphicFramePr>
          <p:cNvPr id="679969" name="Object 33"/>
          <p:cNvGraphicFramePr>
            <a:graphicFrameLocks noChangeAspect="1"/>
          </p:cNvGraphicFramePr>
          <p:nvPr/>
        </p:nvGraphicFramePr>
        <p:xfrm>
          <a:off x="3357554" y="1643050"/>
          <a:ext cx="5399088" cy="1073150"/>
        </p:xfrm>
        <a:graphic>
          <a:graphicData uri="http://schemas.openxmlformats.org/presentationml/2006/ole">
            <p:oleObj spid="_x0000_s30722" name="Формула" r:id="rId6" imgW="1777680" imgH="393480" progId="Equation.3">
              <p:embed/>
            </p:oleObj>
          </a:graphicData>
        </a:graphic>
      </p:graphicFrame>
      <p:graphicFrame>
        <p:nvGraphicFramePr>
          <p:cNvPr id="679970" name="Object 34"/>
          <p:cNvGraphicFramePr>
            <a:graphicFrameLocks noChangeAspect="1"/>
          </p:cNvGraphicFramePr>
          <p:nvPr/>
        </p:nvGraphicFramePr>
        <p:xfrm>
          <a:off x="428596" y="857232"/>
          <a:ext cx="6488113" cy="1079500"/>
        </p:xfrm>
        <a:graphic>
          <a:graphicData uri="http://schemas.openxmlformats.org/presentationml/2006/ole">
            <p:oleObj spid="_x0000_s30723" name="Формула" r:id="rId7" imgW="2120760" imgH="39348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-285784" y="0"/>
            <a:ext cx="9715500" cy="928694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Сравните</a:t>
            </a:r>
            <a:endParaRPr lang="ru-RU" sz="3600" dirty="0"/>
          </a:p>
        </p:txBody>
      </p:sp>
      <p:pic>
        <p:nvPicPr>
          <p:cNvPr id="15" name="Рисунок 5" descr="клубок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6"/>
          <p:cNvSpPr>
            <a:spLocks noChangeArrowheads="1"/>
          </p:cNvSpPr>
          <p:nvPr/>
        </p:nvSpPr>
        <p:spPr bwMode="auto">
          <a:xfrm>
            <a:off x="928662" y="0"/>
            <a:ext cx="74919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               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29747" y="5643578"/>
            <a:ext cx="69813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знамена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тель      </a:t>
            </a:r>
            <a:r>
              <a:rPr lang="ru-RU" sz="3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знаменатель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79941" grpId="0"/>
      <p:bldP spid="679942" grpId="0"/>
      <p:bldP spid="679944" grpId="0"/>
      <p:bldP spid="679947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698625" y="4143375"/>
          <a:ext cx="2905125" cy="1071563"/>
        </p:xfrm>
        <a:graphic>
          <a:graphicData uri="http://schemas.openxmlformats.org/presentationml/2006/ole">
            <p:oleObj spid="_x0000_s3074" name="Формула" r:id="rId3" imgW="1054080" imgH="39348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751013" y="3143250"/>
          <a:ext cx="2187575" cy="1071563"/>
        </p:xfrm>
        <a:graphic>
          <a:graphicData uri="http://schemas.openxmlformats.org/presentationml/2006/ole">
            <p:oleObj spid="_x0000_s3075" name="Формула" r:id="rId4" imgW="799920" imgH="39348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660525" y="5429250"/>
          <a:ext cx="2860675" cy="1073150"/>
        </p:xfrm>
        <a:graphic>
          <a:graphicData uri="http://schemas.openxmlformats.org/presentationml/2006/ole">
            <p:oleObj spid="_x0000_s3076" name="Формула" r:id="rId5" imgW="1041120" imgH="393480" progId="Equation.3">
              <p:embed/>
            </p:oleObj>
          </a:graphicData>
        </a:graphic>
      </p:graphicFrame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772000" y="2590800"/>
            <a:ext cx="6408738" cy="0"/>
          </a:xfrm>
          <a:prstGeom prst="line">
            <a:avLst/>
          </a:prstGeom>
          <a:noFill/>
          <a:ln w="66675" cmpd="sng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31" name="Рисунок 30" descr="штора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30588" y="2500313"/>
            <a:ext cx="55721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142852"/>
            <a:ext cx="61368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solidFill>
                  <a:srgbClr val="F94C0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solidFill>
                <a:srgbClr val="F94C0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Рисунок 5" descr="клубок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6"/>
          <p:cNvSpPr>
            <a:spLocks noChangeArrowheads="1"/>
          </p:cNvSpPr>
          <p:nvPr/>
        </p:nvSpPr>
        <p:spPr bwMode="auto">
          <a:xfrm>
            <a:off x="6300000" y="144000"/>
            <a:ext cx="22860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Вычислите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0.36354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882650" y="3071813"/>
          <a:ext cx="4408488" cy="1071562"/>
        </p:xfrm>
        <a:graphic>
          <a:graphicData uri="http://schemas.openxmlformats.org/presentationml/2006/ole">
            <p:oleObj spid="_x0000_s4098" name="Формула" r:id="rId3" imgW="1333440" imgH="39348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020763" y="4286250"/>
          <a:ext cx="4062412" cy="1071563"/>
        </p:xfrm>
        <a:graphic>
          <a:graphicData uri="http://schemas.openxmlformats.org/presentationml/2006/ole">
            <p:oleObj spid="_x0000_s4099" name="Формула" r:id="rId4" imgW="1307880" imgH="393480" progId="Equation.3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1055688" y="5500688"/>
          <a:ext cx="3332162" cy="1071562"/>
        </p:xfrm>
        <a:graphic>
          <a:graphicData uri="http://schemas.openxmlformats.org/presentationml/2006/ole">
            <p:oleObj spid="_x0000_s4100" name="Формула" r:id="rId5" imgW="1066680" imgH="393480" progId="Equation.3">
              <p:embed/>
            </p:oleObj>
          </a:graphicData>
        </a:graphic>
      </p:graphicFrame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772000" y="2590800"/>
            <a:ext cx="6408738" cy="0"/>
          </a:xfrm>
          <a:prstGeom prst="line">
            <a:avLst/>
          </a:prstGeom>
          <a:noFill/>
          <a:ln w="66675" cmpd="sng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1"/>
              <a:tileRect/>
            </a:gra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6" name="Рисунок 15" descr="штора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30588" y="2500313"/>
            <a:ext cx="55721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-285784" y="142852"/>
            <a:ext cx="9715500" cy="647700"/>
          </a:xfrm>
          <a:prstGeom prst="rect">
            <a:avLst/>
          </a:prstGeom>
          <a:gradFill>
            <a:gsLst>
              <a:gs pos="0">
                <a:srgbClr val="FDFEFC"/>
              </a:gs>
              <a:gs pos="100000">
                <a:srgbClr val="F9DB91"/>
              </a:gs>
            </a:gsLst>
            <a:lin ang="2700000" scaled="0"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42852"/>
            <a:ext cx="59939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2700" cmpd="sng">
                  <a:solidFill>
                    <a:srgbClr val="34190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9F3DB"/>
                    </a:gs>
                    <a:gs pos="100000">
                      <a:srgbClr val="F9DB91"/>
                    </a:gs>
                  </a:gsLst>
                  <a:lin ang="108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Поворот  «Вычислительный»</a:t>
            </a:r>
            <a:endParaRPr lang="ru-RU" sz="3600" b="1" dirty="0">
              <a:ln w="12700" cmpd="sng">
                <a:solidFill>
                  <a:srgbClr val="34190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9F3DB"/>
                  </a:gs>
                  <a:gs pos="100000">
                    <a:srgbClr val="F9DB91"/>
                  </a:gs>
                </a:gsLst>
                <a:lin ang="108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13" name="Рисунок 5" descr="клубок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52" y="214290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6"/>
          <p:cNvSpPr>
            <a:spLocks noChangeArrowheads="1"/>
          </p:cNvSpPr>
          <p:nvPr/>
        </p:nvSpPr>
        <p:spPr bwMode="auto">
          <a:xfrm>
            <a:off x="6300000" y="144000"/>
            <a:ext cx="22860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Вычислите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0.36354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390</Words>
  <Application>Microsoft Office PowerPoint</Application>
  <PresentationFormat>Экран (4:3)</PresentationFormat>
  <Paragraphs>103</Paragraphs>
  <Slides>15</Slides>
  <Notes>2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Сравнить дроби: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BEST_XP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</dc:creator>
  <cp:lastModifiedBy>Роза</cp:lastModifiedBy>
  <cp:revision>147</cp:revision>
  <dcterms:created xsi:type="dcterms:W3CDTF">2009-10-10T06:23:05Z</dcterms:created>
  <dcterms:modified xsi:type="dcterms:W3CDTF">2013-11-22T04:04:46Z</dcterms:modified>
</cp:coreProperties>
</file>