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CC00"/>
    <a:srgbClr val="F779E8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2" autoAdjust="0"/>
    <p:restoredTop sz="9466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fld id="{1878682B-5A83-44D7-A4BF-79CECB10F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 smtClean="0"/>
            </a:lvl1pPr>
          </a:lstStyle>
          <a:p>
            <a:pPr>
              <a:defRPr/>
            </a:pPr>
            <a:fld id="{5F647FAC-A5FB-488F-856C-1A2E753DF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B3E998-3BF5-41E0-902C-35762F851D9A}" type="slidenum">
              <a:rPr lang="ru-RU"/>
              <a:pPr/>
              <a:t>1</a:t>
            </a:fld>
            <a:endParaRPr lang="ru-RU"/>
          </a:p>
        </p:txBody>
      </p:sp>
      <p:sp>
        <p:nvSpPr>
          <p:cNvPr id="133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86FA47-47A9-436E-B5B9-14AF4C90B04A}" type="slidenum">
              <a:rPr lang="ru-RU"/>
              <a:pPr/>
              <a:t>3</a:t>
            </a:fld>
            <a:endParaRPr lang="ru-RU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19C72A-D08F-49C1-989C-A44246367145}" type="slidenum">
              <a:rPr lang="ru-RU"/>
              <a:pPr/>
              <a:t>4</a:t>
            </a:fld>
            <a:endParaRPr lang="ru-RU"/>
          </a:p>
        </p:txBody>
      </p:sp>
      <p:sp>
        <p:nvSpPr>
          <p:cNvPr id="153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88CCD-0457-4DA2-89B0-AD9557557EF5}" type="slidenum">
              <a:rPr lang="ru-RU"/>
              <a:pPr/>
              <a:t>5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11094B-C19E-4E07-AEFE-CBF15D58F704}" type="slidenum">
              <a:rPr lang="ru-RU"/>
              <a:pPr/>
              <a:t>6</a:t>
            </a:fld>
            <a:endParaRPr lang="ru-RU"/>
          </a:p>
        </p:txBody>
      </p:sp>
      <p:sp>
        <p:nvSpPr>
          <p:cNvPr id="174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020A0-E10B-4B5B-85A5-336D270E35DF}" type="slidenum">
              <a:rPr lang="ru-RU"/>
              <a:pPr/>
              <a:t>7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F2867C-76F8-429A-B5F9-A5F2E6A32660}" type="slidenum">
              <a:rPr lang="ru-RU"/>
              <a:pPr/>
              <a:t>8</a:t>
            </a:fld>
            <a:endParaRPr lang="ru-RU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555CF8-BBB4-42D2-B8A0-49150ED148C8}" type="slidenum">
              <a:rPr lang="ru-RU"/>
              <a:pPr/>
              <a:t>9</a:t>
            </a:fld>
            <a:endParaRPr lang="ru-RU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E610D0-8624-4268-8FF0-80FE95A1E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6DAAF-C611-4CE5-9189-C4BC77A7C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7F56C-223B-4D3C-9599-9DEECE781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9F10-8E2D-45EA-80F0-0100D1124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03C39-E05F-4292-93BA-08FAE1F62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F89F9-9BDD-4E3A-BC9E-C0D79CE3D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3B261-28F4-477F-ACE2-B8AAB57C0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81B73-B6CE-46FC-A2F4-2F57CCD90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E0E0F-7DD9-46C6-90E0-251329D909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E8EF5-9E41-4332-A65D-879D9D8C3F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F4FCF-A9A4-454D-AF5E-17A91C44D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16AB9EC2-4372-400E-9323-6E6CFA958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00113" y="765175"/>
            <a:ext cx="7772400" cy="20875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chemeClr val="folHlink"/>
                </a:solidFill>
              </a:rPr>
              <a:t>Как психологически подготовить школьников к выпускным экзаменам</a:t>
            </a:r>
            <a:r>
              <a:rPr lang="ru-RU" sz="4000" dirty="0" smtClean="0"/>
              <a:t> 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chemeClr val="accent2"/>
                </a:solidFill>
              </a:rPr>
              <a:t>Экзамены грядут,</a:t>
            </a:r>
          </a:p>
          <a:p>
            <a:pPr eaLnBrk="1" hangingPunct="1"/>
            <a:r>
              <a:rPr lang="ru-RU" sz="4000" b="1" i="1" smtClean="0">
                <a:solidFill>
                  <a:schemeClr val="accent2"/>
                </a:solidFill>
              </a:rPr>
              <a:t>и протестует душа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3600" i="1" smtClean="0"/>
              <a:t>Ситуация неуспеха при поступлении в ВУЗ особенно мучительна для выпускника, если он скован страхом не оправдать ожидания родителей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smtClean="0">
                <a:solidFill>
                  <a:srgbClr val="F779E8"/>
                </a:solidFill>
              </a:rPr>
              <a:t>Так как же помочь детям в стрессовых ситуациях экзаменов?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2420938"/>
            <a:ext cx="7772400" cy="4114800"/>
          </a:xfrm>
        </p:spPr>
        <p:txBody>
          <a:bodyPr/>
          <a:lstStyle/>
          <a:p>
            <a:pPr eaLnBrk="1" hangingPunct="1"/>
            <a:r>
              <a:rPr lang="ru-RU" sz="2800" smtClean="0"/>
              <a:t>Во-первых, для того чтобы не терять головы, не нужно ставить перед детьми сверхзадач. Начинать подготовку к экзаменам надо заранее, понемногу, по частям.</a:t>
            </a:r>
          </a:p>
          <a:p>
            <a:pPr eaLnBrk="1" hangingPunct="1"/>
            <a:r>
              <a:rPr lang="ru-RU" sz="2800" smtClean="0"/>
              <a:t>Во-вторых, родители должны следить за соблюдением режима дня.</a:t>
            </a:r>
          </a:p>
          <a:p>
            <a:pPr eaLnBrk="1" hangingPunct="1">
              <a:buFont typeface="Wingdings" pitchFamily="2" charset="2"/>
              <a:buNone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685800" y="476250"/>
            <a:ext cx="7772400" cy="5619750"/>
          </a:xfrm>
        </p:spPr>
        <p:txBody>
          <a:bodyPr/>
          <a:lstStyle/>
          <a:p>
            <a:pPr eaLnBrk="1" hangingPunct="1"/>
            <a:r>
              <a:rPr lang="ru-RU" sz="2800" i="1" smtClean="0">
                <a:solidFill>
                  <a:srgbClr val="F779E8"/>
                </a:solidFill>
              </a:rPr>
              <a:t>Сон</a:t>
            </a:r>
            <a:r>
              <a:rPr lang="ru-RU" sz="2800" smtClean="0"/>
              <a:t> – не менее 8 часов; если у ребёнка есть желание и потребность, то пусть поспит и после обеда.</a:t>
            </a:r>
          </a:p>
          <a:p>
            <a:pPr eaLnBrk="1" hangingPunct="1"/>
            <a:endParaRPr lang="ru-RU" sz="2800" i="1" smtClean="0">
              <a:solidFill>
                <a:srgbClr val="F779E8"/>
              </a:solidFill>
            </a:endParaRPr>
          </a:p>
          <a:p>
            <a:pPr eaLnBrk="1" hangingPunct="1"/>
            <a:r>
              <a:rPr lang="ru-RU" sz="2800" i="1" smtClean="0">
                <a:solidFill>
                  <a:srgbClr val="F779E8"/>
                </a:solidFill>
              </a:rPr>
              <a:t>Прогулки на свежем воздухе, занятия спортом, дискотеки</a:t>
            </a:r>
            <a:r>
              <a:rPr lang="ru-RU" sz="2800" smtClean="0"/>
              <a:t> – 8 часов.</a:t>
            </a:r>
          </a:p>
          <a:p>
            <a:pPr eaLnBrk="1" hangingPunct="1"/>
            <a:endParaRPr lang="ru-RU" sz="2800" i="1" smtClean="0">
              <a:solidFill>
                <a:srgbClr val="F779E8"/>
              </a:solidFill>
            </a:endParaRPr>
          </a:p>
          <a:p>
            <a:pPr eaLnBrk="1" hangingPunct="1"/>
            <a:r>
              <a:rPr lang="ru-RU" sz="2800" i="1" smtClean="0">
                <a:solidFill>
                  <a:srgbClr val="F779E8"/>
                </a:solidFill>
              </a:rPr>
              <a:t>Подготовка к экзаменам</a:t>
            </a:r>
            <a:r>
              <a:rPr lang="ru-RU" sz="2800" smtClean="0"/>
              <a:t> – 8 часов в день. Лучшее время, когда внимание и память находятся «на высоте» - с 10 до 12 и с 16 до 18 часов.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692150"/>
            <a:ext cx="7772400" cy="5411788"/>
          </a:xfrm>
        </p:spPr>
        <p:txBody>
          <a:bodyPr/>
          <a:lstStyle/>
          <a:p>
            <a:pPr eaLnBrk="1" hangingPunct="1"/>
            <a:r>
              <a:rPr lang="ru-RU" sz="2800" smtClean="0"/>
              <a:t> </a:t>
            </a:r>
            <a:r>
              <a:rPr lang="ru-RU" smtClean="0"/>
              <a:t>В-третьих, для сохранения сил и повышения работоспособности огромное значение в период подготовки к экзаменам имеет организация полноценного питания. Оно должно быть 3 – 4-разовым, калорийным и богатым витаминами. Для продуктивной работы мозгу необходимы разнообразные продукты.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333375"/>
            <a:ext cx="7772400" cy="45354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800" smtClean="0"/>
              <a:t>  </a:t>
            </a:r>
            <a:r>
              <a:rPr lang="ru-RU" sz="2000" smtClean="0"/>
              <a:t>Снять утомление при тяжелой умственной работе, укрепить нервную систему помогут </a:t>
            </a:r>
            <a:r>
              <a:rPr lang="ru-RU" sz="2000" smtClean="0">
                <a:solidFill>
                  <a:srgbClr val="F779E8"/>
                </a:solidFill>
              </a:rPr>
              <a:t>грецкие орехи</a:t>
            </a:r>
            <a:r>
              <a:rPr lang="ru-RU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Улучшают мыслительную деятельность калий и кальций, которые содержатся в </a:t>
            </a:r>
            <a:r>
              <a:rPr lang="ru-RU" sz="2000" smtClean="0">
                <a:solidFill>
                  <a:srgbClr val="F779E8"/>
                </a:solidFill>
              </a:rPr>
              <a:t>кураге, изюме, йогурте, твороге</a:t>
            </a:r>
            <a:r>
              <a:rPr lang="ru-RU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 Активизирует обмен веществ в мозге, улучшает и обостряет память. облегчает запоминание обыкновенная </a:t>
            </a:r>
            <a:r>
              <a:rPr lang="ru-RU" sz="2000" smtClean="0">
                <a:solidFill>
                  <a:srgbClr val="F779E8"/>
                </a:solidFill>
              </a:rPr>
              <a:t>морковь</a:t>
            </a:r>
            <a:r>
              <a:rPr lang="ru-RU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 Антистрессовое действие оказывают шоколад и клубника.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 Способствует концентрации внимания, вселяет бодрость и уверенность в себе </a:t>
            </a:r>
            <a:r>
              <a:rPr lang="ru-RU" sz="2000" smtClean="0">
                <a:solidFill>
                  <a:srgbClr val="F779E8"/>
                </a:solidFill>
              </a:rPr>
              <a:t>банан</a:t>
            </a:r>
            <a:r>
              <a:rPr lang="ru-RU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 Способность к концентрации внимания усиливает обычный </a:t>
            </a:r>
            <a:r>
              <a:rPr lang="ru-RU" sz="2000" smtClean="0">
                <a:solidFill>
                  <a:srgbClr val="F779E8"/>
                </a:solidFill>
              </a:rPr>
              <a:t>репчатый лук</a:t>
            </a:r>
            <a:r>
              <a:rPr lang="ru-RU" sz="2000" smtClean="0"/>
              <a:t>. По мнению немецких ученых, половинка луковицы в день в период нервного напряжения просто необходима.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Снять нервозность за счет снижения активности щитовидной железы поможет </a:t>
            </a:r>
            <a:r>
              <a:rPr lang="ru-RU" sz="2000" smtClean="0">
                <a:solidFill>
                  <a:srgbClr val="F779E8"/>
                </a:solidFill>
              </a:rPr>
              <a:t>капуста</a:t>
            </a:r>
            <a:r>
              <a:rPr lang="ru-RU" sz="2000" smtClean="0"/>
              <a:t>. Чтобы прошел «мандраж» , нужно съесть перед экзаменом салат из капусты.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Освежает мысли и облегчает восприятие информации за счет ударной дозы витамина С </a:t>
            </a:r>
            <a:r>
              <a:rPr lang="ru-RU" sz="2000" smtClean="0">
                <a:solidFill>
                  <a:srgbClr val="F779E8"/>
                </a:solidFill>
              </a:rPr>
              <a:t>лимон</a:t>
            </a:r>
            <a:r>
              <a:rPr lang="ru-RU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   </a:t>
            </a:r>
            <a:r>
              <a:rPr lang="ru-RU" sz="4800" smtClean="0">
                <a:solidFill>
                  <a:schemeClr val="hlink"/>
                </a:solidFill>
              </a:rPr>
              <a:t>Нельзя давать школьникам накануне экзаменов седативные препараты!!!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35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p"/>
      <p:bldP spid="9223" grpId="1" build="p"/>
      <p:bldP spid="9223" grpId="2" build="p"/>
      <p:bldP spid="9223" grpId="3" build="p"/>
      <p:bldP spid="9223" grpId="4" build="p"/>
      <p:bldP spid="9223" grpId="5" build="p"/>
      <p:bldP spid="9223" grpId="6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</a:t>
            </a:r>
            <a:br>
              <a:rPr lang="ru-RU" sz="4000" smtClean="0"/>
            </a:br>
            <a:r>
              <a:rPr lang="ru-RU" sz="4000" b="1" i="1" smtClean="0">
                <a:solidFill>
                  <a:schemeClr val="folHlink"/>
                </a:solidFill>
              </a:rPr>
              <a:t>Советы родителям выпускников</a:t>
            </a:r>
            <a:r>
              <a:rPr lang="ru-RU" sz="4000" i="1" smtClean="0">
                <a:solidFill>
                  <a:schemeClr val="folHlink"/>
                </a:solidFill>
              </a:rPr>
              <a:t/>
            </a:r>
            <a:br>
              <a:rPr lang="ru-RU" sz="4000" i="1" smtClean="0">
                <a:solidFill>
                  <a:schemeClr val="folHlink"/>
                </a:solidFill>
              </a:rPr>
            </a:br>
            <a:endParaRPr lang="ru-RU" sz="4000" i="1" smtClean="0">
              <a:solidFill>
                <a:schemeClr val="folHlink"/>
              </a:solidFill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7772400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800" smtClean="0"/>
              <a:t> </a:t>
            </a:r>
            <a:r>
              <a:rPr lang="ru-RU" sz="1800" smtClean="0"/>
              <a:t> </a:t>
            </a:r>
            <a:r>
              <a:rPr lang="ru-RU" sz="1600" smtClean="0"/>
              <a:t>Не тревожьтесь о количестве баллов, которые ребенок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получит на экзамене, и не критикуйте его после экзамена.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Внушайте мысль, что количество баллов не является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совершенным измерением его возможностей.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 </a:t>
            </a:r>
            <a:r>
              <a:rPr lang="ru-RU" sz="1600" smtClean="0">
                <a:solidFill>
                  <a:srgbClr val="00CC00"/>
                </a:solidFill>
              </a:rPr>
              <a:t>Не повышайте тревожность ребенка накануне экзамена. Если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>
                <a:solidFill>
                  <a:srgbClr val="00CC00"/>
                </a:solidFill>
              </a:rPr>
              <a:t>взрослые способны справиться со своими эмоциями, то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>
                <a:solidFill>
                  <a:srgbClr val="00CC00"/>
                </a:solidFill>
              </a:rPr>
              <a:t>ребенок, в силу возрастных особенностей, может эмоционально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>
                <a:solidFill>
                  <a:srgbClr val="00CC00"/>
                </a:solidFill>
              </a:rPr>
              <a:t>«сорваться».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 Подбадривайте детей, повышайте их уверенность в себе, так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как чем больше они боятся неудачи, тем больше вероятности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наделать ошибок.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 </a:t>
            </a:r>
            <a:r>
              <a:rPr lang="ru-RU" sz="1600" smtClean="0">
                <a:solidFill>
                  <a:srgbClr val="00CC00"/>
                </a:solidFill>
              </a:rPr>
              <a:t>Наблюдайте за самочувствием детей, контролируйте режим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>
                <a:solidFill>
                  <a:srgbClr val="00CC00"/>
                </a:solidFill>
              </a:rPr>
              <a:t>их подготовки, не допускайте перегрузок.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 Обеспечьте удобное место для занятий.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rgbClr val="00CC00"/>
                </a:solidFill>
              </a:rPr>
              <a:t>Обратите внимание на правильность питания.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 Ознакомьте ребенка с методикой подготовки к экзаменам,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подготовьте различные варианты тестовых заданий.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>
                <a:solidFill>
                  <a:srgbClr val="00CC00"/>
                </a:solidFill>
              </a:rPr>
              <a:t>Во время тренировки по тестовым заданиям приучайте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>
                <a:solidFill>
                  <a:srgbClr val="00CC00"/>
                </a:solidFill>
              </a:rPr>
              <a:t>ребенка к ориентации во времени и умению его распределять.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Накануне экзамена обеспечьте ребенку полноценный отдых.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Лучше прекратить занятия в середине дня. своевременно лечь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спать и хорошо выспаться, чтобы на экзамен прийти с ясной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головой и хорошей памятью.</a:t>
            </a:r>
          </a:p>
          <a:p>
            <a:pPr eaLnBrk="1" hangingPunct="1">
              <a:lnSpc>
                <a:spcPct val="80000"/>
              </a:lnSpc>
            </a:pPr>
            <a:endParaRPr lang="ru-RU" sz="1600" smtClean="0"/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5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85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85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850"/>
                            </p:stCondLst>
                            <p:childTnLst>
                              <p:par>
                                <p:cTn id="6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850"/>
                            </p:stCondLst>
                            <p:childTnLst>
                              <p:par>
                                <p:cTn id="6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850"/>
                            </p:stCondLst>
                            <p:childTnLst>
                              <p:par>
                                <p:cTn id="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85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85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2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2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2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4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850"/>
                            </p:stCondLst>
                            <p:childTnLst>
                              <p:par>
                                <p:cTn id="9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4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24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4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4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24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4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2900" smtClean="0">
                <a:solidFill>
                  <a:schemeClr val="accent2"/>
                </a:solidFill>
                <a:latin typeface="Monotype Corsiva" pitchFamily="66" charset="0"/>
              </a:rPr>
              <a:t>Желаю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2900" smtClean="0">
                <a:solidFill>
                  <a:schemeClr val="accent2"/>
                </a:solidFill>
                <a:latin typeface="Monotype Corsiva" pitchFamily="66" charset="0"/>
              </a:rPr>
              <a:t>    успехов!!!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build="p"/>
    </p:bldLst>
  </p:timing>
</p:sld>
</file>

<file path=ppt/theme/theme1.xml><?xml version="1.0" encoding="utf-8"?>
<a:theme xmlns:a="http://schemas.openxmlformats.org/drawingml/2006/main" name="Обзор проекта">
  <a:themeElements>
    <a:clrScheme name="Обзор проекта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Обзор проекта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бзор проекта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зор проекта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зор проекта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Overview</Template>
  <TotalTime>121</TotalTime>
  <Words>525</Words>
  <Application>Microsoft Office PowerPoint</Application>
  <PresentationFormat>Экран (4:3)</PresentationFormat>
  <Paragraphs>56</Paragraphs>
  <Slides>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Обзор проекта</vt:lpstr>
      <vt:lpstr>Как психологически подготовить школьников к выпускным экзаменам </vt:lpstr>
      <vt:lpstr>Слайд 2</vt:lpstr>
      <vt:lpstr>Так как же помочь детям в стрессовых ситуациях экзаменов?</vt:lpstr>
      <vt:lpstr>Слайд 4</vt:lpstr>
      <vt:lpstr>Слайд 5</vt:lpstr>
      <vt:lpstr>Слайд 6</vt:lpstr>
      <vt:lpstr>Слайд 7</vt:lpstr>
      <vt:lpstr>  Советы родителям выпускников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психологически подготовить школьников к выпускным экзаменам</dc:title>
  <dc:creator>АЛЕКСЕЙ</dc:creator>
  <cp:lastModifiedBy>User</cp:lastModifiedBy>
  <cp:revision>7</cp:revision>
  <cp:lastPrinted>1601-01-01T00:00:00Z</cp:lastPrinted>
  <dcterms:created xsi:type="dcterms:W3CDTF">2010-04-13T18:11:52Z</dcterms:created>
  <dcterms:modified xsi:type="dcterms:W3CDTF">2014-01-17T16:22:44Z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