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69" r:id="rId4"/>
    <p:sldId id="270" r:id="rId5"/>
    <p:sldId id="258" r:id="rId6"/>
    <p:sldId id="259" r:id="rId7"/>
    <p:sldId id="260" r:id="rId8"/>
    <p:sldId id="261" r:id="rId9"/>
    <p:sldId id="262" r:id="rId10"/>
    <p:sldId id="263" r:id="rId11"/>
    <p:sldId id="271" r:id="rId12"/>
    <p:sldId id="264" r:id="rId13"/>
    <p:sldId id="272" r:id="rId14"/>
    <p:sldId id="265" r:id="rId15"/>
    <p:sldId id="266" r:id="rId16"/>
    <p:sldId id="267" r:id="rId17"/>
    <p:sldId id="268" r:id="rId18"/>
    <p:sldId id="273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00"/>
    <a:srgbClr val="CCFF99"/>
    <a:srgbClr val="CC0000"/>
    <a:srgbClr val="66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60"/>
  </p:normalViewPr>
  <p:slideViewPr>
    <p:cSldViewPr>
      <p:cViewPr>
        <p:scale>
          <a:sx n="51" d="100"/>
          <a:sy n="51" d="100"/>
        </p:scale>
        <p:origin x="-1422" y="-13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image" Target="../media/image5.wmf"/><Relationship Id="rId7" Type="http://schemas.openxmlformats.org/officeDocument/2006/relationships/image" Target="../media/image9.wmf"/><Relationship Id="rId12" Type="http://schemas.openxmlformats.org/officeDocument/2006/relationships/image" Target="../media/image14.wmf"/><Relationship Id="rId2" Type="http://schemas.openxmlformats.org/officeDocument/2006/relationships/image" Target="../media/image4.wmf"/><Relationship Id="rId1" Type="http://schemas.openxmlformats.org/officeDocument/2006/relationships/image" Target="../media/image3.wmf"/><Relationship Id="rId6" Type="http://schemas.openxmlformats.org/officeDocument/2006/relationships/image" Target="../media/image8.wmf"/><Relationship Id="rId11" Type="http://schemas.openxmlformats.org/officeDocument/2006/relationships/image" Target="../media/image13.wmf"/><Relationship Id="rId5" Type="http://schemas.openxmlformats.org/officeDocument/2006/relationships/image" Target="../media/image7.wmf"/><Relationship Id="rId10" Type="http://schemas.openxmlformats.org/officeDocument/2006/relationships/image" Target="../media/image12.wmf"/><Relationship Id="rId4" Type="http://schemas.openxmlformats.org/officeDocument/2006/relationships/image" Target="../media/image6.wmf"/><Relationship Id="rId9" Type="http://schemas.openxmlformats.org/officeDocument/2006/relationships/image" Target="../media/image1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7458F01-D7DB-4DB6-B9D8-AE419233AF21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C5DC6CB-F389-4D81-91D6-CF13DE41478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77730B-65CB-431F-A197-6B117EEA5E46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76FE9A-43F3-4C56-8206-872A12125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1D8E6-049C-487F-A812-340951BFF018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5DAC1-FF0F-4CB3-8418-7EFD3899AF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4F0003-0E1D-4FFB-B1AA-D6B5692CEB4D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A0A561-5F8B-406C-84DD-68AC1716D6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461353-ED0B-4648-AD78-286230DF1AD1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BB0082-FF00-463E-8CD1-22644B9CEE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723DCE-CD3C-44F5-85B3-610142277A8E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AC1718-6E6C-4C78-8ACF-CD30D7EFFB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E3067-34CC-4E4B-9F80-75A95717038F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CB7603-3D75-4745-8324-15F2D62095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6BECA-A4C6-4048-B731-3F8332C0CB7B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28EECC-C9F3-41CB-940D-52BB493B4BD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64B97E-606E-4D4B-8F63-63BD6A4396D0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C33290-5901-4CAA-8E9D-9E32DC601D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782CA1-20CF-46A3-98BB-98225C2B1944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BE93-D6BC-4CB8-A0E1-9C9714E846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49A28-7F5C-4271-8252-EB5252AFFA2D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4945B-0EB9-4472-969F-0C6871C2AC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3A4BC-C654-47E4-BB3C-1236B13F89A2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3F81F-5A91-4BB1-8EAB-4942FD84E8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638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38C24-33DD-43B3-AB96-3C1AD74AC663}" type="datetimeFigureOut">
              <a:rPr lang="ru-RU"/>
              <a:pPr>
                <a:defRPr/>
              </a:pPr>
              <a:t>24.01.2014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A961F24-C30F-457E-97F9-CCEC693932C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ransition>
    <p:cover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images.yandex.ru/yandsearch?p=3&amp;text=%D0%B4%D0%B5%D0%BA%D0%B0%D1%80%D1%82%20%D1%80%D0%B5%D0%BD%D0%B5&amp;noreask=1&amp;img_url=www.isys.ucl.ac.be/descartes/images/Descartes.gif&amp;pos=119&amp;rpt=simage&amp;lr=213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hyperlink" Target="http://images.yandex.ru/yandsearch?p=12&amp;text=%D0%B4%D0%B5%D0%BA%D0%B0%D1%80%D1%82%20%D1%80%D0%B5%D0%BD%D0%B5&amp;noreask=1&amp;img_url=www.jaimedespree.de/fot/142.jpg&amp;pos=375&amp;rpt=simage&amp;lr=213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5.bin"/><Relationship Id="rId12" Type="http://schemas.openxmlformats.org/officeDocument/2006/relationships/oleObject" Target="../embeddings/oleObject10.bin"/><Relationship Id="rId2" Type="http://schemas.openxmlformats.org/officeDocument/2006/relationships/slideLayout" Target="../slideLayouts/slideLayout4.xml"/><Relationship Id="rId16" Type="http://schemas.openxmlformats.org/officeDocument/2006/relationships/oleObject" Target="../embeddings/oleObject14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4.bin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3.bin"/><Relationship Id="rId15" Type="http://schemas.openxmlformats.org/officeDocument/2006/relationships/oleObject" Target="../embeddings/oleObject13.bin"/><Relationship Id="rId10" Type="http://schemas.openxmlformats.org/officeDocument/2006/relationships/oleObject" Target="../embeddings/oleObject8.bin"/><Relationship Id="rId4" Type="http://schemas.openxmlformats.org/officeDocument/2006/relationships/oleObject" Target="../embeddings/oleObject2.bin"/><Relationship Id="rId9" Type="http://schemas.openxmlformats.org/officeDocument/2006/relationships/oleObject" Target="../embeddings/oleObject7.bin"/><Relationship Id="rId14" Type="http://schemas.openxmlformats.org/officeDocument/2006/relationships/oleObject" Target="../embeddings/oleObject1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16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19.bin"/><Relationship Id="rId4" Type="http://schemas.openxmlformats.org/officeDocument/2006/relationships/oleObject" Target="../embeddings/oleObject18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258888" y="1052513"/>
            <a:ext cx="6481762" cy="216058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sz="4000" b="1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Приветствуем участников математической регаты </a:t>
            </a:r>
            <a:br>
              <a:rPr lang="ru-RU" sz="4000" b="1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  <a:t>им. Рене Декарта </a:t>
            </a:r>
            <a:br>
              <a:rPr lang="ru-RU" sz="4000" b="1" smtClean="0">
                <a:solidFill>
                  <a:srgbClr val="663300"/>
                </a:solidFill>
                <a:latin typeface="Monotype Corsiva" pitchFamily="66" charset="0"/>
                <a:cs typeface="Times New Roman" pitchFamily="18" charset="0"/>
              </a:rPr>
            </a:br>
            <a:r>
              <a:rPr lang="ru-RU" sz="4000" b="1" smtClean="0">
                <a:solidFill>
                  <a:srgbClr val="CC0000"/>
                </a:solidFill>
                <a:latin typeface="Monotype Corsiva" pitchFamily="66" charset="0"/>
                <a:cs typeface="Times New Roman" pitchFamily="18" charset="0"/>
              </a:rPr>
              <a:t>«Координаты на плоскости»</a:t>
            </a:r>
          </a:p>
        </p:txBody>
      </p:sp>
      <p:pic>
        <p:nvPicPr>
          <p:cNvPr id="14338" name="Picture 3" descr="i?id=367374459-68-72&amp;n=21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43213" y="4005263"/>
            <a:ext cx="3673475" cy="234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over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 конкурс:  </a:t>
            </a:r>
            <a:r>
              <a:rPr lang="ru-RU" b="1" i="1" u="sng" smtClean="0">
                <a:solidFill>
                  <a:srgbClr val="CC0000"/>
                </a:solidFill>
              </a:rPr>
              <a:t>Задача 6</a:t>
            </a:r>
            <a:endParaRPr lang="ru-RU" b="1" i="1" smtClean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b="1" smtClean="0">
                <a:solidFill>
                  <a:srgbClr val="663300"/>
                </a:solidFill>
              </a:rPr>
              <a:t>А (-5;4), В (1;-3), С (2;-2), </a:t>
            </a:r>
            <a:r>
              <a:rPr lang="en-US" b="1" smtClean="0">
                <a:solidFill>
                  <a:srgbClr val="663300"/>
                </a:solidFill>
              </a:rPr>
              <a:t>D (-2</a:t>
            </a:r>
            <a:r>
              <a:rPr lang="ru-RU" b="1" smtClean="0">
                <a:solidFill>
                  <a:srgbClr val="663300"/>
                </a:solidFill>
              </a:rPr>
              <a:t>;3</a:t>
            </a:r>
            <a:r>
              <a:rPr lang="en-US" b="1" smtClean="0">
                <a:solidFill>
                  <a:srgbClr val="663300"/>
                </a:solidFill>
              </a:rPr>
              <a:t>)</a:t>
            </a:r>
            <a:r>
              <a:rPr lang="ru-RU" b="1" smtClean="0">
                <a:solidFill>
                  <a:srgbClr val="663300"/>
                </a:solidFill>
              </a:rPr>
              <a:t>.</a:t>
            </a:r>
            <a:r>
              <a:rPr lang="ru-RU" smtClean="0"/>
              <a:t> Распределить точки по следующим линиям: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ru-RU" smtClean="0"/>
              <a:t>биссектриса 2-го и 4-го координатных углов;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ru-RU" smtClean="0"/>
              <a:t>прямая, параллельная оси </a:t>
            </a:r>
            <a:r>
              <a:rPr lang="en-US" smtClean="0"/>
              <a:t>OX</a:t>
            </a:r>
            <a:r>
              <a:rPr lang="ru-RU" smtClean="0"/>
              <a:t> и отстоящая от неё на 3 единицы;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ru-RU" smtClean="0"/>
              <a:t>прямая, параллельная оси </a:t>
            </a:r>
            <a:r>
              <a:rPr lang="en-US" smtClean="0"/>
              <a:t>OY</a:t>
            </a:r>
            <a:r>
              <a:rPr lang="ru-RU" smtClean="0"/>
              <a:t> и отстоящая от неё на 5 единиц;</a:t>
            </a:r>
          </a:p>
          <a:p>
            <a:pPr eaLnBrk="1" hangingPunct="1">
              <a:lnSpc>
                <a:spcPct val="90000"/>
              </a:lnSpc>
              <a:buFont typeface="Calibri" pitchFamily="34" charset="0"/>
              <a:buAutoNum type="arabicParenR"/>
            </a:pPr>
            <a:r>
              <a:rPr lang="ru-RU" smtClean="0"/>
              <a:t>окружность с центром О и радиусом </a:t>
            </a:r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380288" y="5013325"/>
          <a:ext cx="714375" cy="571500"/>
        </p:xfrm>
        <a:graphic>
          <a:graphicData uri="http://schemas.openxmlformats.org/presentationml/2006/ole">
            <p:oleObj spid="_x0000_s17411" name="Формула" r:id="rId3" imgW="304668" imgH="228501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i="1" smtClean="0">
                <a:solidFill>
                  <a:srgbClr val="CC0000"/>
                </a:solidFill>
              </a:rPr>
              <a:t>4 конкурс</a:t>
            </a:r>
          </a:p>
        </p:txBody>
      </p:sp>
      <p:sp>
        <p:nvSpPr>
          <p:cNvPr id="27650" name="WordArt 5"/>
          <p:cNvSpPr>
            <a:spLocks noChangeArrowheads="1" noChangeShapeType="1" noTextEdit="1"/>
          </p:cNvSpPr>
          <p:nvPr/>
        </p:nvSpPr>
        <p:spPr bwMode="auto">
          <a:xfrm>
            <a:off x="1187450" y="1989138"/>
            <a:ext cx="6408738" cy="2160587"/>
          </a:xfrm>
          <a:prstGeom prst="rect">
            <a:avLst/>
          </a:prstGeom>
        </p:spPr>
        <p:txBody>
          <a:bodyPr wrap="none" fromWordArt="1">
            <a:prstTxWarp prst="textFadeUp">
              <a:avLst>
                <a:gd name="adj" fmla="val 9991"/>
              </a:avLst>
            </a:prstTxWarp>
          </a:bodyPr>
          <a:lstStyle/>
          <a:p>
            <a:pPr algn="ctr"/>
            <a:r>
              <a:rPr lang="ru-RU" sz="6000" kern="10">
                <a:ln w="12700">
                  <a:solidFill>
                    <a:srgbClr val="B2B2B2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520402"/>
                    </a:gs>
                    <a:gs pos="100000">
                      <a:srgbClr val="FFCC00"/>
                    </a:gs>
                  </a:gsLst>
                  <a:lin ang="5400000" scaled="1"/>
                </a:gradFill>
                <a:effectLst>
                  <a:outerShdw dist="35921" dir="2700000" sy="50000" rotWithShape="0">
                    <a:srgbClr val="875B0D">
                      <a:alpha val="70000"/>
                    </a:srgbClr>
                  </a:outerShdw>
                </a:effectLst>
                <a:latin typeface="Arial"/>
                <a:cs typeface="Arial"/>
              </a:rPr>
              <a:t>Пойми меня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marL="838200" indent="-838200" eaLnBrk="1" hangingPunct="1"/>
            <a:r>
              <a:rPr lang="ru-RU" sz="4000" b="1" i="1" smtClean="0">
                <a:solidFill>
                  <a:srgbClr val="CC0000"/>
                </a:solidFill>
              </a:rPr>
              <a:t>4  Конкурс: Пойми меня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484313"/>
            <a:ext cx="8229600" cy="4525962"/>
          </a:xfrm>
          <a:ln>
            <a:solidFill>
              <a:schemeClr val="accent1"/>
            </a:solidFill>
          </a:ln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ru-RU" sz="4800" b="1" smtClean="0">
                <a:solidFill>
                  <a:srgbClr val="663300"/>
                </a:solidFill>
              </a:rPr>
              <a:t>1) Объяснить термины, </a:t>
            </a:r>
          </a:p>
          <a:p>
            <a:pPr algn="ctr" eaLnBrk="1" hangingPunct="1">
              <a:buFont typeface="Arial" charset="0"/>
              <a:buNone/>
            </a:pPr>
            <a:r>
              <a:rPr lang="ru-RU" sz="4800" b="1" u="sng" smtClean="0">
                <a:solidFill>
                  <a:srgbClr val="663300"/>
                </a:solidFill>
              </a:rPr>
              <a:t>не используя слово «вектор».</a:t>
            </a:r>
          </a:p>
          <a:p>
            <a:pPr algn="ctr" eaLnBrk="1" hangingPunct="1">
              <a:buFont typeface="Arial" charset="0"/>
              <a:buNone/>
            </a:pPr>
            <a:r>
              <a:rPr lang="ru-RU" sz="4800" b="1" smtClean="0">
                <a:solidFill>
                  <a:srgbClr val="663300"/>
                </a:solidFill>
              </a:rPr>
              <a:t>2)Угадать по объяснению, о чем речь.</a:t>
            </a:r>
          </a:p>
          <a:p>
            <a:pPr algn="ctr" eaLnBrk="1" hangingPunct="1">
              <a:buFont typeface="Arial" charset="0"/>
              <a:buNone/>
            </a:pPr>
            <a:endParaRPr lang="ru-RU" sz="4800" b="1" smtClean="0">
              <a:solidFill>
                <a:srgbClr val="663300"/>
              </a:solidFill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b="1" i="1" smtClean="0">
                <a:solidFill>
                  <a:srgbClr val="CC0000"/>
                </a:solidFill>
              </a:rPr>
              <a:t>5 конкурс</a:t>
            </a:r>
          </a:p>
        </p:txBody>
      </p:sp>
      <p:sp>
        <p:nvSpPr>
          <p:cNvPr id="29698" name="Rectangle 3"/>
          <p:cNvSpPr>
            <a:spLocks noGrp="1"/>
          </p:cNvSpPr>
          <p:nvPr>
            <p:ph type="body" idx="4294967295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sz="5400" b="1" smtClean="0">
                <a:solidFill>
                  <a:srgbClr val="663300"/>
                </a:solidFill>
              </a:rPr>
              <a:t>Этот замечательный</a:t>
            </a:r>
            <a:r>
              <a:rPr lang="ru-RU" sz="5400" b="1" smtClean="0"/>
              <a:t> </a:t>
            </a:r>
            <a:r>
              <a:rPr lang="ru-RU" sz="5400" b="1" smtClean="0">
                <a:solidFill>
                  <a:srgbClr val="336600"/>
                </a:solidFill>
              </a:rPr>
              <a:t>Треугольник </a:t>
            </a:r>
          </a:p>
          <a:p>
            <a:pPr>
              <a:buFont typeface="Arial" charset="0"/>
              <a:buNone/>
            </a:pPr>
            <a:r>
              <a:rPr lang="ru-RU" sz="5400" b="1" smtClean="0">
                <a:solidFill>
                  <a:srgbClr val="336600"/>
                </a:solidFill>
              </a:rPr>
              <a:t>В Координатах</a:t>
            </a:r>
          </a:p>
        </p:txBody>
      </p:sp>
      <p:pic>
        <p:nvPicPr>
          <p:cNvPr id="29699" name="Picture 5" descr="B3KooR_2k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27763" y="2708275"/>
            <a:ext cx="2076450" cy="232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5 конкурс</a:t>
            </a:r>
            <a:br>
              <a:rPr lang="ru-RU" sz="4000" b="1" i="1" smtClean="0">
                <a:solidFill>
                  <a:srgbClr val="CC0000"/>
                </a:solidFill>
              </a:rPr>
            </a:br>
            <a:r>
              <a:rPr lang="ru-RU" sz="4000" smtClean="0"/>
              <a:t> </a:t>
            </a:r>
            <a:r>
              <a:rPr lang="ru-RU" sz="4000" b="1" u="sng" smtClean="0">
                <a:solidFill>
                  <a:srgbClr val="336600"/>
                </a:solidFill>
              </a:rPr>
              <a:t>«Треугольник в координатах»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u="sng" smtClean="0"/>
              <a:t>Задача 1.</a:t>
            </a:r>
            <a:r>
              <a:rPr lang="ru-RU" smtClean="0"/>
              <a:t> Две вершины правильного треугольника лежат на оси абсцисс, а третья – на оси ординат. Найдите длину стороны треугольника, если сумма всех координат всех его вершин равна 2 </a:t>
            </a:r>
            <a:endParaRPr lang="ru-RU" u="sng" smtClean="0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5076825" y="3681413"/>
          <a:ext cx="428625" cy="500062"/>
        </p:xfrm>
        <a:graphic>
          <a:graphicData uri="http://schemas.openxmlformats.org/presentationml/2006/ole">
            <p:oleObj spid="_x0000_s22531" name="Формула" r:id="rId3" imgW="228600" imgH="228600" progId="Equation.3">
              <p:embed/>
            </p:oleObj>
          </a:graphicData>
        </a:graphic>
      </p:graphicFrame>
      <p:sp>
        <p:nvSpPr>
          <p:cNvPr id="5" name="Равнобедренный треугольник 4"/>
          <p:cNvSpPr/>
          <p:nvPr/>
        </p:nvSpPr>
        <p:spPr>
          <a:xfrm>
            <a:off x="2357438" y="5286375"/>
            <a:ext cx="1214437" cy="1000125"/>
          </a:xfrm>
          <a:prstGeom prst="triangle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Равнобедренный треугольник 5"/>
          <p:cNvSpPr/>
          <p:nvPr/>
        </p:nvSpPr>
        <p:spPr>
          <a:xfrm>
            <a:off x="5786438" y="4214813"/>
            <a:ext cx="2214562" cy="1428750"/>
          </a:xfrm>
          <a:prstGeom prst="triangl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5  конкурс</a:t>
            </a:r>
            <a:br>
              <a:rPr lang="ru-RU" sz="4000" b="1" i="1" smtClean="0">
                <a:solidFill>
                  <a:srgbClr val="CC0000"/>
                </a:solidFill>
              </a:rPr>
            </a:br>
            <a:r>
              <a:rPr lang="ru-RU" sz="4000" smtClean="0"/>
              <a:t> </a:t>
            </a:r>
            <a:r>
              <a:rPr lang="ru-RU" sz="4000" b="1" u="sng" smtClean="0">
                <a:solidFill>
                  <a:srgbClr val="336600"/>
                </a:solidFill>
              </a:rPr>
              <a:t>«Треугольник в координатах»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Задача 2. Вершина А треугольника имеет координаты (8;5). Какие значения может принимать сумма ординат вершин В и С, если средняя линия этого треугольника лежит на оси абсцисс?</a:t>
            </a:r>
          </a:p>
          <a:p>
            <a:pPr eaLnBrk="1" hangingPunct="1">
              <a:buFont typeface="Arial" charset="0"/>
              <a:buNone/>
            </a:pPr>
            <a:endParaRPr lang="ru-RU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440"/>
                            </p:stCondLst>
                            <p:childTnLst>
                              <p:par>
                                <p:cTn id="1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5  конкурс</a:t>
            </a:r>
            <a:br>
              <a:rPr lang="ru-RU" sz="4000" b="1" i="1" smtClean="0">
                <a:solidFill>
                  <a:srgbClr val="CC0000"/>
                </a:solidFill>
              </a:rPr>
            </a:br>
            <a:r>
              <a:rPr lang="ru-RU" sz="4000" smtClean="0"/>
              <a:t> </a:t>
            </a:r>
            <a:r>
              <a:rPr lang="ru-RU" sz="4000" b="1" u="sng" smtClean="0">
                <a:solidFill>
                  <a:srgbClr val="336600"/>
                </a:solidFill>
              </a:rPr>
              <a:t>«Треугольник в координатах»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u="sng" smtClean="0"/>
              <a:t>Задача 3.</a:t>
            </a:r>
            <a:r>
              <a:rPr lang="ru-RU" smtClean="0"/>
              <a:t> Вершинами треугольника являются точки А(-3;8), В(-8;-4), С(4;1). Найдите длину той стороны треугольника, которая содержит точки и оси абсцисс, и оси ординат.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sz="4000" b="1" i="1" smtClean="0">
                <a:solidFill>
                  <a:srgbClr val="CC0000"/>
                </a:solidFill>
              </a:rPr>
              <a:t>6  конкурс: </a:t>
            </a:r>
            <a:br>
              <a:rPr lang="ru-RU" sz="4000" b="1" i="1" smtClean="0">
                <a:solidFill>
                  <a:srgbClr val="CC0000"/>
                </a:solidFill>
              </a:rPr>
            </a:br>
            <a:r>
              <a:rPr lang="ru-RU" sz="4000" b="1" u="sng" smtClean="0">
                <a:solidFill>
                  <a:srgbClr val="336600"/>
                </a:solidFill>
              </a:rPr>
              <a:t>Кто больше?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b="1" smtClean="0">
                <a:solidFill>
                  <a:srgbClr val="663300"/>
                </a:solidFill>
              </a:rPr>
              <a:t>Дан параллелограмм </a:t>
            </a:r>
            <a:r>
              <a:rPr lang="en-US" b="1" smtClean="0">
                <a:solidFill>
                  <a:srgbClr val="663300"/>
                </a:solidFill>
              </a:rPr>
              <a:t>ABCD</a:t>
            </a:r>
            <a:r>
              <a:rPr lang="ru-RU" b="1" smtClean="0">
                <a:solidFill>
                  <a:srgbClr val="663300"/>
                </a:solidFill>
              </a:rPr>
              <a:t>. Провести два отрезка так, чтобы на полученном чертеже образовалось как можно больше пар равных векторов (без учета нулевых). Перечислить пары и посчитать их количество. </a:t>
            </a:r>
          </a:p>
        </p:txBody>
      </p:sp>
      <p:sp>
        <p:nvSpPr>
          <p:cNvPr id="5" name="Параллелограмм 4"/>
          <p:cNvSpPr/>
          <p:nvPr/>
        </p:nvSpPr>
        <p:spPr>
          <a:xfrm>
            <a:off x="4714875" y="4643438"/>
            <a:ext cx="2643188" cy="1285875"/>
          </a:xfrm>
          <a:prstGeom prst="parallelogram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ru-RU" sz="6600" b="1" smtClean="0">
                <a:solidFill>
                  <a:srgbClr val="CC0000"/>
                </a:solidFill>
              </a:rPr>
              <a:t>Спасибо!</a:t>
            </a:r>
          </a:p>
        </p:txBody>
      </p:sp>
      <p:pic>
        <p:nvPicPr>
          <p:cNvPr id="35842" name="Picture 4" descr="i?id=293401152-58-72&amp;n=21">
            <a:hlinkClick r:id="rId2"/>
          </p:cNvPr>
          <p:cNvPicPr>
            <a:picLocks noGrp="1" noChangeAspect="1" noChangeArrowheads="1"/>
          </p:cNvPicPr>
          <p:nvPr>
            <p:ph type="body" idx="4294967295"/>
          </p:nvPr>
        </p:nvPicPr>
        <p:blipFill>
          <a:blip r:embed="rId3"/>
          <a:srcRect/>
          <a:stretch>
            <a:fillRect/>
          </a:stretch>
        </p:blipFill>
        <p:spPr>
          <a:xfrm>
            <a:off x="2268538" y="1628775"/>
            <a:ext cx="4608512" cy="4105275"/>
          </a:xfr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sz="4000" b="1" i="1" u="sng" smtClean="0">
                <a:solidFill>
                  <a:srgbClr val="CC0000"/>
                </a:solidFill>
              </a:rPr>
              <a:t>1 конкурс: «Блиц»</a:t>
            </a:r>
            <a:r>
              <a:rPr lang="ru-RU" sz="4000" b="1" smtClean="0">
                <a:solidFill>
                  <a:srgbClr val="CC0000"/>
                </a:solidFill>
              </a:rPr>
              <a:t/>
            </a:r>
            <a:br>
              <a:rPr lang="ru-RU" sz="4000" b="1" smtClean="0">
                <a:solidFill>
                  <a:srgbClr val="CC0000"/>
                </a:solidFill>
              </a:rPr>
            </a:br>
            <a:r>
              <a:rPr lang="ru-RU" sz="4000" b="1" smtClean="0">
                <a:solidFill>
                  <a:srgbClr val="663300"/>
                </a:solidFill>
              </a:rPr>
              <a:t>А(-2;1); В(3;5); С(1;-1). Найдите: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15300" cy="4525963"/>
          </a:xfrm>
        </p:spPr>
        <p:txBody>
          <a:bodyPr rtlCol="0">
            <a:normAutofit fontScale="92500" lnSpcReduction="10000"/>
          </a:bodyPr>
          <a:lstStyle/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Координаты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|      |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Координаты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Координаты середины </a:t>
            </a:r>
            <a:r>
              <a:rPr lang="en-US" i="1" dirty="0" smtClean="0">
                <a:cs typeface="Times New Roman" pitchFamily="18" charset="0"/>
              </a:rPr>
              <a:t>P</a:t>
            </a:r>
            <a:r>
              <a:rPr lang="ru-RU" dirty="0" smtClean="0">
                <a:cs typeface="Times New Roman" pitchFamily="18" charset="0"/>
              </a:rPr>
              <a:t> отрезка </a:t>
            </a:r>
            <a:r>
              <a:rPr lang="ru-RU" i="1" dirty="0" smtClean="0">
                <a:cs typeface="Times New Roman" pitchFamily="18" charset="0"/>
              </a:rPr>
              <a:t>ВС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Уравнение окружности с диаметром </a:t>
            </a:r>
            <a:r>
              <a:rPr lang="ru-RU" i="1" dirty="0" smtClean="0">
                <a:cs typeface="Times New Roman" pitchFamily="18" charset="0"/>
              </a:rPr>
              <a:t>ВС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>
                <a:cs typeface="Times New Roman" pitchFamily="18" charset="0"/>
              </a:rPr>
              <a:t>      =       . Координаты точки </a:t>
            </a:r>
            <a:r>
              <a:rPr lang="en-US" i="1" dirty="0" smtClean="0">
                <a:cs typeface="Times New Roman" pitchFamily="18" charset="0"/>
              </a:rPr>
              <a:t>N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   =    +      . Координаты вектора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|    -       |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i="1" dirty="0" smtClean="0"/>
              <a:t>В </a:t>
            </a:r>
            <a:r>
              <a:rPr lang="ru-RU" dirty="0" smtClean="0"/>
              <a:t>– середина </a:t>
            </a:r>
            <a:r>
              <a:rPr lang="ru-RU" i="1" dirty="0" smtClean="0"/>
              <a:t>СМ. </a:t>
            </a:r>
            <a:r>
              <a:rPr lang="ru-RU" dirty="0" smtClean="0"/>
              <a:t>Координаты точки </a:t>
            </a:r>
            <a:r>
              <a:rPr lang="ru-RU" i="1" dirty="0" smtClean="0"/>
              <a:t>М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Уравнение прямой </a:t>
            </a:r>
            <a:r>
              <a:rPr lang="ru-RU" i="1" dirty="0" smtClean="0"/>
              <a:t>ОС</a:t>
            </a:r>
            <a:r>
              <a:rPr lang="ru-RU" dirty="0" smtClean="0"/>
              <a:t>, где </a:t>
            </a:r>
            <a:r>
              <a:rPr lang="ru-RU" i="1" dirty="0" smtClean="0"/>
              <a:t>О</a:t>
            </a:r>
            <a:r>
              <a:rPr lang="ru-RU" dirty="0" smtClean="0"/>
              <a:t> – начало координат.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i="1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 smtClean="0"/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rabicParenR"/>
              <a:defRPr/>
            </a:pPr>
            <a:endParaRPr lang="ru-RU" dirty="0"/>
          </a:p>
        </p:txBody>
      </p:sp>
      <p:graphicFrame>
        <p:nvGraphicFramePr>
          <p:cNvPr id="1051" name="AutoShape 27"/>
          <p:cNvGraphicFramePr>
            <a:graphicFrameLocks noGrp="1"/>
          </p:cNvGraphicFramePr>
          <p:nvPr>
            <p:ph sz="half" idx="2"/>
          </p:nvPr>
        </p:nvGraphicFramePr>
        <p:xfrm>
          <a:off x="4648200" y="2516188"/>
          <a:ext cx="4038600" cy="2692400"/>
        </p:xfrm>
        <a:graphic>
          <a:graphicData uri="http://schemas.openxmlformats.org/presentationml/2006/ole">
            <p:oleObj spid="_x0000_s1051" name="Формула" r:id="rId3" imgW="0" imgH="0" progId="Equation.3">
              <p:embed/>
            </p:oleObj>
          </a:graphicData>
        </a:graphic>
      </p:graphicFrame>
      <p:graphicFrame>
        <p:nvGraphicFramePr>
          <p:cNvPr id="1052" name="Object 28"/>
          <p:cNvGraphicFramePr>
            <a:graphicFrameLocks noChangeAspect="1"/>
          </p:cNvGraphicFramePr>
          <p:nvPr/>
        </p:nvGraphicFramePr>
        <p:xfrm>
          <a:off x="2928938" y="1571625"/>
          <a:ext cx="428625" cy="366713"/>
        </p:xfrm>
        <a:graphic>
          <a:graphicData uri="http://schemas.openxmlformats.org/presentationml/2006/ole">
            <p:oleObj spid="_x0000_s1052" name="Формула" r:id="rId4" imgW="330200" imgH="279400" progId="Equation.3">
              <p:embed/>
            </p:oleObj>
          </a:graphicData>
        </a:graphic>
      </p:graphicFrame>
      <p:graphicFrame>
        <p:nvGraphicFramePr>
          <p:cNvPr id="1053" name="Object 29"/>
          <p:cNvGraphicFramePr>
            <a:graphicFrameLocks noChangeAspect="1"/>
          </p:cNvGraphicFramePr>
          <p:nvPr/>
        </p:nvGraphicFramePr>
        <p:xfrm>
          <a:off x="1214438" y="2000250"/>
          <a:ext cx="500062" cy="374650"/>
        </p:xfrm>
        <a:graphic>
          <a:graphicData uri="http://schemas.openxmlformats.org/presentationml/2006/ole">
            <p:oleObj spid="_x0000_s1053" name="Формула" r:id="rId5" imgW="355292" imgH="266469" progId="Equation.3">
              <p:embed/>
            </p:oleObj>
          </a:graphicData>
        </a:graphic>
      </p:graphicFrame>
      <p:graphicFrame>
        <p:nvGraphicFramePr>
          <p:cNvPr id="1054" name="Object 30"/>
          <p:cNvGraphicFramePr>
            <a:graphicFrameLocks noChangeAspect="1"/>
          </p:cNvGraphicFramePr>
          <p:nvPr/>
        </p:nvGraphicFramePr>
        <p:xfrm>
          <a:off x="2928938" y="2428875"/>
          <a:ext cx="571500" cy="428625"/>
        </p:xfrm>
        <a:graphic>
          <a:graphicData uri="http://schemas.openxmlformats.org/presentationml/2006/ole">
            <p:oleObj spid="_x0000_s1054" name="Формула" r:id="rId6" imgW="457002" imgH="304668" progId="Equation.3">
              <p:embed/>
            </p:oleObj>
          </a:graphicData>
        </a:graphic>
      </p:graphicFrame>
      <p:graphicFrame>
        <p:nvGraphicFramePr>
          <p:cNvPr id="1055" name="Object 31"/>
          <p:cNvGraphicFramePr>
            <a:graphicFrameLocks noChangeAspect="1"/>
          </p:cNvGraphicFramePr>
          <p:nvPr/>
        </p:nvGraphicFramePr>
        <p:xfrm>
          <a:off x="857250" y="4214813"/>
          <a:ext cx="428625" cy="342900"/>
        </p:xfrm>
        <a:graphic>
          <a:graphicData uri="http://schemas.openxmlformats.org/presentationml/2006/ole">
            <p:oleObj spid="_x0000_s1055" name="Формула" r:id="rId7" imgW="165028" imgH="279279" progId="Equation.3">
              <p:embed/>
            </p:oleObj>
          </a:graphicData>
        </a:graphic>
      </p:graphicFrame>
      <p:graphicFrame>
        <p:nvGraphicFramePr>
          <p:cNvPr id="1056" name="Object 32"/>
          <p:cNvGraphicFramePr>
            <a:graphicFrameLocks noChangeAspect="1"/>
          </p:cNvGraphicFramePr>
          <p:nvPr/>
        </p:nvGraphicFramePr>
        <p:xfrm>
          <a:off x="928688" y="3786188"/>
          <a:ext cx="500062" cy="341312"/>
        </p:xfrm>
        <a:graphic>
          <a:graphicData uri="http://schemas.openxmlformats.org/presentationml/2006/ole">
            <p:oleObj spid="_x0000_s1056" name="Формула" r:id="rId8" imgW="342751" imgH="253890" progId="Equation.3">
              <p:embed/>
            </p:oleObj>
          </a:graphicData>
        </a:graphic>
      </p:graphicFrame>
      <p:graphicFrame>
        <p:nvGraphicFramePr>
          <p:cNvPr id="1057" name="Object 33"/>
          <p:cNvGraphicFramePr>
            <a:graphicFrameLocks noChangeAspect="1"/>
          </p:cNvGraphicFramePr>
          <p:nvPr/>
        </p:nvGraphicFramePr>
        <p:xfrm>
          <a:off x="1785938" y="3786188"/>
          <a:ext cx="500062" cy="357187"/>
        </p:xfrm>
        <a:graphic>
          <a:graphicData uri="http://schemas.openxmlformats.org/presentationml/2006/ole">
            <p:oleObj spid="_x0000_s1057" name="Формула" r:id="rId9" imgW="368300" imgH="279400" progId="Equation.3">
              <p:embed/>
            </p:oleObj>
          </a:graphicData>
        </a:graphic>
      </p:graphicFrame>
      <p:graphicFrame>
        <p:nvGraphicFramePr>
          <p:cNvPr id="1058" name="Object 34"/>
          <p:cNvGraphicFramePr>
            <a:graphicFrameLocks noChangeAspect="1"/>
          </p:cNvGraphicFramePr>
          <p:nvPr/>
        </p:nvGraphicFramePr>
        <p:xfrm>
          <a:off x="1500188" y="4286250"/>
          <a:ext cx="285750" cy="285750"/>
        </p:xfrm>
        <a:graphic>
          <a:graphicData uri="http://schemas.openxmlformats.org/presentationml/2006/ole">
            <p:oleObj spid="_x0000_s1058" name="Формула" r:id="rId10" imgW="114201" imgH="253780" progId="Equation.3">
              <p:embed/>
            </p:oleObj>
          </a:graphicData>
        </a:graphic>
      </p:graphicFrame>
      <p:graphicFrame>
        <p:nvGraphicFramePr>
          <p:cNvPr id="1059" name="Object 35"/>
          <p:cNvGraphicFramePr>
            <a:graphicFrameLocks noChangeAspect="1"/>
          </p:cNvGraphicFramePr>
          <p:nvPr/>
        </p:nvGraphicFramePr>
        <p:xfrm>
          <a:off x="1928813" y="4214813"/>
          <a:ext cx="428625" cy="360362"/>
        </p:xfrm>
        <a:graphic>
          <a:graphicData uri="http://schemas.openxmlformats.org/presentationml/2006/ole">
            <p:oleObj spid="_x0000_s1059" name="Формула" r:id="rId11" imgW="342751" imgH="291973" progId="Equation.3">
              <p:embed/>
            </p:oleObj>
          </a:graphicData>
        </a:graphic>
      </p:graphicFrame>
      <p:graphicFrame>
        <p:nvGraphicFramePr>
          <p:cNvPr id="1060" name="Object 36"/>
          <p:cNvGraphicFramePr>
            <a:graphicFrameLocks noChangeAspect="1"/>
          </p:cNvGraphicFramePr>
          <p:nvPr/>
        </p:nvGraphicFramePr>
        <p:xfrm>
          <a:off x="5572125" y="4286250"/>
          <a:ext cx="285750" cy="285750"/>
        </p:xfrm>
        <a:graphic>
          <a:graphicData uri="http://schemas.openxmlformats.org/presentationml/2006/ole">
            <p:oleObj spid="_x0000_s1060" name="Формула" r:id="rId12" imgW="165028" imgH="228501" progId="Equation.3">
              <p:embed/>
            </p:oleObj>
          </a:graphicData>
        </a:graphic>
      </p:graphicFrame>
      <p:graphicFrame>
        <p:nvGraphicFramePr>
          <p:cNvPr id="1061" name="Object 37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61" name="Формула" r:id="rId13" imgW="114151" imgH="215619" progId="Equation.3">
              <p:embed/>
            </p:oleObj>
          </a:graphicData>
        </a:graphic>
      </p:graphicFrame>
      <p:graphicFrame>
        <p:nvGraphicFramePr>
          <p:cNvPr id="1062" name="Object 38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p:oleObj spid="_x0000_s1062" name="Формула" r:id="rId14" imgW="114151" imgH="215619" progId="Equation.3">
              <p:embed/>
            </p:oleObj>
          </a:graphicData>
        </a:graphic>
      </p:graphicFrame>
      <p:graphicFrame>
        <p:nvGraphicFramePr>
          <p:cNvPr id="1063" name="Object 39"/>
          <p:cNvGraphicFramePr>
            <a:graphicFrameLocks noChangeAspect="1"/>
          </p:cNvGraphicFramePr>
          <p:nvPr/>
        </p:nvGraphicFramePr>
        <p:xfrm>
          <a:off x="1143000" y="4714875"/>
          <a:ext cx="357188" cy="317500"/>
        </p:xfrm>
        <a:graphic>
          <a:graphicData uri="http://schemas.openxmlformats.org/presentationml/2006/ole">
            <p:oleObj spid="_x0000_s1063" name="Формула" r:id="rId15" imgW="126835" imgH="253670" progId="Equation.3">
              <p:embed/>
            </p:oleObj>
          </a:graphicData>
        </a:graphic>
      </p:graphicFrame>
      <p:graphicFrame>
        <p:nvGraphicFramePr>
          <p:cNvPr id="1064" name="Object 40"/>
          <p:cNvGraphicFramePr>
            <a:graphicFrameLocks noChangeAspect="1"/>
          </p:cNvGraphicFramePr>
          <p:nvPr/>
        </p:nvGraphicFramePr>
        <p:xfrm>
          <a:off x="1643063" y="4714875"/>
          <a:ext cx="500062" cy="325438"/>
        </p:xfrm>
        <a:graphic>
          <a:graphicData uri="http://schemas.openxmlformats.org/presentationml/2006/ole">
            <p:oleObj spid="_x0000_s1064" name="Формула" r:id="rId16" imgW="342751" imgH="253890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3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3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3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8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3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1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3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3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7000"/>
                            </p:stCondLst>
                            <p:childTnLst>
                              <p:par>
                                <p:cTn id="4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3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274638"/>
            <a:ext cx="8229600" cy="1354137"/>
          </a:xfrm>
        </p:spPr>
        <p:txBody>
          <a:bodyPr/>
          <a:lstStyle/>
          <a:p>
            <a:r>
              <a:rPr lang="ru-RU" b="1" i="1" smtClean="0">
                <a:solidFill>
                  <a:srgbClr val="CC0000"/>
                </a:solidFill>
                <a:latin typeface="Arial" charset="0"/>
              </a:rPr>
              <a:t>2  конкурс:</a:t>
            </a:r>
          </a:p>
        </p:txBody>
      </p:sp>
      <p:sp>
        <p:nvSpPr>
          <p:cNvPr id="26626" name="Rectangle 6"/>
          <p:cNvSpPr>
            <a:spLocks noGrp="1"/>
          </p:cNvSpPr>
          <p:nvPr>
            <p:ph type="body" idx="4294967295"/>
          </p:nvPr>
        </p:nvSpPr>
        <p:spPr>
          <a:xfrm>
            <a:off x="457200" y="2420938"/>
            <a:ext cx="8229600" cy="3705225"/>
          </a:xfrm>
        </p:spPr>
        <p:txBody>
          <a:bodyPr/>
          <a:lstStyle/>
          <a:p>
            <a:pPr algn="ctr">
              <a:buFont typeface="Arial" charset="0"/>
              <a:buNone/>
            </a:pPr>
            <a:r>
              <a:rPr lang="ru-RU" smtClean="0"/>
              <a:t>  </a:t>
            </a:r>
            <a:r>
              <a:rPr lang="ru-RU" sz="6600" smtClean="0"/>
              <a:t>Мы             решать</a:t>
            </a:r>
          </a:p>
          <a:p>
            <a:pPr algn="ctr">
              <a:buFont typeface="Arial" charset="0"/>
              <a:buNone/>
            </a:pPr>
            <a:r>
              <a:rPr lang="ru-RU" sz="6600" smtClean="0"/>
              <a:t>           задачи!</a:t>
            </a:r>
          </a:p>
          <a:p>
            <a:pPr algn="ctr">
              <a:buFont typeface="Arial" charset="0"/>
              <a:buNone/>
            </a:pPr>
            <a:endParaRPr lang="ru-RU" sz="6600" smtClean="0"/>
          </a:p>
        </p:txBody>
      </p:sp>
      <p:pic>
        <p:nvPicPr>
          <p:cNvPr id="26627" name="Picture 8" descr="2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19475" y="2420938"/>
            <a:ext cx="1452563" cy="124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/>
          <a:lstStyle/>
          <a:p>
            <a:r>
              <a:rPr lang="ru-RU" b="1" i="1" smtClean="0">
                <a:solidFill>
                  <a:srgbClr val="CC0000"/>
                </a:solidFill>
              </a:rPr>
              <a:t>3  конкурс:</a:t>
            </a:r>
          </a:p>
        </p:txBody>
      </p:sp>
      <p:sp>
        <p:nvSpPr>
          <p:cNvPr id="18434" name="WordArt 4"/>
          <p:cNvSpPr>
            <a:spLocks noChangeArrowheads="1" noChangeShapeType="1" noTextEdit="1"/>
          </p:cNvSpPr>
          <p:nvPr/>
        </p:nvSpPr>
        <p:spPr bwMode="auto">
          <a:xfrm>
            <a:off x="0" y="1916113"/>
            <a:ext cx="8208963" cy="316865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44444"/>
              </a:avLst>
            </a:prstTxWarp>
            <a:scene3d>
              <a:camera prst="legacyPerspectiveFront">
                <a:rot lat="20519995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ru-RU" sz="6600" kern="1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Impact"/>
              </a:rPr>
              <a:t>Мозговой штурм!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конкурс:  </a:t>
            </a:r>
            <a:r>
              <a:rPr lang="ru-RU" b="1" i="1" u="sng" smtClean="0">
                <a:solidFill>
                  <a:srgbClr val="CC0000"/>
                </a:solidFill>
              </a:rPr>
              <a:t>Задача 1</a:t>
            </a:r>
            <a:endParaRPr lang="ru-RU" b="1" i="1" smtClean="0">
              <a:solidFill>
                <a:srgbClr val="CC0000"/>
              </a:solidFill>
            </a:endParaRPr>
          </a:p>
        </p:txBody>
      </p:sp>
      <p:sp>
        <p:nvSpPr>
          <p:cNvPr id="23554" name="Содержимое 10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/>
              <a:t>Отметить несколько точек на плоскости так, чтобы расстояния между любыми двумя из них были равны.</a:t>
            </a:r>
          </a:p>
          <a:p>
            <a:pPr marL="609600" indent="-609600" eaLnBrk="1" hangingPunct="1">
              <a:buFont typeface="Arial" charset="0"/>
              <a:buAutoNum type="arabicPeriod"/>
            </a:pPr>
            <a:r>
              <a:rPr lang="ru-RU" smtClean="0"/>
              <a:t>Какое наибольшее количество таких точек можно отметить?</a:t>
            </a:r>
          </a:p>
          <a:p>
            <a:pPr marL="609600" indent="-609600" eaLnBrk="1" hangingPunct="1"/>
            <a:endParaRPr lang="ru-RU" u="sng" smtClean="0"/>
          </a:p>
          <a:p>
            <a:pPr marL="609600" indent="-609600" eaLnBrk="1" hangingPunct="1"/>
            <a:endParaRPr lang="ru-RU" u="sng" smtClean="0"/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5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355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188" y="333375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  конкурс:   </a:t>
            </a:r>
            <a:r>
              <a:rPr lang="ru-RU" b="1" i="1" u="sng" smtClean="0">
                <a:solidFill>
                  <a:srgbClr val="CC0000"/>
                </a:solidFill>
              </a:rPr>
              <a:t>Задача 2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/>
              <a:t> А (-3;2); В (-2;3). Найти координаты точки С такой, что: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u="sng" dirty="0" smtClean="0"/>
              <a:t>   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r>
              <a:rPr lang="ru-RU" u="sng" dirty="0" smtClean="0"/>
              <a:t>         </a:t>
            </a:r>
          </a:p>
          <a:p>
            <a:pPr marL="514350" indent="-514350" eaLnBrk="1" fontAlgn="auto" hangingPunct="1">
              <a:spcAft>
                <a:spcPts val="0"/>
              </a:spcAft>
              <a:buFont typeface="+mj-lt"/>
              <a:buAutoNum type="alphaLcParenR"/>
              <a:defRPr/>
            </a:pPr>
            <a:endParaRPr lang="ru-RU" u="sng" dirty="0"/>
          </a:p>
        </p:txBody>
      </p:sp>
      <p:graphicFrame>
        <p:nvGraphicFramePr>
          <p:cNvPr id="15364" name="Object 4"/>
          <p:cNvGraphicFramePr>
            <a:graphicFrameLocks noChangeAspect="1"/>
          </p:cNvGraphicFramePr>
          <p:nvPr/>
        </p:nvGraphicFramePr>
        <p:xfrm>
          <a:off x="1071563" y="2714625"/>
          <a:ext cx="1214437" cy="468313"/>
        </p:xfrm>
        <a:graphic>
          <a:graphicData uri="http://schemas.openxmlformats.org/presentationml/2006/ole">
            <p:oleObj spid="_x0000_s15364" name="Формула" r:id="rId3" imgW="609600" imgH="228600" progId="Equation.3">
              <p:embed/>
            </p:oleObj>
          </a:graphicData>
        </a:graphic>
      </p:graphicFrame>
      <p:graphicFrame>
        <p:nvGraphicFramePr>
          <p:cNvPr id="15365" name="Object 5"/>
          <p:cNvGraphicFramePr>
            <a:graphicFrameLocks noChangeAspect="1"/>
          </p:cNvGraphicFramePr>
          <p:nvPr/>
        </p:nvGraphicFramePr>
        <p:xfrm>
          <a:off x="1071563" y="3286125"/>
          <a:ext cx="1071562" cy="457200"/>
        </p:xfrm>
        <a:graphic>
          <a:graphicData uri="http://schemas.openxmlformats.org/presentationml/2006/ole">
            <p:oleObj spid="_x0000_s15365" name="Формула" r:id="rId4" imgW="634725" imgH="228501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 конкурс:   </a:t>
            </a:r>
            <a:r>
              <a:rPr lang="ru-RU" b="1" i="1" u="sng" smtClean="0">
                <a:solidFill>
                  <a:srgbClr val="CC0000"/>
                </a:solidFill>
              </a:rPr>
              <a:t>Задача 3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336600"/>
                </a:solidFill>
              </a:rPr>
              <a:t>Даны два вектора. Задайте только один вопрос, но такой, чтобы услышав ответ, можно было определить:</a:t>
            </a:r>
          </a:p>
          <a:p>
            <a:pPr eaLnBrk="1" hangingPunct="1">
              <a:buFont typeface="Calibri" pitchFamily="34" charset="0"/>
              <a:buAutoNum type="alphaLcParenR"/>
            </a:pPr>
            <a:r>
              <a:rPr lang="ru-RU" smtClean="0">
                <a:solidFill>
                  <a:srgbClr val="336600"/>
                </a:solidFill>
              </a:rPr>
              <a:t>коллинеарны ли векторы;</a:t>
            </a:r>
          </a:p>
          <a:p>
            <a:pPr eaLnBrk="1" hangingPunct="1">
              <a:buFont typeface="Calibri" pitchFamily="34" charset="0"/>
              <a:buAutoNum type="alphaLcParenR"/>
            </a:pPr>
            <a:r>
              <a:rPr lang="ru-RU" smtClean="0">
                <a:solidFill>
                  <a:srgbClr val="336600"/>
                </a:solidFill>
              </a:rPr>
              <a:t>равны ли векторы.</a:t>
            </a: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 конкурс:  </a:t>
            </a:r>
            <a:r>
              <a:rPr lang="ru-RU" b="1" i="1" u="sng" smtClean="0">
                <a:solidFill>
                  <a:srgbClr val="CC0000"/>
                </a:solidFill>
              </a:rPr>
              <a:t>Задача 4</a:t>
            </a:r>
            <a:endParaRPr lang="ru-RU" b="1" i="1" smtClean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>
                <a:solidFill>
                  <a:srgbClr val="663300"/>
                </a:solidFill>
              </a:rPr>
              <a:t>Степа Смекалкин утверждает, что для любого вектора, заданного координатами начала и конца, быстро сможет назвать координаты начала и конца вектора, равного данному. А вы сможете?</a:t>
            </a:r>
          </a:p>
        </p:txBody>
      </p:sp>
      <p:cxnSp>
        <p:nvCxnSpPr>
          <p:cNvPr id="5" name="Прямая со стрелкой 4"/>
          <p:cNvCxnSpPr/>
          <p:nvPr/>
        </p:nvCxnSpPr>
        <p:spPr>
          <a:xfrm flipV="1">
            <a:off x="2071688" y="4929188"/>
            <a:ext cx="178593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flipV="1">
            <a:off x="5072063" y="5143500"/>
            <a:ext cx="1785937" cy="7143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21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pPr eaLnBrk="1" hangingPunct="1"/>
            <a:r>
              <a:rPr lang="ru-RU" b="1" i="1" smtClean="0">
                <a:solidFill>
                  <a:srgbClr val="CC0000"/>
                </a:solidFill>
              </a:rPr>
              <a:t>3  конкурс:  </a:t>
            </a:r>
            <a:r>
              <a:rPr lang="ru-RU" b="1" i="1" u="sng" smtClean="0">
                <a:solidFill>
                  <a:srgbClr val="CC0000"/>
                </a:solidFill>
              </a:rPr>
              <a:t>Задача  5</a:t>
            </a:r>
            <a:endParaRPr lang="ru-RU" b="1" i="1" smtClean="0">
              <a:solidFill>
                <a:srgbClr val="CC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8313" y="1628775"/>
            <a:ext cx="8229600" cy="4525963"/>
          </a:xfrm>
        </p:spPr>
        <p:txBody>
          <a:bodyPr/>
          <a:lstStyle/>
          <a:p>
            <a:pPr eaLnBrk="1" hangingPunct="1"/>
            <a:r>
              <a:rPr lang="ru-RU" b="1" smtClean="0"/>
              <a:t>Определить взаимное расположение двух окружностей:</a:t>
            </a:r>
          </a:p>
          <a:p>
            <a:pPr eaLnBrk="1" hangingPunct="1"/>
            <a:endParaRPr lang="ru-RU" b="1" smtClean="0"/>
          </a:p>
          <a:p>
            <a:pPr eaLnBrk="1" hangingPunct="1"/>
            <a:endParaRPr lang="ru-RU" b="1" smtClean="0"/>
          </a:p>
        </p:txBody>
      </p:sp>
      <p:sp>
        <p:nvSpPr>
          <p:cNvPr id="5" name="Овал 4"/>
          <p:cNvSpPr/>
          <p:nvPr/>
        </p:nvSpPr>
        <p:spPr>
          <a:xfrm>
            <a:off x="928688" y="4143375"/>
            <a:ext cx="1143000" cy="1143000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Овал 3"/>
          <p:cNvSpPr/>
          <p:nvPr/>
        </p:nvSpPr>
        <p:spPr>
          <a:xfrm>
            <a:off x="1571625" y="4786313"/>
            <a:ext cx="785813" cy="7858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286125" y="5286375"/>
            <a:ext cx="1214438" cy="12144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714875" y="5072063"/>
            <a:ext cx="571500" cy="571500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929438" y="4929188"/>
            <a:ext cx="1071562" cy="1000125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7643813" y="5786438"/>
            <a:ext cx="642937" cy="642937"/>
          </a:xfrm>
          <a:prstGeom prst="ellipse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1518" name="AutoShape 14"/>
          <p:cNvGraphicFramePr>
            <a:graphicFrameLocks/>
          </p:cNvGraphicFramePr>
          <p:nvPr/>
        </p:nvGraphicFramePr>
        <p:xfrm>
          <a:off x="1524000" y="1397000"/>
          <a:ext cx="6096000" cy="4064000"/>
        </p:xfrm>
        <a:graphic>
          <a:graphicData uri="http://schemas.openxmlformats.org/presentationml/2006/ole">
            <p:oleObj spid="_x0000_s21518" name="Формула" r:id="rId3" imgW="0" imgH="0" progId="Equation.3">
              <p:embed/>
            </p:oleObj>
          </a:graphicData>
        </a:graphic>
      </p:graphicFrame>
      <p:graphicFrame>
        <p:nvGraphicFramePr>
          <p:cNvPr id="21519" name="Object 15"/>
          <p:cNvGraphicFramePr>
            <a:graphicFrameLocks noChangeAspect="1"/>
          </p:cNvGraphicFramePr>
          <p:nvPr/>
        </p:nvGraphicFramePr>
        <p:xfrm>
          <a:off x="3635375" y="2781300"/>
          <a:ext cx="4608513" cy="709613"/>
        </p:xfrm>
        <a:graphic>
          <a:graphicData uri="http://schemas.openxmlformats.org/presentationml/2006/ole">
            <p:oleObj spid="_x0000_s21519" name="Формула" r:id="rId4" imgW="1485900" imgH="228600" progId="Equation.3">
              <p:embed/>
            </p:oleObj>
          </a:graphicData>
        </a:graphic>
      </p:graphicFrame>
      <p:graphicFrame>
        <p:nvGraphicFramePr>
          <p:cNvPr id="21520" name="Object 16"/>
          <p:cNvGraphicFramePr>
            <a:graphicFrameLocks noChangeAspect="1"/>
          </p:cNvGraphicFramePr>
          <p:nvPr/>
        </p:nvGraphicFramePr>
        <p:xfrm>
          <a:off x="2484438" y="3716338"/>
          <a:ext cx="4608512" cy="709612"/>
        </p:xfrm>
        <a:graphic>
          <a:graphicData uri="http://schemas.openxmlformats.org/presentationml/2006/ole">
            <p:oleObj spid="_x0000_s21520" name="Формула" r:id="rId5" imgW="1485900" imgH="228600" progId="Equation.3">
              <p:embed/>
            </p:oleObj>
          </a:graphicData>
        </a:graphic>
      </p:graphicFrame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516</TotalTime>
  <Words>367</Words>
  <Application>Microsoft Office PowerPoint</Application>
  <PresentationFormat>Экран (4:3)</PresentationFormat>
  <Paragraphs>66</Paragraphs>
  <Slides>18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Шаблон оформления</vt:lpstr>
      </vt:variant>
      <vt:variant>
        <vt:i4>12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35" baseType="lpstr">
      <vt:lpstr>Arial</vt:lpstr>
      <vt:lpstr>Calibri</vt:lpstr>
      <vt:lpstr>Monotype Corsiva</vt:lpstr>
      <vt:lpstr>Times New Roman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Тема Office</vt:lpstr>
      <vt:lpstr>Формула</vt:lpstr>
      <vt:lpstr>Приветствуем участников математической регаты  им. Рене Декарта  «Координаты на плоскости»</vt:lpstr>
      <vt:lpstr>1 конкурс: «Блиц» А(-2;1); В(3;5); С(1;-1). Найдите:</vt:lpstr>
      <vt:lpstr>2  конкурс:</vt:lpstr>
      <vt:lpstr>3  конкурс:</vt:lpstr>
      <vt:lpstr>3 конкурс:  Задача 1</vt:lpstr>
      <vt:lpstr>3   конкурс:   Задача 2</vt:lpstr>
      <vt:lpstr>3  конкурс:   Задача 3</vt:lpstr>
      <vt:lpstr>3  конкурс:  Задача 4</vt:lpstr>
      <vt:lpstr>3  конкурс:  Задача  5</vt:lpstr>
      <vt:lpstr>3  конкурс:  Задача 6</vt:lpstr>
      <vt:lpstr>4 конкурс</vt:lpstr>
      <vt:lpstr>4  Конкурс: Пойми меня</vt:lpstr>
      <vt:lpstr>5 конкурс</vt:lpstr>
      <vt:lpstr>5 конкурс  «Треугольник в координатах»</vt:lpstr>
      <vt:lpstr>5  конкурс  «Треугольник в координатах»</vt:lpstr>
      <vt:lpstr>5  конкурс  «Треугольник в координатах»</vt:lpstr>
      <vt:lpstr>6  конкурс:  Кто больше?</vt:lpstr>
      <vt:lpstr>Спасибо!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Приветствуем участников математической регаты  им. Рене Декарта  «Координаты на плоскости»</dc:title>
  <dc:creator>ALLA</dc:creator>
  <cp:lastModifiedBy>Ирина</cp:lastModifiedBy>
  <cp:revision>40</cp:revision>
  <dcterms:created xsi:type="dcterms:W3CDTF">2012-11-28T23:56:42Z</dcterms:created>
  <dcterms:modified xsi:type="dcterms:W3CDTF">2014-01-24T19:05:22Z</dcterms:modified>
</cp:coreProperties>
</file>