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82" r:id="rId3"/>
    <p:sldId id="283" r:id="rId4"/>
    <p:sldId id="257" r:id="rId5"/>
    <p:sldId id="281" r:id="rId6"/>
    <p:sldId id="258" r:id="rId7"/>
    <p:sldId id="284" r:id="rId8"/>
    <p:sldId id="276" r:id="rId9"/>
    <p:sldId id="285" r:id="rId10"/>
    <p:sldId id="259" r:id="rId11"/>
    <p:sldId id="260" r:id="rId12"/>
    <p:sldId id="261" r:id="rId13"/>
    <p:sldId id="269" r:id="rId14"/>
    <p:sldId id="262" r:id="rId15"/>
    <p:sldId id="270" r:id="rId16"/>
    <p:sldId id="264" r:id="rId17"/>
    <p:sldId id="277" r:id="rId18"/>
    <p:sldId id="265" r:id="rId19"/>
    <p:sldId id="272" r:id="rId20"/>
    <p:sldId id="286" r:id="rId21"/>
    <p:sldId id="271" r:id="rId22"/>
    <p:sldId id="280" r:id="rId23"/>
    <p:sldId id="278" r:id="rId24"/>
    <p:sldId id="279" r:id="rId25"/>
    <p:sldId id="274" r:id="rId26"/>
    <p:sldId id="275" r:id="rId27"/>
    <p:sldId id="273" r:id="rId28"/>
    <p:sldId id="288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EE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69" d="100"/>
          <a:sy n="69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8D7C6-224A-41E2-B01D-922A33054CAA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01AAD-FD10-464E-8A74-DB8BF098D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1AAD-FD10-464E-8A74-DB8BF098DB9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3/18/2012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3/18/2012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10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slide" Target="slide2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slide" Target="slide2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slide" Target="slide2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6.xml"/><Relationship Id="rId7" Type="http://schemas.openxmlformats.org/officeDocument/2006/relationships/slide" Target="slide17.xml"/><Relationship Id="rId12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27.xml"/><Relationship Id="rId5" Type="http://schemas.openxmlformats.org/officeDocument/2006/relationships/slide" Target="slide13.xml"/><Relationship Id="rId10" Type="http://schemas.openxmlformats.org/officeDocument/2006/relationships/slide" Target="slide25.xml"/><Relationship Id="rId4" Type="http://schemas.openxmlformats.org/officeDocument/2006/relationships/slide" Target="slide10.xml"/><Relationship Id="rId9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slide" Target="slide2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4dancing.ru/files/u10/45751373_48_4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10" Type="http://schemas.openxmlformats.org/officeDocument/2006/relationships/image" Target="../media/image10.gif"/><Relationship Id="rId4" Type="http://schemas.openxmlformats.org/officeDocument/2006/relationships/image" Target="../media/image84.jpeg"/><Relationship Id="rId9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0.gif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285860"/>
            <a:ext cx="720581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Музыкальное 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 миру старинной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европейской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музыки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59520_b.jpg"/>
          <p:cNvPicPr>
            <a:picLocks noChangeAspect="1"/>
          </p:cNvPicPr>
          <p:nvPr/>
        </p:nvPicPr>
        <p:blipFill>
          <a:blip r:embed="rId2" cstate="print"/>
          <a:srcRect b="16704"/>
          <a:stretch>
            <a:fillRect/>
          </a:stretch>
        </p:blipFill>
        <p:spPr>
          <a:xfrm>
            <a:off x="5429256" y="4643446"/>
            <a:ext cx="2928958" cy="1643074"/>
          </a:xfrm>
          <a:prstGeom prst="rect">
            <a:avLst/>
          </a:prstGeom>
        </p:spPr>
      </p:pic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071810"/>
            <a:ext cx="1257254" cy="1466797"/>
          </a:xfrm>
          <a:prstGeom prst="rect">
            <a:avLst/>
          </a:prstGeom>
        </p:spPr>
      </p:pic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785794"/>
            <a:ext cx="1071570" cy="1447800"/>
          </a:xfrm>
          <a:prstGeom prst="rect">
            <a:avLst/>
          </a:prstGeom>
        </p:spPr>
      </p:pic>
      <p:pic>
        <p:nvPicPr>
          <p:cNvPr id="3076" name="Picture 4" descr="E: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3714752"/>
            <a:ext cx="619122" cy="899357"/>
          </a:xfrm>
          <a:prstGeom prst="rect">
            <a:avLst/>
          </a:prstGeom>
          <a:noFill/>
        </p:spPr>
      </p:pic>
      <p:pic>
        <p:nvPicPr>
          <p:cNvPr id="3077" name="Picture 5" descr="E:\i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428736"/>
            <a:ext cx="1028700" cy="1343025"/>
          </a:xfrm>
          <a:prstGeom prst="rect">
            <a:avLst/>
          </a:prstGeom>
          <a:noFill/>
        </p:spPr>
      </p:pic>
      <p:pic>
        <p:nvPicPr>
          <p:cNvPr id="3079" name="Picture 7" descr="E:\arm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785794"/>
            <a:ext cx="1143008" cy="157163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85786" y="428604"/>
            <a:ext cx="347883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rtDeco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Рыцарские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 замки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 и гербы</a:t>
            </a:r>
            <a:endParaRPr lang="ru-RU" sz="4000" b="1" cap="none" spc="0" dirty="0">
              <a:ln/>
              <a:solidFill>
                <a:schemeClr val="accent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11" name="Рисунок 10" descr="р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2285992"/>
            <a:ext cx="2631641" cy="1914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3504" y="3643314"/>
            <a:ext cx="1214446" cy="995298"/>
          </a:xfrm>
          <a:prstGeom prst="rect">
            <a:avLst/>
          </a:prstGeom>
        </p:spPr>
      </p:pic>
      <p:pic>
        <p:nvPicPr>
          <p:cNvPr id="15" name="Рисунок 14" descr="р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596" y="4357694"/>
            <a:ext cx="2976562" cy="1967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рыц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71736" y="3000372"/>
            <a:ext cx="2381235" cy="178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928670"/>
            <a:ext cx="4286280" cy="3214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E:\12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71876"/>
            <a:ext cx="4000528" cy="29633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E:\crimea-sudak-genuezskij-wlem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000108"/>
            <a:ext cx="2500329" cy="31384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 descr="E:\b8243da42a03f915bb0a3fa471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357562"/>
            <a:ext cx="2484660" cy="31432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14414" y="285728"/>
            <a:ext cx="63049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В рыцарских замках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nz-b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000108"/>
            <a:ext cx="4305300" cy="33385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 descr="E:\c1de9f952a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00504"/>
            <a:ext cx="3918449" cy="2016121"/>
          </a:xfrm>
          <a:prstGeom prst="rect">
            <a:avLst/>
          </a:prstGeom>
          <a:noFill/>
        </p:spPr>
      </p:pic>
      <p:pic>
        <p:nvPicPr>
          <p:cNvPr id="5124" name="Picture 4" descr="E:\1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357298"/>
            <a:ext cx="3046913" cy="22860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6" name="Picture 6" descr="E:\w400_379ff28b40a494039f5001df6cddda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86190"/>
            <a:ext cx="3615371" cy="24946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14414" y="285728"/>
            <a:ext cx="63049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В рыцарских замках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8" name="Picture 2" descr="E:\аниме\music01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6143644"/>
            <a:ext cx="500066" cy="57507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405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143116"/>
            <a:ext cx="5210078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6" name="Picture 4" descr="E:\01103489a8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00438"/>
            <a:ext cx="3582733" cy="2849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29058" y="857232"/>
            <a:ext cx="4251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rPr>
              <a:t>На балах</a:t>
            </a:r>
            <a:endParaRPr lang="ru-RU" sz="5400" b="1" cap="all" spc="0" dirty="0">
              <a:ln w="0">
                <a:solidFill>
                  <a:schemeClr val="accent2">
                    <a:lumMod val="75000"/>
                  </a:schemeClr>
                </a:solidFill>
              </a:ln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2" descr="E:\b01070i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00042"/>
            <a:ext cx="2567627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1227183393_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786326" cy="3190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E:\dance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86124"/>
            <a:ext cx="4071966" cy="2982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E:\4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357562"/>
            <a:ext cx="3786214" cy="2877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572132" y="857232"/>
            <a:ext cx="25827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Балы</a:t>
            </a:r>
          </a:p>
          <a:p>
            <a:pPr algn="ctr"/>
            <a:r>
              <a:rPr lang="ru-RU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в наше </a:t>
            </a:r>
          </a:p>
          <a:p>
            <a:pPr algn="ctr"/>
            <a:r>
              <a:rPr lang="ru-RU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время</a:t>
            </a:r>
            <a:endParaRPr lang="ru-RU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2" descr="E:\аниме\music01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6072206"/>
            <a:ext cx="500066" cy="57507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1260362023_polon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71612"/>
            <a:ext cx="38100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81000">
                  <a:schemeClr val="accent6">
                    <a:lumMod val="60000"/>
                    <a:lumOff val="4000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0" scaled="1"/>
              <a:tileRect/>
            </a:gra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339" name="Picture 3" descr="E:\CAPP3I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000504"/>
            <a:ext cx="3429024" cy="2232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86050" y="571480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ross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Полонез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4341" name="Picture 5" descr="E:\mapKpii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714487"/>
            <a:ext cx="2714644" cy="2026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f965b5defa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214554"/>
            <a:ext cx="1714512" cy="24639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8" name="Picture 6" descr="E:\chopi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3116"/>
            <a:ext cx="2857500" cy="3819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9" name="Picture 7" descr="E:\psh_084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500438"/>
            <a:ext cx="2143140" cy="23851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571604" y="357166"/>
            <a:ext cx="61606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cap="none" spc="150" dirty="0" err="1" smtClean="0">
                <a:ln w="11430"/>
                <a:gradFill flip="none"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0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Фридерик</a:t>
            </a:r>
            <a:r>
              <a:rPr lang="ru-RU" sz="4400" b="1" cap="none" spc="150" dirty="0" smtClean="0">
                <a:ln w="11430"/>
                <a:gradFill flip="none"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0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Шопен</a:t>
            </a:r>
          </a:p>
          <a:p>
            <a:pPr algn="ctr"/>
            <a:r>
              <a:rPr lang="ru-RU" sz="4400" b="1" spc="150" dirty="0" smtClean="0">
                <a:ln w="11430"/>
                <a:gradFill flip="none"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0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(1810-1849)</a:t>
            </a:r>
            <a:endParaRPr lang="ru-RU" sz="4400" b="1" cap="none" spc="150" dirty="0">
              <a:ln w="11430"/>
              <a:gradFill flip="none"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0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7" name="Picture 2" descr="E:\аниме\music01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6072206"/>
            <a:ext cx="500066" cy="57507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435769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Сморгонь. Залесье. Дворцово-парковый ансамбль </a:t>
            </a:r>
            <a:r>
              <a:rPr lang="ru-RU" sz="1200" b="1" dirty="0" err="1" smtClean="0">
                <a:solidFill>
                  <a:schemeClr val="accent6">
                    <a:lumMod val="50000"/>
                  </a:schemeClr>
                </a:solidFill>
              </a:rPr>
              <a:t>Огиньских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. Памятник архитектуры классицизма. Дворец построен между 1802-1822 </a:t>
            </a:r>
            <a:r>
              <a:rPr lang="ru-RU" sz="1200" b="1" dirty="0" err="1" smtClean="0">
                <a:solidFill>
                  <a:schemeClr val="accent6">
                    <a:lumMod val="50000"/>
                  </a:schemeClr>
                </a:solidFill>
              </a:rPr>
              <a:t>виленскими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зодчими М. Шульцем и И. </a:t>
            </a:r>
            <a:r>
              <a:rPr lang="ru-RU" sz="1200" b="1" dirty="0" err="1" smtClean="0">
                <a:solidFill>
                  <a:schemeClr val="accent6">
                    <a:lumMod val="50000"/>
                  </a:schemeClr>
                </a:solidFill>
              </a:rPr>
              <a:t>Пусье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. Здание расположено в начале парка, около пруда, у пересечения двух аллей. Родовое поместье композитора Михаила </a:t>
            </a:r>
            <a:r>
              <a:rPr lang="ru-RU" sz="1200" b="1" dirty="0" err="1" smtClean="0">
                <a:solidFill>
                  <a:schemeClr val="accent6">
                    <a:lumMod val="50000"/>
                  </a:schemeClr>
                </a:solidFill>
              </a:rPr>
              <a:t>Огиньского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, здесь был написан и впервые прозвучал знаменитый полонез «Прощанье с родиной».</a:t>
            </a:r>
          </a:p>
        </p:txBody>
      </p:sp>
      <p:pic>
        <p:nvPicPr>
          <p:cNvPr id="21506" name="Picture 2" descr="E:\06ni405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14488"/>
            <a:ext cx="3286148" cy="2453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E:\po_01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2230108" cy="2481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09" name="Picture 5" descr="E:\ahins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214818"/>
            <a:ext cx="1583676" cy="2190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28662" y="642918"/>
            <a:ext cx="74398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63000">
                      <a:srgbClr val="FBEAC7">
                        <a:alpha val="97000"/>
                      </a:srgbClr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1"/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Михаил </a:t>
            </a:r>
            <a:r>
              <a:rPr lang="ru-RU" sz="3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63000">
                      <a:srgbClr val="FBEAC7">
                        <a:alpha val="97000"/>
                      </a:srgbClr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1"/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Клеофос</a:t>
            </a:r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63000">
                      <a:srgbClr val="FBEAC7">
                        <a:alpha val="97000"/>
                      </a:srgbClr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3500000" scaled="1"/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 Огинский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gradFill flip="none" rotWithShape="1">
                <a:gsLst>
                  <a:gs pos="63000">
                    <a:srgbClr val="FBEAC7">
                      <a:alpha val="97000"/>
                    </a:srgbClr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13500000" scaled="1"/>
                <a:tileRect/>
              </a:gra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8" name="Picture 2" descr="E:\аниме\music01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6072206"/>
            <a:ext cx="500066" cy="5750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sh01017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3116"/>
            <a:ext cx="3062132" cy="2286016"/>
          </a:xfrm>
          <a:prstGeom prst="rect">
            <a:avLst/>
          </a:prstGeom>
          <a:noFill/>
        </p:spPr>
      </p:pic>
      <p:pic>
        <p:nvPicPr>
          <p:cNvPr id="9221" name="Picture 5" descr="E:\1202046116_shtraus-sy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928802"/>
            <a:ext cx="2947162" cy="43481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9" name="Группа 8"/>
          <p:cNvGrpSpPr/>
          <p:nvPr/>
        </p:nvGrpSpPr>
        <p:grpSpPr>
          <a:xfrm>
            <a:off x="500034" y="1000108"/>
            <a:ext cx="2214578" cy="3360975"/>
            <a:chOff x="500034" y="1000108"/>
            <a:chExt cx="2214578" cy="3360975"/>
          </a:xfrm>
        </p:grpSpPr>
        <p:pic>
          <p:nvPicPr>
            <p:cNvPr id="9224" name="Picture 8" descr="E:\straussOte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1000108"/>
              <a:ext cx="2111936" cy="26876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500034" y="3714752"/>
              <a:ext cx="2214578" cy="646331"/>
            </a:xfrm>
            <a:prstGeom prst="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Иоганн  </a:t>
              </a:r>
              <a:r>
                <a:rPr lang="ru-RU" b="1" dirty="0" err="1" smtClean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Штраус-старший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286116" y="642918"/>
            <a:ext cx="47115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>
                  <a:solidFill>
                    <a:schemeClr val="accent1">
                      <a:lumMod val="50000"/>
                    </a:schemeClr>
                  </a:solidFill>
                </a:ln>
                <a:gradFill flip="none" rotWithShape="1">
                  <a:gsLst>
                    <a:gs pos="26000">
                      <a:srgbClr val="C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</a:rPr>
              <a:t>Иоганн Штраус</a:t>
            </a:r>
            <a:endParaRPr lang="ru-RU" sz="4000" b="1" cap="none" spc="0" dirty="0">
              <a:ln w="50800">
                <a:solidFill>
                  <a:schemeClr val="accent1">
                    <a:lumMod val="50000"/>
                  </a:schemeClr>
                </a:solidFill>
              </a:ln>
              <a:gradFill flip="none" rotWithShape="1">
                <a:gsLst>
                  <a:gs pos="26000">
                    <a:srgbClr val="C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971439" y="4217613"/>
            <a:ext cx="3112971" cy="2253878"/>
            <a:chOff x="971439" y="4217613"/>
            <a:chExt cx="3112971" cy="2253878"/>
          </a:xfrm>
        </p:grpSpPr>
        <p:pic>
          <p:nvPicPr>
            <p:cNvPr id="9225" name="Picture 9" descr="E:\Dukor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861478">
              <a:off x="971439" y="4217613"/>
              <a:ext cx="2928958" cy="20575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 rot="21157173">
              <a:off x="1369766" y="6102159"/>
              <a:ext cx="2714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Поместье </a:t>
              </a:r>
              <a:r>
                <a:rPr lang="ru-RU" b="1" dirty="0" err="1" smtClean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Штраусов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s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143116"/>
            <a:ext cx="4643470" cy="3352005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16387" name="Picture 3" descr="E:\9e6c4464c8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3116"/>
            <a:ext cx="3500462" cy="4000528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57158" y="571480"/>
            <a:ext cx="8332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AEEE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Классический вальс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AEEE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15082"/>
            <a:ext cx="8183880" cy="35719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  <a:hlinkClick r:id="rId2" action="ppaction://hlinksldjump"/>
              </a:rPr>
              <a:t>1. Иоганн  Себастьян  Бах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hlinkClick r:id="rId3" action="ppaction://hlinksldjump"/>
              </a:rPr>
              <a:t>2.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hlinkClick r:id="rId3" action="ppaction://hlinksldjump"/>
              </a:rPr>
              <a:t>Вольфгант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hlinkClick r:id="rId3" action="ppaction://hlinksldjump"/>
              </a:rPr>
              <a:t>  Амадей  Моцарт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hlinkClick r:id="rId4" action="ppaction://hlinksldjump"/>
              </a:rPr>
              <a:t>3. В  рыцарских  замках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hlinkClick r:id="rId5" action="ppaction://hlinksldjump"/>
              </a:rPr>
              <a:t>4. На  балах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hlinkClick r:id="rId6" action="ppaction://hlinksldjump"/>
              </a:rPr>
              <a:t>5.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hlinkClick r:id="rId6" action="ppaction://hlinksldjump"/>
              </a:rPr>
              <a:t>Фридерик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hlinkClick r:id="rId6" action="ppaction://hlinksldjump"/>
              </a:rPr>
              <a:t>  Шопен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hlinkClick r:id="rId7" action="ppaction://hlinksldjump"/>
              </a:rPr>
              <a:t>6. Михаил Огинский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hlinkClick r:id="rId8" action="ppaction://hlinksldjump"/>
              </a:rPr>
              <a:t>7.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hlinkClick r:id="rId8" action="ppaction://hlinksldjump"/>
              </a:rPr>
              <a:t>Иоган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hlinkClick r:id="rId8" action="ppaction://hlinksldjump"/>
              </a:rPr>
              <a:t>  Штраус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hlinkClick r:id="rId9" action="ppaction://hlinksldjump"/>
              </a:rPr>
              <a:t>8. Бальные  танцы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hlinkClick r:id="rId10" action="ppaction://hlinksldjump"/>
              </a:rPr>
              <a:t>9. На  карнавалах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hlinkClick r:id="rId11" action="ppaction://hlinksldjump"/>
              </a:rPr>
              <a:t>10. Роберт  Александр  Шуман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5000660" cy="826946"/>
          </a:xfrm>
        </p:spPr>
        <p:txBody>
          <a:bodyPr>
            <a:normAutofit fontScale="77500" lnSpcReduction="20000"/>
          </a:bodyPr>
          <a:lstStyle/>
          <a:p>
            <a:r>
              <a:rPr lang="ru-RU" sz="7200" dirty="0" smtClean="0">
                <a:gradFill flip="none" rotWithShape="1">
                  <a:gsLst>
                    <a:gs pos="48000">
                      <a:schemeClr val="accent2">
                        <a:lumMod val="50000"/>
                      </a:scheme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1"/>
                  <a:tileRect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Mistral" pitchFamily="66" charset="0"/>
              </a:rPr>
              <a:t>Содержание: </a:t>
            </a:r>
          </a:p>
          <a:p>
            <a:endParaRPr lang="ru-RU" dirty="0"/>
          </a:p>
        </p:txBody>
      </p:sp>
      <p:pic>
        <p:nvPicPr>
          <p:cNvPr id="5" name="Picture 13" descr="E:\main_1237629937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7429520" y="4714884"/>
            <a:ext cx="1214446" cy="1165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:\011109221224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3071834" cy="40957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E:\CAEVK1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357694"/>
            <a:ext cx="2130151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14414" y="428604"/>
            <a:ext cx="671517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Памятник Иоганну Штраусу-сыну в городском саду. Вена.</a:t>
            </a:r>
          </a:p>
        </p:txBody>
      </p:sp>
      <p:pic>
        <p:nvPicPr>
          <p:cNvPr id="4099" name="Picture 3" descr="E:\Sh4422i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643050"/>
            <a:ext cx="2200278" cy="2448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E:\аниме\music01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6072206"/>
            <a:ext cx="500066" cy="57507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4942" y="571480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Менуэт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 scaled="1"/>
                <a:tileRect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10242" name="Picture 2" descr="Картинка 4 из 38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4286250" cy="333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2" name="Picture 2" descr="E:\1260360485_m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500438"/>
            <a:ext cx="4321999" cy="2881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:\dc21199f1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3714776" cy="4220740"/>
          </a:xfrm>
          <a:prstGeom prst="rect">
            <a:avLst/>
          </a:prstGeom>
          <a:ln w="1270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57422" y="714356"/>
            <a:ext cx="4429156" cy="571504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Говот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гов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143248"/>
            <a:ext cx="1905000" cy="2324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1253556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581400" cy="330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 descr="E:\0_26f80_d443343b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85860"/>
            <a:ext cx="3214710" cy="4274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E:\1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929066"/>
            <a:ext cx="2914244" cy="2509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00364" y="42860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Мазурка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1006346-PH03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85926"/>
            <a:ext cx="5715040" cy="42939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57488" y="500042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b="1" spc="50" dirty="0" smtClean="0">
                <a:ln w="13500">
                  <a:solidFill>
                    <a:schemeClr val="bg2">
                      <a:lumMod val="250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Полька</a:t>
            </a:r>
            <a:endParaRPr lang="ru-RU" sz="5400" b="1" spc="50" dirty="0">
              <a:ln w="13500">
                <a:solidFill>
                  <a:schemeClr val="bg2">
                    <a:lumMod val="25000"/>
                    <a:alpha val="65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6" name="Picture 2" descr="E:\аниме\music0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6000768"/>
            <a:ext cx="500066" cy="57507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 descr="E:\9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286388"/>
            <a:ext cx="171451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50" name="Picture 18" descr="E:\13C4A9A3DED5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428736"/>
            <a:ext cx="5286412" cy="4815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51" name="Picture 19" descr="E:\CAFBLLT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286256"/>
            <a:ext cx="1643074" cy="1216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52" name="Picture 20" descr="E:\CASTUUI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928934"/>
            <a:ext cx="1643074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53" name="Picture 21" descr="E:\CA8HYJS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1500174"/>
            <a:ext cx="1643074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54" name="Picture 22" descr="E:\CAUJG5E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285728"/>
            <a:ext cx="1643074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42910" y="500042"/>
            <a:ext cx="5500726" cy="8572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>
                <a:gd name="adj" fmla="val 34125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51000">
                      <a:schemeClr val="accent3">
                        <a:lumMod val="75000"/>
                      </a:scheme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58000" dir="5400000" sy="-100000" algn="bl" rotWithShape="0"/>
                </a:effectLst>
              </a:rPr>
              <a:t>Карнавал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51000">
                    <a:schemeClr val="accent3">
                      <a:lumMod val="75000"/>
                    </a:schemeClr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4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4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9" name="Picture 13" descr="E: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642918"/>
            <a:ext cx="1707108" cy="25479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71" name="Picture 15" descr="E:\CA8CSP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143380"/>
            <a:ext cx="1357322" cy="2271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72" name="Picture 16" descr="E:\CAA6Z3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00042"/>
            <a:ext cx="1428760" cy="2457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73" name="Picture 17" descr="E:\CAIF0P6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2285992"/>
            <a:ext cx="1358900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74" name="Picture 18" descr="E:\CAYOD4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571480"/>
            <a:ext cx="1614006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77" name="Picture 21" descr="E:\CAWD2ZS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4000504"/>
            <a:ext cx="1571636" cy="21879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70" name="Picture 14" descr="E:\CAT3RPW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3429000"/>
            <a:ext cx="1816135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42910" y="342900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Пьеро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3900" y="3429000"/>
            <a:ext cx="4286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Арл</a:t>
            </a:r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е</a:t>
            </a:r>
          </a:p>
          <a:p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кин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3357562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Коломбина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5" name="Picture 2" descr="E:\аниме\music01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6000768"/>
            <a:ext cx="500066" cy="57507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4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4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4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2439992" cy="376776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1" name="Picture 3" descr="E:\Psh0104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714752"/>
            <a:ext cx="2182483" cy="2428892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6" name="Picture 8" descr="E:\sh01026i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786058"/>
            <a:ext cx="2246673" cy="25003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143240" y="500042"/>
            <a:ext cx="560602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Роберт</a:t>
            </a:r>
          </a:p>
          <a:p>
            <a:pPr algn="ctr"/>
            <a:r>
              <a:rPr lang="ru-RU" sz="4000" b="1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Александр Шуман</a:t>
            </a:r>
          </a:p>
          <a:p>
            <a:pPr algn="ctr"/>
            <a:r>
              <a:rPr lang="ru-RU" sz="4000" b="1" cap="none" spc="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(1810-1856)</a:t>
            </a:r>
            <a:endParaRPr lang="ru-RU" sz="4000" b="1" cap="none" spc="0" dirty="0">
              <a:ln w="11430">
                <a:solidFill>
                  <a:schemeClr val="bg2">
                    <a:lumMod val="2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7750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50000">
                      <a:srgbClr val="00B0F0">
                        <a:alpha val="68000"/>
                      </a:srgb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«Карнавал» Р.Шумана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gradFill flip="none" rotWithShape="1">
                <a:gsLst>
                  <a:gs pos="50000">
                    <a:srgbClr val="00B0F0">
                      <a:alpha val="68000"/>
                    </a:srgbClr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karnav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6721">
            <a:off x="2499321" y="3808718"/>
            <a:ext cx="4107001" cy="26135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pict6792145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12905">
            <a:off x="488839" y="189525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1149903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13459">
            <a:off x="5641312" y="1971038"/>
            <a:ext cx="3009731" cy="26585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d06is017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28736"/>
            <a:ext cx="3540591" cy="4143404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5" descr="E:\image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857496"/>
            <a:ext cx="3366585" cy="3357557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71472" y="714356"/>
            <a:ext cx="46057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Памятники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Р. Шуману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6" name="Picture 2" descr="E:\аниме\music0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929330"/>
            <a:ext cx="500066" cy="57507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E:\mapKde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497507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4786314" y="857232"/>
            <a:ext cx="4000500" cy="3083976"/>
            <a:chOff x="4714876" y="1000108"/>
            <a:chExt cx="4000500" cy="3083976"/>
          </a:xfrm>
        </p:grpSpPr>
        <p:pic>
          <p:nvPicPr>
            <p:cNvPr id="8" name="Рисунок 7" descr="331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4876" y="1000108"/>
              <a:ext cx="4000500" cy="2743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857884" y="3714752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    Город </a:t>
              </a:r>
              <a:r>
                <a:rPr lang="ru-RU" b="1" dirty="0" err="1" smtClean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Эйзенах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14480" y="3559710"/>
            <a:ext cx="4473046" cy="3298290"/>
            <a:chOff x="3500430" y="3000372"/>
            <a:chExt cx="4473046" cy="3298290"/>
          </a:xfrm>
        </p:grpSpPr>
        <p:pic>
          <p:nvPicPr>
            <p:cNvPr id="4" name="Рисунок 3" descr="bach-0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0430" y="3000372"/>
              <a:ext cx="4473046" cy="28575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4857752" y="5929330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Семья Баха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2ZW9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2902961" cy="3515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2" name="Picture 8" descr="E:\b_014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571612"/>
            <a:ext cx="2343154" cy="26077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1071538" y="428604"/>
            <a:ext cx="67954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60007" dir="5400000" sy="-100000" algn="bl" rotWithShape="0"/>
                </a:effectLst>
              </a:rPr>
              <a:t>Иоганн Себастьян Бах</a:t>
            </a:r>
            <a:endParaRPr lang="ru-RU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60007" dir="5400000" sy="-100000" algn="bl" rotWithShape="0"/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428992" y="3000372"/>
            <a:ext cx="2928958" cy="3533499"/>
            <a:chOff x="3428992" y="3000372"/>
            <a:chExt cx="2928958" cy="3533499"/>
          </a:xfrm>
        </p:grpSpPr>
        <p:pic>
          <p:nvPicPr>
            <p:cNvPr id="1027" name="Picture 3" descr="E:\O6569i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8992" y="3000372"/>
              <a:ext cx="2928958" cy="325964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4357686" y="6072206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Monotype Corsiva" pitchFamily="66" charset="0"/>
                </a:rPr>
                <a:t>Орган</a:t>
              </a:r>
              <a:endPara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6314" y="2071678"/>
            <a:ext cx="3357586" cy="3970318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После смерти композитора в 1750 году его музыка была забыта. Интерес к творчеству Баха возник только через сто лет. С тех пор произведения Баха вошли в репертуар практически каждого музыканта, его музыка давно стала классикой. На снимке: памятник композитору перед </a:t>
            </a:r>
            <a:r>
              <a:rPr lang="ru-RU" dirty="0" err="1" smtClean="0"/>
              <a:t>Томаскирхе</a:t>
            </a:r>
            <a:r>
              <a:rPr lang="ru-RU" dirty="0" smtClean="0"/>
              <a:t>, где Бах служил кантором.</a:t>
            </a:r>
          </a:p>
        </p:txBody>
      </p:sp>
      <p:pic>
        <p:nvPicPr>
          <p:cNvPr id="5" name="Picture 5" descr="E:\bax2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3081152" cy="4071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571604" y="500042"/>
            <a:ext cx="64171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Памятник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Иоганну Себастьяну Баху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Лейпциге. 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E:\аниме\music0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000768"/>
            <a:ext cx="500066" cy="5750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jemaal176z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714488"/>
            <a:ext cx="2357454" cy="2917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E:\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3214710" cy="24095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7" name="Picture 9" descr="E:\mapKati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714356"/>
            <a:ext cx="3071834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5" name="Группа 14"/>
          <p:cNvGrpSpPr/>
          <p:nvPr/>
        </p:nvGrpSpPr>
        <p:grpSpPr>
          <a:xfrm>
            <a:off x="4643438" y="2214554"/>
            <a:ext cx="4000528" cy="3861041"/>
            <a:chOff x="4572000" y="1928802"/>
            <a:chExt cx="4000528" cy="3861041"/>
          </a:xfrm>
        </p:grpSpPr>
        <p:pic>
          <p:nvPicPr>
            <p:cNvPr id="13" name="Picture 6" descr="E:\m01055i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9321" y="1928802"/>
              <a:ext cx="2391637" cy="314327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Прямоугольник 10"/>
            <p:cNvSpPr/>
            <p:nvPr/>
          </p:nvSpPr>
          <p:spPr>
            <a:xfrm>
              <a:off x="4572000" y="5143512"/>
              <a:ext cx="40005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75000"/>
                    </a:schemeClr>
                  </a:solidFill>
                </a:rPr>
                <a:t>Вольфганг Амадей Моцарт в возрасте шести лет. 1762 год.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3714744" y="571480"/>
            <a:ext cx="4767652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Вольфганг Амадей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 Моцарт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:\300px-Leopold_Moz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642918"/>
            <a:ext cx="2000264" cy="2727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3357554" y="2500306"/>
            <a:ext cx="4572000" cy="3352222"/>
            <a:chOff x="3428992" y="2500306"/>
            <a:chExt cx="4572000" cy="335222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428992" y="4929198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Monotype Corsiva" pitchFamily="66" charset="0"/>
                </a:rPr>
                <a:t>Великий австрийский композитор Вольфганг Амадей Моцарт. Портрет работы Барбары </a:t>
              </a:r>
              <a:r>
                <a:rPr lang="ru-RU" b="1" dirty="0" err="1" smtClean="0">
                  <a:solidFill>
                    <a:srgbClr val="C00000"/>
                  </a:solidFill>
                  <a:latin typeface="Monotype Corsiva" pitchFamily="66" charset="0"/>
                </a:rPr>
                <a:t>Краффт</a:t>
              </a:r>
              <a:r>
                <a:rPr lang="ru-RU" b="1" dirty="0" smtClean="0">
                  <a:solidFill>
                    <a:srgbClr val="C00000"/>
                  </a:solidFill>
                  <a:latin typeface="Monotype Corsiva" pitchFamily="66" charset="0"/>
                </a:rPr>
                <a:t>, 1891 год.</a:t>
              </a:r>
            </a:p>
          </p:txBody>
        </p:sp>
        <p:pic>
          <p:nvPicPr>
            <p:cNvPr id="3074" name="Picture 2" descr="E:\mocari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3372" y="2500306"/>
              <a:ext cx="2200278" cy="24486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3075" name="Picture 3" descr="E:\pm_07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14752"/>
            <a:ext cx="1771650" cy="197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714348" y="571480"/>
            <a:ext cx="3143272" cy="2726786"/>
            <a:chOff x="714348" y="571480"/>
            <a:chExt cx="3143272" cy="2726786"/>
          </a:xfrm>
        </p:grpSpPr>
        <p:pic>
          <p:nvPicPr>
            <p:cNvPr id="7" name="Picture 7" descr="E:\m01056i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4348" y="571480"/>
              <a:ext cx="3143272" cy="234659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14348" y="2928934"/>
              <a:ext cx="25138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Monotype Corsiva" pitchFamily="66" charset="0"/>
                </a:rPr>
                <a:t>Семья Моцарта. 1780 год</a:t>
              </a:r>
              <a:r>
                <a:rPr lang="ru-RU" dirty="0" smtClean="0"/>
                <a:t>.</a:t>
              </a: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V4419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357562"/>
            <a:ext cx="3143272" cy="2071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8" descr="E:\ws1998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357562"/>
            <a:ext cx="3286148" cy="2026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1" name="Группа 10"/>
          <p:cNvGrpSpPr/>
          <p:nvPr/>
        </p:nvGrpSpPr>
        <p:grpSpPr>
          <a:xfrm>
            <a:off x="714348" y="642918"/>
            <a:ext cx="3286148" cy="2512472"/>
            <a:chOff x="714348" y="642918"/>
            <a:chExt cx="3286148" cy="2512472"/>
          </a:xfrm>
        </p:grpSpPr>
        <p:pic>
          <p:nvPicPr>
            <p:cNvPr id="20483" name="Picture 3" descr="E:\v01050i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7224" y="642918"/>
              <a:ext cx="3143272" cy="220371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714348" y="2786058"/>
              <a:ext cx="30396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  <a:latin typeface="Monotype Corsiva" pitchFamily="66" charset="0"/>
                </a:rPr>
                <a:t>Вена во второй половине 18 века.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357290" y="5500702"/>
            <a:ext cx="6143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Интерьер Венской оперы. Здание (1861-69) в духе эклектизма построено по проекту архитектора А. фон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Сикардобурга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072066" y="642918"/>
            <a:ext cx="3109317" cy="2512472"/>
            <a:chOff x="5072066" y="642918"/>
            <a:chExt cx="3109317" cy="2512472"/>
          </a:xfrm>
        </p:grpSpPr>
        <p:pic>
          <p:nvPicPr>
            <p:cNvPr id="20484" name="Picture 4" descr="E:\v01071i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2066" y="642918"/>
              <a:ext cx="3109317" cy="207170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9" name="Прямоугольник 8"/>
            <p:cNvSpPr/>
            <p:nvPr/>
          </p:nvSpPr>
          <p:spPr>
            <a:xfrm>
              <a:off x="5572132" y="2786058"/>
              <a:ext cx="22145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  <a:latin typeface="Monotype Corsiva" pitchFamily="66" charset="0"/>
                </a:rPr>
                <a:t>Венская опера.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:\mocar2i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2571768" cy="30003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Зальцбур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571612"/>
            <a:ext cx="3484558" cy="2407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E:\аниме\music0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072206"/>
            <a:ext cx="571504" cy="575076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786050" y="3929066"/>
            <a:ext cx="3357586" cy="2604805"/>
            <a:chOff x="3000364" y="3929066"/>
            <a:chExt cx="3357586" cy="2604805"/>
          </a:xfrm>
        </p:grpSpPr>
        <p:pic>
          <p:nvPicPr>
            <p:cNvPr id="6" name="Рисунок 5" descr="музей моц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3240" y="3929066"/>
              <a:ext cx="2857520" cy="21431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000364" y="6072206"/>
              <a:ext cx="3357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Monotype Corsiva" pitchFamily="66" charset="0"/>
                </a:rPr>
                <a:t>Дом – Музей в Зальцбурге</a:t>
              </a:r>
              <a:endParaRPr lang="ru-RU" sz="2400" b="1" dirty="0">
                <a:solidFill>
                  <a:srgbClr val="002060"/>
                </a:solidFill>
                <a:latin typeface="Monotype Corsiva" pitchFamily="66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28596" y="428604"/>
            <a:ext cx="8159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gradFill flip="none" rotWithShape="1">
                  <a:gsLst>
                    <a:gs pos="6200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Памятник Моцарту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gradFill flip="none" rotWithShape="1">
                <a:gsLst>
                  <a:gs pos="6200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565</TotalTime>
  <Words>288</Words>
  <Application>Microsoft Office PowerPoint</Application>
  <PresentationFormat>Экран (4:3)</PresentationFormat>
  <Paragraphs>61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Слайд 1</vt:lpstr>
      <vt:lpstr>1. Иоганн  Себастьян  Бах 2. Вольфгант  Амадей  Моцарт 3. В  рыцарских  замках 4. На  балах 5. Фридерик  Шопен 6. Михаил Огинский 7. Иоган  Штраус 8. Бальные  танцы 9. На  карнавалах 10. Роберт  Александр  Шуман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</dc:creator>
  <cp:lastModifiedBy>WORK</cp:lastModifiedBy>
  <cp:revision>63</cp:revision>
  <dcterms:created xsi:type="dcterms:W3CDTF">2010-02-26T15:29:37Z</dcterms:created>
  <dcterms:modified xsi:type="dcterms:W3CDTF">2012-03-18T16:19:53Z</dcterms:modified>
</cp:coreProperties>
</file>