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7"/>
  </p:notesMasterIdLst>
  <p:sldIdLst>
    <p:sldId id="308" r:id="rId2"/>
    <p:sldId id="291" r:id="rId3"/>
    <p:sldId id="297" r:id="rId4"/>
    <p:sldId id="300" r:id="rId5"/>
    <p:sldId id="302" r:id="rId6"/>
    <p:sldId id="294" r:id="rId7"/>
    <p:sldId id="303" r:id="rId8"/>
    <p:sldId id="304" r:id="rId9"/>
    <p:sldId id="305" r:id="rId10"/>
    <p:sldId id="264" r:id="rId11"/>
    <p:sldId id="265" r:id="rId12"/>
    <p:sldId id="307" r:id="rId13"/>
    <p:sldId id="306" r:id="rId14"/>
    <p:sldId id="273" r:id="rId15"/>
    <p:sldId id="278" r:id="rId16"/>
    <p:sldId id="279" r:id="rId17"/>
    <p:sldId id="287" r:id="rId18"/>
    <p:sldId id="288" r:id="rId19"/>
    <p:sldId id="281" r:id="rId20"/>
    <p:sldId id="295" r:id="rId21"/>
    <p:sldId id="293" r:id="rId22"/>
    <p:sldId id="274" r:id="rId23"/>
    <p:sldId id="276" r:id="rId24"/>
    <p:sldId id="301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329E5"/>
    <a:srgbClr val="FF9999"/>
    <a:srgbClr val="66FFCC"/>
    <a:srgbClr val="DDDDDD"/>
    <a:srgbClr val="E02CB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42" d="100"/>
          <a:sy n="42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0D3E67-AE4F-494F-8BB3-9FC8BC471149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6CA43B-462D-40BE-B066-9FB6D30F0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43F6B0-56A7-4AC8-8EB4-A72EB9DAC56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25C9D6-A075-4E42-8680-ECD1EE05708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C41B7D-7A6A-4D0F-B267-CE77041744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CBFF-DDA1-4975-A44D-50FFDF6A8FEE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DE40-49F5-49B7-AEFC-A842203C5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B7E2-A656-413F-AB37-7E21CDE8281F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5153-60A4-4639-87F7-A22B47086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62DD-E012-4D16-9BCB-F45D988E6CB4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51BEF-DA5B-49C4-9105-E0C803E40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FAD76-708C-4217-A632-7471DBDE4098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2133-C599-470E-8238-11ACA363F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501C6-B016-47B2-813E-032C7557C8F6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2B9F6-1564-4847-BA1C-62526C7A1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38B4-F3D4-47D4-B0ED-E0620AD73D90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F677-0629-44C2-815D-5ADBDCA41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69D6-74D0-49DF-AAF3-E4A3EEEFBBE7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00FF-5FB2-45C9-83D9-4C24845C8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24386-AE04-4670-88FD-63334A67AC41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6ECF-F00A-4193-BA42-3A7732421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F369-F925-4C2D-8B05-F2CD4DDE4833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DCD60-9E21-47E7-9F78-F110F13CF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9788-BB40-48A7-A00D-D049737A50A7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1FEA5-931C-40B6-97CE-76534DB73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09261-0EE9-444F-8B3A-1BBFEA4B37DC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2B4E-D343-433F-9392-2618C060E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bg1">
                <a:lumMod val="95000"/>
              </a:schemeClr>
            </a:gs>
            <a:gs pos="56000">
              <a:schemeClr val="bg1">
                <a:lumMod val="95000"/>
              </a:schemeClr>
            </a:gs>
            <a:gs pos="56000">
              <a:schemeClr val="bg1">
                <a:lumMod val="85000"/>
              </a:schemeClr>
            </a:gs>
            <a:gs pos="39999">
              <a:srgbClr val="85C2FF"/>
            </a:gs>
            <a:gs pos="37000">
              <a:srgbClr val="C4D6EB">
                <a:alpha val="27000"/>
              </a:srgbClr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28C4C-2064-4500-A635-990211C5536E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FF4DA3-4400-4275-931E-D78586E33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y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festival.1september.ru/articles/626153/presentation/pril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>
            <p:ph type="title"/>
          </p:nvPr>
        </p:nvSpPr>
        <p:spPr>
          <a:xfrm>
            <a:off x="457200" y="1570038"/>
            <a:ext cx="8229600" cy="2506662"/>
          </a:xfrm>
        </p:spPr>
        <p:txBody>
          <a:bodyPr anchor="t"/>
          <a:lstStyle/>
          <a:p>
            <a:pPr>
              <a:defRPr/>
            </a:pPr>
            <a:r>
              <a:rPr lang="ru-RU" sz="38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«Упрощение выражений»</a:t>
            </a:r>
            <a:br>
              <a:rPr lang="ru-RU" sz="38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математики </a:t>
            </a:r>
            <a:b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 классе</a:t>
            </a:r>
            <a:b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нтроповой В.Ю.</a:t>
            </a:r>
            <a:b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математики </a:t>
            </a:r>
            <a:b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№1 г. Воткинска УР</a:t>
            </a:r>
            <a:br>
              <a:rPr lang="ru-RU" sz="2000" b="1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kern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86800" cy="561975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Распределительное свойство умножения</a:t>
            </a:r>
          </a:p>
        </p:txBody>
      </p:sp>
      <p:sp>
        <p:nvSpPr>
          <p:cNvPr id="10243" name="Содержимое 33"/>
          <p:cNvSpPr>
            <a:spLocks noGrp="1"/>
          </p:cNvSpPr>
          <p:nvPr>
            <p:ph sz="half" idx="1"/>
          </p:nvPr>
        </p:nvSpPr>
        <p:spPr>
          <a:xfrm>
            <a:off x="639763" y="1333500"/>
            <a:ext cx="8043862" cy="1614488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dirty="0" smtClean="0">
                <a:latin typeface="Arial" charset="0"/>
                <a:cs typeface="Times New Roman" pitchFamily="18" charset="0"/>
              </a:rPr>
              <a:t>Для того чтобы </a:t>
            </a:r>
            <a:r>
              <a:rPr lang="ru-RU" altLang="ru-RU" sz="2400" b="1" dirty="0" smtClean="0">
                <a:latin typeface="Arial" charset="0"/>
                <a:cs typeface="Times New Roman" pitchFamily="18" charset="0"/>
              </a:rPr>
              <a:t>умножить сумму на число</a:t>
            </a:r>
            <a:r>
              <a:rPr lang="ru-RU" altLang="ru-RU" sz="2400" dirty="0" smtClean="0">
                <a:latin typeface="Arial" charset="0"/>
                <a:cs typeface="Times New Roman" pitchFamily="18" charset="0"/>
              </a:rPr>
              <a:t>, можно умножить на это число каждое слагаемое и сложить полученные произведения.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4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ru-RU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en-US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</a:t>
            </a:r>
            <a:r>
              <a:rPr lang="ru-RU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+ </a:t>
            </a:r>
            <a:r>
              <a:rPr lang="en-US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</a:t>
            </a:r>
            <a:r>
              <a:rPr lang="ru-RU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)</a:t>
            </a:r>
            <a:r>
              <a:rPr lang="en-US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c</a:t>
            </a:r>
            <a:r>
              <a:rPr lang="ru-RU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= </a:t>
            </a:r>
            <a:r>
              <a:rPr lang="en-US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ac</a:t>
            </a:r>
            <a:r>
              <a:rPr lang="ru-RU" altLang="ru-RU" sz="30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+ </a:t>
            </a:r>
            <a:r>
              <a:rPr lang="en-US" altLang="ru-RU" sz="3000" b="1" dirty="0" err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bc</a:t>
            </a:r>
            <a:endParaRPr lang="ru-RU" altLang="ru-RU" sz="3000" b="1" dirty="0" smtClean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endParaRPr lang="en-US" altLang="ru-RU" sz="36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 eaLnBrk="1" hangingPunct="1">
              <a:defRPr/>
            </a:pPr>
            <a:endParaRPr lang="ru-RU" altLang="ru-RU" dirty="0" smtClean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00063" y="4071938"/>
            <a:ext cx="8072437" cy="16621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dirty="0" smtClean="0"/>
              <a:t>Для </a:t>
            </a:r>
            <a:r>
              <a:rPr lang="ru-RU" altLang="ru-RU" sz="2400" dirty="0"/>
              <a:t>того чтобы </a:t>
            </a:r>
            <a:r>
              <a:rPr lang="ru-RU" altLang="ru-RU" sz="2400" b="1" dirty="0"/>
              <a:t>умножить разность на число</a:t>
            </a:r>
            <a:r>
              <a:rPr lang="ru-RU" altLang="ru-RU" sz="2400" dirty="0"/>
              <a:t>, можно умножить на это число уменьшаемое и вычитаемое и из первого произведения вычесть второе.</a:t>
            </a:r>
            <a:endParaRPr lang="en-US" altLang="ru-RU" sz="2400" dirty="0"/>
          </a:p>
          <a:p>
            <a:pPr algn="ctr" eaLnBrk="1" hangingPunct="1">
              <a:defRPr/>
            </a:pPr>
            <a:r>
              <a:rPr lang="ru-RU" altLang="ru-RU" sz="3000" dirty="0">
                <a:solidFill>
                  <a:srgbClr val="C00000"/>
                </a:solidFill>
              </a:rPr>
              <a:t> </a:t>
            </a:r>
            <a:r>
              <a:rPr lang="ru-RU" altLang="ru-RU" sz="3000" b="1" dirty="0">
                <a:solidFill>
                  <a:srgbClr val="C00000"/>
                </a:solidFill>
              </a:rPr>
              <a:t>(</a:t>
            </a:r>
            <a:r>
              <a:rPr lang="en-US" altLang="ru-RU" sz="3000" b="1" dirty="0">
                <a:solidFill>
                  <a:srgbClr val="C00000"/>
                </a:solidFill>
              </a:rPr>
              <a:t>a </a:t>
            </a:r>
            <a:r>
              <a:rPr lang="ru-RU" altLang="ru-RU" sz="3000" b="1" dirty="0">
                <a:solidFill>
                  <a:srgbClr val="C00000"/>
                </a:solidFill>
              </a:rPr>
              <a:t>– </a:t>
            </a:r>
            <a:r>
              <a:rPr lang="en-US" altLang="ru-RU" sz="3000" b="1" dirty="0">
                <a:solidFill>
                  <a:srgbClr val="C00000"/>
                </a:solidFill>
              </a:rPr>
              <a:t>b</a:t>
            </a:r>
            <a:r>
              <a:rPr lang="ru-RU" altLang="ru-RU" sz="3000" b="1" dirty="0">
                <a:solidFill>
                  <a:srgbClr val="C00000"/>
                </a:solidFill>
              </a:rPr>
              <a:t>)</a:t>
            </a:r>
            <a:r>
              <a:rPr lang="en-US" altLang="ru-RU" sz="3000" b="1" dirty="0">
                <a:solidFill>
                  <a:srgbClr val="C00000"/>
                </a:solidFill>
              </a:rPr>
              <a:t>c</a:t>
            </a:r>
            <a:r>
              <a:rPr lang="ru-RU" altLang="ru-RU" sz="3000" b="1" dirty="0">
                <a:solidFill>
                  <a:srgbClr val="C00000"/>
                </a:solidFill>
              </a:rPr>
              <a:t> = </a:t>
            </a:r>
            <a:r>
              <a:rPr lang="en-US" altLang="ru-RU" sz="3000" b="1" dirty="0">
                <a:solidFill>
                  <a:srgbClr val="C00000"/>
                </a:solidFill>
              </a:rPr>
              <a:t>ac </a:t>
            </a:r>
            <a:r>
              <a:rPr lang="ru-RU" altLang="ru-RU" sz="3000" b="1" dirty="0">
                <a:solidFill>
                  <a:srgbClr val="C00000"/>
                </a:solidFill>
              </a:rPr>
              <a:t>– </a:t>
            </a:r>
            <a:r>
              <a:rPr lang="en-US" altLang="ru-RU" sz="3000" b="1" dirty="0" err="1">
                <a:solidFill>
                  <a:srgbClr val="C00000"/>
                </a:solidFill>
              </a:rPr>
              <a:t>bc</a:t>
            </a:r>
            <a:endParaRPr lang="ru-RU" altLang="ru-RU" sz="3000" b="1" dirty="0">
              <a:latin typeface="Calibri" pitchFamily="34" charset="0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950" y="2928938"/>
            <a:ext cx="9036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Распределительное свойство умножения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63713" y="706438"/>
            <a:ext cx="532923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относительно сложения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905000" y="3429000"/>
            <a:ext cx="5699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относительно вычитания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  <p:bldP spid="10244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591425" cy="1800225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Вычислите с помощью </a:t>
            </a:r>
            <a:b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распределительного свойства умножения: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652463" y="1989138"/>
            <a:ext cx="3490912" cy="201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600" smtClean="0"/>
              <a:t>102 ∙ 20 =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smtClean="0"/>
              <a:t>198 · 15 =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smtClean="0"/>
              <a:t>90 ∙ 25 + 10 ∙ 25 =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2600" smtClean="0"/>
              <a:t>123 ∙ 27 – 23 ∙ 27 =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74850" y="1989138"/>
            <a:ext cx="4829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(100 + 2)·20 = 100 ∙ 20 + 2 ∙ 20 =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00788" y="1989138"/>
            <a:ext cx="25193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2000 + 40 = 2040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9613" y="2489200"/>
            <a:ext cx="4537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(200 – 2)·15 = 200 ∙ 15 – 2 ∙ 15 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24600" y="2489200"/>
            <a:ext cx="2568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3000 – 30 = 2970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3238" y="2965450"/>
            <a:ext cx="5143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(90 + 10) ∙ 25 = 100 ∙ 25 = 2500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3575" y="3427413"/>
            <a:ext cx="5143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600">
                <a:solidFill>
                  <a:srgbClr val="C00000"/>
                </a:solidFill>
                <a:latin typeface="Calibri" pitchFamily="34" charset="0"/>
              </a:rPr>
              <a:t>(123 - 23) ∙ 27 = 100 ∙ 27 = 2700</a:t>
            </a:r>
          </a:p>
        </p:txBody>
      </p:sp>
      <p:pic>
        <p:nvPicPr>
          <p:cNvPr id="12298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2813" y="3644900"/>
            <a:ext cx="29003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6050" cy="993775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Представьте в виде произведения</a:t>
            </a:r>
            <a:b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выражения:</a:t>
            </a:r>
          </a:p>
        </p:txBody>
      </p:sp>
      <p:pic>
        <p:nvPicPr>
          <p:cNvPr id="13315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2813" y="3644900"/>
            <a:ext cx="29003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2"/>
          <p:cNvSpPr>
            <a:spLocks noGrp="1"/>
          </p:cNvSpPr>
          <p:nvPr>
            <p:ph sz="half" idx="1"/>
          </p:nvPr>
        </p:nvSpPr>
        <p:spPr>
          <a:xfrm>
            <a:off x="1476375" y="1495425"/>
            <a:ext cx="2374900" cy="23764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+ 37</a:t>
            </a: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+ 26</a:t>
            </a: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– 17</a:t>
            </a:r>
            <a:r>
              <a:rPr lang="ru-RU" altLang="ru-RU" sz="3000" b="1" i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000" b="1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altLang="ru-RU" sz="3000" b="1" i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ru-RU" sz="3000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ru-RU" sz="3000" b="1" i="1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ru-RU" sz="3000" b="1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altLang="ru-RU" sz="3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87738" y="1484313"/>
            <a:ext cx="45037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(23 + 37)·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60 ∙ 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60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6413" y="2030413"/>
            <a:ext cx="3076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 + 26)·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27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419475" y="2587625"/>
            <a:ext cx="31765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(27 – 17)·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ru-RU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59113" y="3105150"/>
            <a:ext cx="27765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(32 – 1)·</a:t>
            </a:r>
            <a:r>
              <a:rPr lang="en-US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altLang="ru-RU" sz="3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altLang="ru-RU" sz="30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5381625" cy="36718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17m + 5m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–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9c + 4c – 6c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+ 12n – 2n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4b + 7a – 5a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8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59113" y="1651000"/>
            <a:ext cx="9747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altLang="ru-RU" sz="3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21075" y="3659188"/>
            <a:ext cx="15732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4b +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35238" y="2160588"/>
            <a:ext cx="898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24075" y="4149725"/>
            <a:ext cx="30892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невозможно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16300" y="3189288"/>
            <a:ext cx="16478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ru-RU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0n</a:t>
            </a:r>
            <a:endParaRPr lang="ru-RU" altLang="ru-RU" sz="3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08350" y="2651125"/>
            <a:ext cx="9001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7c</a:t>
            </a:r>
            <a:endParaRPr lang="ru-RU" altLang="ru-RU" sz="3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1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92813" y="3644900"/>
            <a:ext cx="29003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Заголовок 1"/>
          <p:cNvSpPr txBox="1">
            <a:spLocks/>
          </p:cNvSpPr>
          <p:nvPr/>
        </p:nvSpPr>
        <p:spPr bwMode="auto">
          <a:xfrm>
            <a:off x="107950" y="188913"/>
            <a:ext cx="90360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Упростите, если возможно</a:t>
            </a:r>
            <a:b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выражения: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439863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Упростите выражение и </a:t>
            </a:r>
            <a:b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найдите его значение: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6840538" cy="3095625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ru-RU" altLang="ru-RU" sz="3400" b="1" smtClean="0"/>
              <a:t>3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+ 8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       при 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= 13</a:t>
            </a:r>
          </a:p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ru-RU" altLang="ru-RU" sz="3400" b="1" smtClean="0"/>
              <a:t>13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– 6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     при 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= 6</a:t>
            </a:r>
          </a:p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ru-RU" altLang="ru-RU" sz="3400" b="1" smtClean="0"/>
              <a:t>12</a:t>
            </a:r>
            <a:r>
              <a:rPr lang="en-US" altLang="ru-RU" sz="3400" b="1" i="1" smtClean="0"/>
              <a:t>k</a:t>
            </a:r>
            <a:r>
              <a:rPr lang="en-US" altLang="ru-RU" sz="3400" b="1" smtClean="0"/>
              <a:t> – </a:t>
            </a:r>
            <a:r>
              <a:rPr lang="en-US" altLang="ru-RU" sz="3400" b="1" i="1" smtClean="0"/>
              <a:t>k</a:t>
            </a:r>
            <a:r>
              <a:rPr lang="en-US" altLang="ru-RU" sz="3400" b="1" smtClean="0"/>
              <a:t>        </a:t>
            </a:r>
            <a:r>
              <a:rPr lang="ru-RU" altLang="ru-RU" sz="3400" b="1" smtClean="0"/>
              <a:t>при </a:t>
            </a:r>
            <a:r>
              <a:rPr lang="en-US" altLang="ru-RU" sz="3400" b="1" i="1" smtClean="0"/>
              <a:t>k</a:t>
            </a:r>
            <a:r>
              <a:rPr lang="ru-RU" altLang="ru-RU" sz="3400" b="1" smtClean="0"/>
              <a:t> = 5</a:t>
            </a:r>
          </a:p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ru-RU" altLang="ru-RU" sz="3400" b="1" smtClean="0"/>
              <a:t>28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– 18</a:t>
            </a:r>
            <a:r>
              <a:rPr lang="ru-RU" altLang="ru-RU" sz="3400" b="1" i="1" smtClean="0"/>
              <a:t>у </a:t>
            </a:r>
            <a:r>
              <a:rPr lang="ru-RU" altLang="ru-RU" sz="3400" b="1" smtClean="0"/>
              <a:t>+ 6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      при </a:t>
            </a:r>
            <a:r>
              <a:rPr lang="ru-RU" altLang="ru-RU" sz="3400" b="1" i="1" smtClean="0"/>
              <a:t>у</a:t>
            </a:r>
            <a:r>
              <a:rPr lang="ru-RU" altLang="ru-RU" sz="3400" b="1" smtClean="0"/>
              <a:t> = 3</a:t>
            </a:r>
          </a:p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ru-RU" altLang="ru-RU" sz="3400" b="1" smtClean="0"/>
              <a:t>15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+ 5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– 10          при </a:t>
            </a:r>
            <a:r>
              <a:rPr lang="ru-RU" altLang="ru-RU" sz="3400" b="1" i="1" smtClean="0"/>
              <a:t>х</a:t>
            </a:r>
            <a:r>
              <a:rPr lang="ru-RU" altLang="ru-RU" sz="3400" b="1" smtClean="0"/>
              <a:t> = 10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979613" y="4868863"/>
            <a:ext cx="54721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3200" b="1">
                <a:solidFill>
                  <a:schemeClr val="tx2"/>
                </a:solidFill>
                <a:latin typeface="Calibri" pitchFamily="34" charset="0"/>
              </a:rPr>
              <a:t>на «5» решаем все примеры,</a:t>
            </a:r>
          </a:p>
          <a:p>
            <a:r>
              <a:rPr lang="ru-RU" altLang="ru-RU" sz="3200" b="1">
                <a:solidFill>
                  <a:schemeClr val="tx2"/>
                </a:solidFill>
                <a:latin typeface="Calibri" pitchFamily="34" charset="0"/>
              </a:rPr>
              <a:t>на «4» первые 4 примера,</a:t>
            </a:r>
          </a:p>
          <a:p>
            <a:r>
              <a:rPr lang="ru-RU" altLang="ru-RU" sz="3200" b="1">
                <a:solidFill>
                  <a:schemeClr val="tx2"/>
                </a:solidFill>
                <a:latin typeface="Calibri" pitchFamily="34" charset="0"/>
              </a:rPr>
              <a:t>на «3» первые 3 примера.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42988" y="908050"/>
            <a:ext cx="6697662" cy="47529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3</a:t>
            </a:r>
            <a:r>
              <a:rPr lang="ru-RU" i="1" dirty="0" smtClean="0"/>
              <a:t>х</a:t>
            </a:r>
            <a:r>
              <a:rPr lang="ru-RU" dirty="0" smtClean="0"/>
              <a:t> + 8</a:t>
            </a:r>
            <a:r>
              <a:rPr lang="ru-RU" i="1" dirty="0" smtClean="0"/>
              <a:t>х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C00000"/>
                </a:solidFill>
              </a:rPr>
              <a:t>(3 + 8)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= 11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= 13, то 11 ∙ 13 = 143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13</a:t>
            </a:r>
            <a:r>
              <a:rPr lang="ru-RU" i="1" dirty="0" smtClean="0"/>
              <a:t>у</a:t>
            </a:r>
            <a:r>
              <a:rPr lang="ru-RU" dirty="0" smtClean="0"/>
              <a:t> – 6</a:t>
            </a:r>
            <a:r>
              <a:rPr lang="ru-RU" i="1" dirty="0" smtClean="0"/>
              <a:t>у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C00000"/>
                </a:solidFill>
              </a:rPr>
              <a:t>(13 – 6)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= 7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= 6, то 7 ∙ 6 = 42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dirty="0"/>
              <a:t>12</a:t>
            </a:r>
            <a:r>
              <a:rPr lang="en-US" altLang="ru-RU" i="1" dirty="0"/>
              <a:t>k</a:t>
            </a:r>
            <a:r>
              <a:rPr lang="en-US" altLang="ru-RU" dirty="0"/>
              <a:t> – </a:t>
            </a:r>
            <a:r>
              <a:rPr lang="en-US" altLang="ru-RU" i="1" dirty="0" smtClean="0"/>
              <a:t>k</a:t>
            </a:r>
            <a:r>
              <a:rPr lang="ru-RU" altLang="ru-RU" i="1" dirty="0" smtClean="0"/>
              <a:t> </a:t>
            </a:r>
            <a:r>
              <a:rPr lang="ru-RU" altLang="ru-RU" dirty="0" smtClean="0"/>
              <a:t>=</a:t>
            </a:r>
            <a:r>
              <a:rPr lang="ru-RU" altLang="ru-RU" i="1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 (12 – 1)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= 11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endParaRPr lang="ru-RU" i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en-US" i="1" dirty="0" smtClean="0">
                <a:solidFill>
                  <a:srgbClr val="C00000"/>
                </a:solidFill>
              </a:rPr>
              <a:t>k</a:t>
            </a:r>
            <a:r>
              <a:rPr lang="ru-RU" dirty="0" smtClean="0">
                <a:solidFill>
                  <a:srgbClr val="C00000"/>
                </a:solidFill>
              </a:rPr>
              <a:t> = 5, то 11 · 5 = 55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28</a:t>
            </a:r>
            <a:r>
              <a:rPr lang="ru-RU" i="1" dirty="0" smtClean="0"/>
              <a:t>у</a:t>
            </a:r>
            <a:r>
              <a:rPr lang="ru-RU" dirty="0" smtClean="0"/>
              <a:t> – 18</a:t>
            </a:r>
            <a:r>
              <a:rPr lang="ru-RU" i="1" dirty="0" smtClean="0"/>
              <a:t>у</a:t>
            </a:r>
            <a:r>
              <a:rPr lang="ru-RU" dirty="0" smtClean="0"/>
              <a:t> + 6</a:t>
            </a:r>
            <a:r>
              <a:rPr lang="ru-RU" i="1" dirty="0" smtClean="0"/>
              <a:t>у</a:t>
            </a:r>
            <a:r>
              <a:rPr lang="ru-RU" dirty="0" smtClean="0"/>
              <a:t> = </a:t>
            </a:r>
            <a:r>
              <a:rPr lang="ru-RU" dirty="0" smtClean="0">
                <a:solidFill>
                  <a:srgbClr val="C00000"/>
                </a:solidFill>
              </a:rPr>
              <a:t>(28 – 18 + 6)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= 16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если </a:t>
            </a:r>
            <a:r>
              <a:rPr lang="ru-RU" i="1" dirty="0" smtClean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 = 3, то 16 ∙ 3 = 48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15</a:t>
            </a:r>
            <a:r>
              <a:rPr lang="ru-RU" i="1" dirty="0" smtClean="0"/>
              <a:t>х </a:t>
            </a:r>
            <a:r>
              <a:rPr lang="ru-RU" dirty="0" smtClean="0"/>
              <a:t>+ 5</a:t>
            </a:r>
            <a:r>
              <a:rPr lang="ru-RU" i="1" dirty="0" smtClean="0"/>
              <a:t>х</a:t>
            </a:r>
            <a:r>
              <a:rPr lang="ru-RU" dirty="0" smtClean="0"/>
              <a:t> – 10 = </a:t>
            </a:r>
            <a:r>
              <a:rPr lang="ru-RU" dirty="0" smtClean="0">
                <a:solidFill>
                  <a:srgbClr val="C00000"/>
                </a:solidFill>
              </a:rPr>
              <a:t>(15 + 5)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– 10= 20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– 10 </a:t>
            </a:r>
            <a:endParaRPr lang="ru-RU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если </a:t>
            </a:r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= 1</a:t>
            </a:r>
            <a:r>
              <a:rPr lang="ru-RU" dirty="0" smtClean="0">
                <a:solidFill>
                  <a:srgbClr val="C00000"/>
                </a:solidFill>
              </a:rPr>
              <a:t>0, </a:t>
            </a:r>
            <a:r>
              <a:rPr lang="ru-RU" dirty="0">
                <a:solidFill>
                  <a:srgbClr val="C00000"/>
                </a:solidFill>
              </a:rPr>
              <a:t>то </a:t>
            </a:r>
            <a:r>
              <a:rPr lang="ru-RU" dirty="0" smtClean="0">
                <a:solidFill>
                  <a:srgbClr val="C00000"/>
                </a:solidFill>
              </a:rPr>
              <a:t>20 </a:t>
            </a:r>
            <a:r>
              <a:rPr lang="ru-RU" dirty="0">
                <a:solidFill>
                  <a:srgbClr val="C00000"/>
                </a:solidFill>
              </a:rPr>
              <a:t>∙ </a:t>
            </a:r>
            <a:r>
              <a:rPr lang="ru-RU" dirty="0" smtClean="0">
                <a:solidFill>
                  <a:srgbClr val="C00000"/>
                </a:solidFill>
              </a:rPr>
              <a:t>10 – 10 = 190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35575" y="2276475"/>
            <a:ext cx="3887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 держать!</a:t>
            </a:r>
          </a:p>
        </p:txBody>
      </p:sp>
      <p:pic>
        <p:nvPicPr>
          <p:cNvPr id="3074" name="Picture 2" descr="http://animashky.ru/flist/smbolshie/71/21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91300" y="1268413"/>
            <a:ext cx="117633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  <p:sp>
        <p:nvSpPr>
          <p:cNvPr id="7" name="Овал 6"/>
          <p:cNvSpPr/>
          <p:nvPr/>
        </p:nvSpPr>
        <p:spPr>
          <a:xfrm>
            <a:off x="1643063" y="1214438"/>
            <a:ext cx="5376862" cy="5094287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500188" y="3857625"/>
            <a:ext cx="342900" cy="357188"/>
          </a:xfrm>
          <a:prstGeom prst="ellipse">
            <a:avLst/>
          </a:prstGeom>
          <a:solidFill>
            <a:srgbClr val="E02C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C 0.00226 -0.03195 0.0007 -0.06389 0.00834 -0.09491 C 0.01077 -0.1169 0.01181 -0.14098 0.02396 -0.1581 C 0.02761 -0.17292 0.02257 -0.15486 0.0283 -0.16736 C 0.03438 -0.18033 0.02448 -0.16598 0.03229 -0.17662 C 0.03455 -0.19028 0.03247 -0.18357 0.03941 -0.19699 L 0.03941 -0.19699 C 0.03993 -0.19908 0.03993 -0.20139 0.04097 -0.20278 C 0.04323 -0.20579 0.04688 -0.20602 0.04948 -0.20834 C 0.05104 -0.21482 0.05295 -0.21852 0.0566 -0.22338 C 0.05851 -0.23125 0.06476 -0.24098 0.07066 -0.24375 C 0.07275 -0.24653 0.07587 -0.24792 0.07761 -0.25116 C 0.07865 -0.25255 0.07813 -0.2551 0.07917 -0.25672 C 0.08108 -0.25973 0.0842 -0.26135 0.08629 -0.26435 C 0.0882 -0.27153 0.08854 -0.28264 0.09341 -0.28843 C 0.09705 -0.2926 0.10174 -0.29584 0.10608 -0.29954 C 0.10955 -0.30255 0.1125 -0.3081 0.11615 -0.31088 C 0.11997 -0.31412 0.12587 -0.31435 0.13021 -0.31621 C 0.14063 -0.32084 0.1507 -0.32547 0.1599 -0.3331 C 0.16736 -0.34792 0.15764 -0.3301 0.16702 -0.3426 C 0.1717 -0.34885 0.17118 -0.35023 0.1783 -0.35324 C 0.18733 -0.36574 0.20747 -0.36644 0.21945 -0.36829 C 0.23403 -0.375 0.24375 -0.37292 0.26198 -0.37385 C 0.27309 -0.37848 0.28282 -0.38079 0.29462 -0.3831 C 0.31771 -0.38172 0.34375 -0.3831 0.36667 -0.37385 C 0.37466 -0.35787 0.39167 -0.35718 0.40486 -0.35533 C 0.41181 -0.35209 0.4165 -0.34885 0.42205 -0.3426 C 0.42483 -0.33935 0.4257 -0.3331 0.42917 -0.33125 C 0.43212 -0.3294 0.43577 -0.33033 0.43889 -0.3294 C 0.44375 -0.32848 0.44861 -0.3257 0.4533 -0.32385 C 0.45695 -0.32037 0.46042 -0.31598 0.46441 -0.3125 C 0.46806 -0.30579 0.47275 -0.30047 0.47865 -0.29769 C 0.48681 -0.28727 0.4757 -0.30023 0.48577 -0.29213 C 0.49063 -0.28843 0.49532 -0.28172 0.49861 -0.27523 C 0.50035 -0.26783 0.50035 -0.25625 0.50695 -0.25301 C 0.5092 -0.25185 0.51181 -0.25162 0.51407 -0.25116 C 0.51719 -0.24723 0.52153 -0.24445 0.52413 -0.24005 C 0.52795 -0.23357 0.52986 -0.22523 0.53403 -0.21945 C 0.53611 -0.21111 0.53733 -0.20255 0.54097 -0.19537 C 0.54445 -0.18056 0.54861 -0.16968 0.55382 -0.15625 C 0.5592 -0.1419 0.55452 -0.13588 0.56511 -0.12616 C 0.56858 -0.11945 0.57188 -0.11227 0.57778 -0.10973 C 0.58073 -0.09885 0.58056 -0.08727 0.58351 -0.07616 C 0.58316 -0.03496 0.59288 0.05069 0.57066 0.09514 C 0.56806 0.10555 0.56545 0.11365 0.55938 0.12106 C 0.55851 0.12453 0.55695 0.12824 0.5566 0.13217 C 0.55486 0.15069 0.55972 0.17222 0.54393 0.1787 C 0.53872 0.18565 0.54045 0.18727 0.53247 0.18981 C 0.52535 0.19583 0.52657 0.20185 0.52118 0.20856 C 0.51806 0.22222 0.51059 0.23588 0.49983 0.24004 C 0.4941 0.24768 0.48629 0.25347 0.47865 0.25694 C 0.47639 0.26527 0.47396 0.26342 0.46875 0.26805 C 0.46233 0.28102 0.45556 0.29629 0.4474 0.3074 C 0.44375 0.3125 0.43525 0.31435 0.43056 0.31666 C 0.42466 0.31921 0.41788 0.31759 0.41198 0.31828 C 0.40122 0.32338 0.38924 0.32199 0.37813 0.32592 C 0.34966 0.35046 0.34375 0.34467 0.30295 0.34629 C 0.25591 0.36852 0.22101 0.33865 0.1783 0.33125 C 0.16841 0.32754 0.15868 0.32546 0.14861 0.32199 C 0.14132 0.30787 0.15087 0.325 0.1415 0.31273 C 0.13663 0.30648 0.13438 0.2993 0.12882 0.29398 C 0.12396 0.28495 0.11823 0.27916 0.11025 0.27546 C 0.10886 0.27361 0.10764 0.27152 0.10608 0.27014 C 0.10486 0.26898 0.10313 0.26944 0.10191 0.26805 C 0.10052 0.26666 0.10018 0.26412 0.09896 0.2625 C 0.09688 0.25926 0.09184 0.25324 0.09184 0.25324 C 0.09011 0.24583 0.08525 0.23935 0.08073 0.23449 C 0.07795 0.23171 0.07205 0.22708 0.07205 0.22731 C 0.06858 0.22014 0.06719 0.21273 0.06493 0.20486 C 0.06459 0.20254 0.06198 0.20254 0.06077 0.20115 C 0.05504 0.19514 0.06129 0.19861 0.05365 0.1956 C 0.05157 0.1912 0.04792 0.17523 0.04653 0.17315 C 0.03733 0.16018 0.03229 0.14467 0.02257 0.13217 C 0.01841 0.11504 0.01597 0.09352 0.00834 0.07824 C 0.00157 0.0493 0.00712 0.07453 -2.5E-6 2.96296E-6 Z " pathEditMode="relative" rAng="0" ptsTypes="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C 0.00086 0.01597 -0.00018 0.03379 0.00642 0.04722 C 0.00954 0.06597 0.01093 0.08472 0.01458 0.10347 C 0.01579 0.12013 0.01753 0.15254 0.02413 0.16782 C 0.02691 0.17384 0.03333 0.17407 0.03698 0.17847 C 0.04166 0.18356 0.04427 0.19004 0.04843 0.1956 C 0.0526 0.21226 0.0467 0.19143 0.05312 0.20879 C 0.0559 0.21574 0.05625 0.22152 0.05989 0.22824 C 0.06493 0.24884 0.05989 0.23449 0.06788 0.24745 C 0.06909 0.24976 0.06961 0.25231 0.071 0.25416 C 0.07656 0.25972 0.09618 0.26365 0.10312 0.26458 C 0.11354 0.26898 0.11423 0.27847 0.11788 0.29074 C 0.1217 0.30324 0.12639 0.31504 0.13073 0.32685 C 0.13159 0.32893 0.13125 0.33194 0.13246 0.3331 C 0.14444 0.34953 0.16961 0.34976 0.1842 0.35069 C 0.19809 0.35162 0.2118 0.35231 0.22604 0.35301 C 0.24323 0.36088 0.23246 0.3574 0.26007 0.35926 C 0.31284 0.37847 0.33159 0.36296 0.41493 0.36157 C 0.42378 0.35578 0.43107 0.34976 0.44097 0.34652 C 0.44861 0.33935 0.45416 0.33726 0.46198 0.33125 C 0.46979 0.32523 0.47621 0.31736 0.48437 0.31203 C 0.49201 0.29722 0.50434 0.28611 0.51493 0.27546 C 0.51718 0.27338 0.51927 0.27129 0.5217 0.26898 C 0.52378 0.26689 0.52812 0.2625 0.52812 0.26273 C 0.52882 0.25972 0.52986 0.25671 0.53125 0.25416 C 0.53246 0.25115 0.53507 0.25023 0.53628 0.24745 C 0.54461 0.22731 0.52899 0.25023 0.54253 0.2324 C 0.5467 0.21597 0.5526 0.2 0.55555 0.18287 C 0.55729 0.17338 0.55885 0.1618 0.56215 0.15254 C 0.56284 0.15046 0.56441 0.14907 0.56527 0.14606 C 0.57291 0.12291 0.56458 0.14166 0.5717 0.12685 C 0.5743 0.11643 0.57673 0.10833 0.58125 0.0993 C 0.58281 0.09097 0.58489 0.08333 0.58628 0.07523 C 0.5875 0.05578 0.58958 0.03657 0.59114 0.01736 C 0.59062 -0.03588 0.5927 -0.08912 0.58958 -0.14237 C 0.58923 -0.14723 0.58125 -0.15301 0.58125 -0.15301 C 0.57656 -0.17269 0.57326 -0.1919 0.56215 -0.20672 C 0.55659 -0.22894 0.56527 -0.19537 0.55711 -0.21968 C 0.55573 -0.22385 0.55677 -0.2301 0.55382 -0.23241 C 0.54514 -0.24005 0.53923 -0.25047 0.53264 -0.26088 C 0.52829 -0.26806 0.52257 -0.27431 0.51823 -0.28195 C 0.51632 -0.28612 0.51458 -0.28982 0.51198 -0.29283 C 0.50729 -0.29815 0.50121 -0.30625 0.49583 -0.30973 C 0.4927 -0.31181 0.48923 -0.31297 0.48593 -0.31436 C 0.48437 -0.31505 0.48125 -0.31644 0.48125 -0.31621 C 0.47795 -0.31945 0.47534 -0.32362 0.47135 -0.325 C 0.46354 -0.32871 0.45295 -0.32963 0.44566 -0.33588 C 0.43784 -0.34283 0.43159 -0.35348 0.42326 -0.35926 C 0.41805 -0.36274 0.41232 -0.36598 0.40711 -0.36829 C 0.39305 -0.38565 0.40816 -0.36875 0.3618 -0.37454 C 0.3585 -0.375 0.3552 -0.37778 0.35191 -0.37894 C 0.35034 -0.37963 0.34722 -0.38079 0.34722 -0.38056 C 0.34236 -0.38519 0.33975 -0.38936 0.3342 -0.39167 C 0.3302 -0.39723 0.33055 -0.39792 0.32291 -0.39792 C 0.29184 -0.39792 0.26041 -0.39676 0.22934 -0.39607 C 0.20156 -0.39028 0.21632 -0.39399 0.19375 -0.38774 C 0.19097 -0.38681 0.18559 -0.38519 0.18559 -0.38496 C 0.17777 -0.37824 0.16753 -0.37871 0.15989 -0.37014 C 0.15225 -0.36181 0.1427 -0.35278 0.13715 -0.34213 C 0.13264 -0.33334 0.12882 -0.32848 0.121 -0.325 C 0.11666 -0.31945 0.11336 -0.32014 0.10833 -0.31644 C 0.10486 -0.31389 0.09843 -0.30787 0.09843 -0.30764 C 0.09461 -0.3 0.09062 -0.29676 0.08559 -0.29051 C 0.08211 -0.28658 0.07586 -0.27778 0.07586 -0.27755 C 0.07291 -0.26551 0.07673 -0.27662 0.06944 -0.2669 C 0.06562 -0.26181 0.06319 -0.2551 0.05989 -0.25 C 0.05416 -0.24121 0.04531 -0.23357 0.04027 -0.22385 C 0.03715 -0.21806 0.03316 -0.21297 0.03055 -0.20672 C 0.02986 -0.20463 0.03003 -0.20186 0.02899 -0.20047 C 0.02777 -0.19815 0.02552 -0.19746 0.02413 -0.19607 C 0.02031 -0.1919 0.01805 -0.18542 0.01458 -0.18079 C 0.01284 -0.17431 0.00833 -0.16412 0.00486 -0.15926 C -0.00278 -0.12963 0.00538 -0.16505 3.88889E-6 -0.10996 C -0.00052 -0.10533 -0.0033 -0.09676 -0.0033 -0.09653 C -0.00504 -0.05371 -0.00539 -0.06019 -0.0033 -0.01482 C -0.00243 0.00439 -0.00452 0.00625 3.88889E-6 4.07407E-6 Z " pathEditMode="relative" rAng="0" ptsTypes="ffffffffffffffffffffffffffffffffffffffffffffffffffffffffffffffffffffffffffff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57709 0.006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143750" y="3857625"/>
            <a:ext cx="342900" cy="357188"/>
          </a:xfrm>
          <a:prstGeom prst="ellipse">
            <a:avLst/>
          </a:prstGeom>
          <a:solidFill>
            <a:srgbClr val="E02C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Заголовок 4"/>
          <p:cNvSpPr txBox="1">
            <a:spLocks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92593E-6 C 0.00695 -0.02709 0.00139 -0.07501 -0.01493 -0.09792 C -0.01545 -0.10001 -0.01579 -0.10255 -0.01666 -0.10441 C -0.01753 -0.10626 -0.01927 -0.10718 -0.01996 -0.10904 C -0.02152 -0.1132 -0.02135 -0.1183 -0.02326 -0.12223 C -0.0243 -0.12455 -0.02569 -0.12663 -0.02656 -0.12894 C -0.03159 -0.1426 -0.03368 -0.1588 -0.03663 -0.17339 C -0.03819 -0.1926 -0.04079 -0.20904 -0.04652 -0.22663 C -0.04722 -0.22871 -0.04722 -0.23149 -0.04826 -0.23334 C -0.05329 -0.24191 -0.06076 -0.25001 -0.06666 -0.25788 C -0.07795 -0.27292 -0.08854 -0.28913 -0.1 -0.30441 C -0.10538 -0.31158 -0.11093 -0.31783 -0.11666 -0.32455 C -0.12378 -0.33288 -0.12916 -0.34237 -0.13836 -0.34677 C -0.14583 -0.35649 -0.15833 -0.35788 -0.16823 -0.35996 C -0.17152 -0.36158 -0.17534 -0.36205 -0.17829 -0.36459 C -0.18159 -0.3676 -0.18437 -0.37177 -0.18819 -0.37339 C -0.19149 -0.37478 -0.19826 -0.37779 -0.19826 -0.37779 C -0.20625 -0.38473 -0.20138 -0.38126 -0.21319 -0.38681 C -0.2151 -0.38774 -0.21666 -0.39005 -0.21823 -0.39121 C -0.23263 -0.40047 -0.21388 -0.38589 -0.22829 -0.39561 C -0.23003 -0.39677 -0.23142 -0.39885 -0.23333 -0.40001 C -0.24218 -0.4051 -0.25382 -0.40649 -0.26319 -0.40904 C -0.29166 -0.40857 -0.39062 -0.42501 -0.44496 -0.40001 C -0.44948 -0.39399 -0.45382 -0.3882 -0.45833 -0.38218 C -0.46111 -0.37848 -0.46145 -0.37385 -0.46493 -0.37107 C -0.46788 -0.36853 -0.47187 -0.36876 -0.475 -0.36667 C -0.48159 -0.36205 -0.48767 -0.35649 -0.49496 -0.35348 C -0.50017 -0.34607 -0.50694 -0.34144 -0.51319 -0.33566 C -0.5177 -0.33149 -0.52048 -0.32431 -0.525 -0.32015 C -0.52743 -0.31783 -0.53142 -0.31459 -0.53333 -0.31112 C -0.54392 -0.2926 -0.55364 -0.27339 -0.56823 -0.25996 C -0.57031 -0.25232 -0.57395 -0.24931 -0.57656 -0.24237 C -0.58194 -0.22825 -0.58854 -0.21737 -0.59496 -0.20441 C -0.59548 -0.20232 -0.59566 -0.19978 -0.59652 -0.19792 C -0.59739 -0.19607 -0.5993 -0.19515 -0.6 -0.1933 C -0.60607 -0.17732 -0.6092 -0.15742 -0.61319 -0.14005 C -0.61336 -0.12802 -0.60399 0.00578 -0.61823 0.06666 C -0.61718 0.09444 -0.62066 0.1037 -0.61163 0.12221 C -0.6085 0.13819 -0.60902 0.14883 -0.60659 0.16666 C -0.60503 0.178 -0.59097 0.19444 -0.58333 0.19768 C -0.57899 0.203 -0.57725 0.20647 -0.57152 0.20879 C -0.56632 0.21365 -0.56354 0.21735 -0.55989 0.2243 C -0.55816 0.23448 -0.55694 0.24351 -0.55156 0.25115 C -0.54757 0.26758 -0.54045 0.27916 -0.53159 0.29096 C -0.53038 0.29258 -0.52812 0.29212 -0.52656 0.29328 C -0.5177 0.29907 -0.50937 0.30231 -0.5 0.3067 C -0.49809 0.30763 -0.4967 0.30995 -0.49496 0.3111 C -0.48055 0.32036 -0.4993 0.30578 -0.48489 0.3155 C -0.47968 0.31897 -0.47569 0.32198 -0.46996 0.3243 C -0.45729 0.33587 -0.43993 0.34004 -0.425 0.34444 C -0.41284 0.34791 -0.40017 0.35277 -0.38819 0.35763 C -0.38489 0.35902 -0.38177 0.3618 -0.37829 0.36226 C -0.3717 0.36295 -0.36493 0.36365 -0.35833 0.36434 C -0.33836 0.36897 -0.31823 0.37383 -0.29826 0.37777 C -0.275 0.38726 -0.26128 0.38124 -0.23159 0.37985 C -0.22413 0.37684 -0.21909 0.36967 -0.21163 0.36666 C -0.20989 0.36527 -0.2085 0.36342 -0.20659 0.36226 C -0.20451 0.3611 -0.20208 0.36133 -0.2 0.35995 C -0.19861 0.35902 -0.19791 0.3567 -0.1967 0.35555 C -0.19548 0.35462 -0.18767 0.35161 -0.18663 0.35115 C -0.18194 0.34467 -0.17812 0.34467 -0.17152 0.34212 C -0.16059 0.33772 -0.15052 0.33147 -0.13993 0.32661 C -0.13437 0.3192 -0.12934 0.31689 -0.12326 0.3111 C -0.11441 0.30277 -0.10746 0.29258 -0.09843 0.28448 C -0.08715 0.27476 -0.08073 0.25647 -0.06996 0.24652 C -0.06319 0.23333 -0.05052 0.22592 -0.04496 0.2111 C -0.04253 0.20485 -0.04166 0.19768 -0.03993 0.19096 C -0.03941 0.18888 -0.03819 0.18448 -0.03819 0.18448 C -0.03559 0.16272 -0.02829 0.14513 -0.02326 0.1243 C -0.02152 0.11689 -0.01996 0.10948 -0.01823 0.10208 C -0.01718 0.09768 -0.01493 0.08888 -0.01493 0.08888 C -0.01284 0.07013 -0.00937 0.05184 -0.00659 0.03333 C -0.00555 0.02638 -0.00312 0.0199 -0.00156 0.01319 C -0.00104 0.0111 -3.88889E-6 0.0067 -3.88889E-6 0.0067 C 0.00191 -0.01042 0.00174 -0.00371 0.00174 -0.01343 " pathEditMode="relative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511 0.01319 0.00972 0.00578 0.0033 0.05555 C 0.00156 0.06852 -0.00278 0.0662 -0.00677 0.07338 C -0.01319 0.08472 -0.01614 0.09259 -0.02344 0.10231 C -0.03298 0.11504 -0.0375 0.13565 -0.0434 0.15115 C -0.05312 0.17708 -0.06875 0.19722 -0.08177 0.22014 C -0.08767 0.23032 -0.08906 0.23773 -0.0967 0.24444 C -0.10035 0.25185 -0.10521 0.2625 -0.11007 0.26898 C -0.11423 0.27453 -0.11927 0.27893 -0.12344 0.28449 C -0.12482 0.28634 -0.12552 0.28912 -0.12673 0.29097 C -0.13125 0.29838 -0.13889 0.30648 -0.14496 0.31111 C -0.15885 0.32152 -0.17639 0.32708 -0.19167 0.33333 C -0.19982 0.34051 -0.20903 0.34328 -0.2184 0.34676 C -0.225 0.3493 -0.2316 0.35486 -0.23837 0.35555 C -0.26285 0.35833 -0.25173 0.35694 -0.2717 0.35995 C -0.28594 0.36643 -0.30052 0.36828 -0.3151 0.37338 C -0.33958 0.37268 -0.36389 0.37245 -0.38837 0.37106 C -0.39792 0.3706 -0.40764 0.35764 -0.4151 0.35115 C -0.42413 0.34328 -0.43403 0.33958 -0.4434 0.33333 C -0.4566 0.32453 -0.47048 0.31527 -0.48507 0.31111 C -0.49062 0.30625 -0.49705 0.29861 -0.5033 0.2956 C -0.51111 0.28588 -0.51996 0.27777 -0.5283 0.26898 C -0.53264 0.26412 -0.53542 0.25972 -0.5401 0.25555 C -0.54739 0.24074 -0.55729 0.22083 -0.5684 0.21088 C -0.57482 0.19768 -0.58298 0.18588 -0.5901 0.17338 C -0.59757 0.16018 -0.60139 0.1449 -0.61007 0.13333 C -0.61232 0.12361 -0.61684 0.11597 -0.61996 0.10671 C -0.62135 0.10231 -0.62222 0.09768 -0.62344 0.09328 C -0.62396 0.0912 -0.625 0.0868 -0.625 0.0868 C -0.62378 0.06273 -0.62083 0.04143 -0.6184 0.01782 C -0.61736 -0.02986 -0.61649 -0.07361 -0.61163 -0.11991 C -0.61024 -0.13264 -0.61059 -0.1463 -0.6033 -0.15556 C -0.59601 -0.18658 -0.57118 -0.20047 -0.55833 -0.22662 C -0.55434 -0.2426 -0.54913 -0.25718 -0.54496 -0.27338 C -0.54375 -0.27824 -0.54062 -0.28079 -0.53837 -0.28449 C -0.53125 -0.29653 -0.52396 -0.30371 -0.5151 -0.3132 C -0.5092 -0.31968 -0.49253 -0.33773 -0.48507 -0.34213 C -0.475 -0.34792 -0.46319 -0.34885 -0.4533 -0.35556 C -0.4467 -0.36019 -0.44062 -0.36574 -0.43333 -0.36875 C -0.42917 -0.37431 -0.42326 -0.38542 -0.4184 -0.39098 C -0.39149 -0.42199 -0.32552 -0.40625 -0.30833 -0.40672 C -0.27899 -0.40533 -0.24583 -0.40764 -0.21667 -0.39769 C -0.20417 -0.38102 -0.2184 -0.39792 -0.20677 -0.38889 C -0.20295 -0.38588 -0.20364 -0.3831 -0.2 -0.37986 C -0.19792 -0.37801 -0.19566 -0.37685 -0.1934 -0.37547 C -0.19236 -0.37315 -0.19167 -0.37037 -0.1901 -0.36875 C -0.18871 -0.36736 -0.1868 -0.36736 -0.18507 -0.36667 C -0.17517 -0.3632 -0.16528 -0.35996 -0.15503 -0.35764 C -0.14687 -0.35047 -0.13889 -0.34584 -0.13003 -0.34005 C -0.12587 -0.33426 -0.12239 -0.33125 -0.11667 -0.32894 C -0.11059 -0.32037 -0.11493 -0.3257 -0.1033 -0.31551 C -0.10173 -0.31412 -0.09844 -0.31111 -0.09844 -0.31111 C -0.09618 -0.30672 -0.09253 -0.30301 -0.09167 -0.29769 C -0.08976 -0.28681 -0.09167 -0.29098 -0.08663 -0.28449 C -0.0842 -0.27454 -0.08281 -0.26621 -0.0783 -0.25764 C -0.07413 -0.24098 -0.07101 -0.23959 -0.06337 -0.22431 C -0.06111 -0.21991 -0.05972 -0.21482 -0.05677 -0.21111 C -0.05173 -0.20463 -0.04548 -0.19861 -0.04167 -0.19098 C -0.03837 -0.18449 -0.03663 -0.17778 -0.03333 -0.17107 C -0.02882 -0.15255 -0.02448 -0.13403 -0.01996 -0.11551 C -0.01892 -0.11111 -0.01771 -0.10648 -0.01667 -0.10209 C -0.01614 -0.1 -0.01632 -0.09723 -0.0151 -0.0956 C -0.00781 -0.08588 -0.00538 -0.07523 0 -0.06435 C 0.00052 -0.06204 0.00104 -0.05996 0.00156 -0.05764 C 0.00261 -0.05324 0.00504 -0.04445 0.00504 -0.04445 C 0.00608 -0.03473 0.00729 -0.02523 0.00833 -0.01551 C 0.00868 -0.0132 0.0099 -0.0088 0.0099 -0.0088 " pathEditMode="relative" ptsTypes="ffffffffffffffffffffffffffffffffffffffffffffffffffffffffffffffffff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143750" y="3857625"/>
            <a:ext cx="342900" cy="357188"/>
          </a:xfrm>
          <a:prstGeom prst="ellipse">
            <a:avLst/>
          </a:prstGeom>
          <a:solidFill>
            <a:srgbClr val="E02C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Заголовок 4"/>
          <p:cNvSpPr txBox="1">
            <a:spLocks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3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77778E-6 C -0.00399 -0.00579 -0.00642 -0.01042 -0.00833 -0.01783 C -0.0092 -0.06783 0.00017 -0.09977 -0.0184 -0.13565 C -0.02135 -0.14862 -0.02448 -0.16158 -0.0316 -0.1713 C -0.03281 -0.17501 -0.03351 -0.17894 -0.03507 -0.18241 C -0.0375 -0.18797 -0.0434 -0.19792 -0.0434 -0.19792 C -0.0474 -0.21528 -0.05764 -0.22547 -0.06667 -0.23797 C -0.07153 -0.24491 -0.07118 -0.24815 -0.0783 -0.25116 C -0.08299 -0.26065 -0.08976 -0.26505 -0.09687 -0.2713 C -0.11771 -0.28982 -0.13889 -0.29491 -0.16354 -0.30001 C -0.22066 -0.29885 -0.24462 -0.31042 -0.28507 -0.29352 C -0.28802 -0.29075 -0.29219 -0.28982 -0.29514 -0.28681 C -0.2967 -0.28519 -0.29687 -0.28218 -0.29826 -0.2801 C -0.30104 -0.27616 -0.30399 -0.27269 -0.30677 -0.26899 C -0.31406 -0.25927 -0.32552 -0.23079 -0.33003 -0.21783 C -0.33177 -0.2051 -0.33559 -0.19376 -0.33993 -0.18241 C -0.34444 -0.17084 -0.34618 -0.15765 -0.35174 -0.14677 C -0.35365 -0.13334 -0.35556 -0.12315 -0.3566 -0.10903 C -0.35764 -0.07964 -0.35833 -0.03403 -0.3717 -0.00672 C -0.37413 0.00393 -0.37778 0.01249 -0.3816 0.02222 C -0.38507 0.03148 -0.3816 0.02661 -0.38507 0.03773 C -0.38941 0.05138 -0.39549 0.06689 -0.4033 0.07777 C -0.40816 0.0956 -0.41354 0.1037 -0.4217 0.11759 C -0.43229 0.13587 -0.42344 0.12685 -0.43333 0.13541 C -0.44219 0.15323 -0.43056 0.13171 -0.44167 0.14652 C -0.44931 0.15671 -0.4401 0.15092 -0.45 0.15555 C -0.47274 0.18472 -0.49774 0.18425 -0.5283 0.18657 C -0.55521 0.18518 -0.56944 0.18703 -0.59167 0.17777 C -0.59948 0.17083 -0.60781 0.16388 -0.61493 0.15555 C -0.62205 0.14722 -0.62743 0.13564 -0.63507 0.1287 C -0.63733 0.11898 -0.64219 0.11411 -0.64826 0.10879 C -0.65417 0.09745 -0.65781 0.0831 -0.66493 0.07314 C -0.66806 0.06157 -0.67257 0.05208 -0.675 0.03981 C -0.67726 0.028 -0.67882 0.01597 -0.6816 0.00439 C -0.68281 -0.00672 -0.6842 -0.01644 -0.68663 -0.02686 C -0.68733 -0.03589 -0.68993 -0.04445 -0.68993 -0.05348 C -0.68993 -0.08982 -0.68941 -0.12593 -0.68837 -0.16227 C -0.68819 -0.16991 -0.6849 -0.17917 -0.68333 -0.18681 C -0.6776 -0.21575 -0.66892 -0.25232 -0.64497 -0.26227 C -0.63819 -0.26829 -0.63038 -0.27084 -0.62326 -0.2757 C -0.61806 -0.27917 -0.6158 -0.28403 -0.61007 -0.28681 C -0.59809 -0.30209 -0.57917 -0.30649 -0.56337 -0.30903 C -0.50868 -0.30788 -0.45677 -0.31482 -0.40503 -0.29352 C -0.39757 -0.28288 -0.4066 -0.29422 -0.3967 -0.28681 C -0.38993 -0.28172 -0.38733 -0.27431 -0.38003 -0.2713 C -0.37031 -0.25765 -0.38403 -0.27524 -0.3717 -0.26459 C -0.36979 -0.26297 -0.36858 -0.25996 -0.36667 -0.25788 C -0.36337 -0.25417 -0.35885 -0.25163 -0.35503 -0.24908 C -0.34687 -0.2382 -0.35 -0.24352 -0.34497 -0.23334 C -0.34323 -0.22663 -0.33976 -0.20626 -0.33663 -0.20001 C -0.33212 -0.19075 -0.33437 -0.19584 -0.33003 -0.1845 C -0.32708 -0.16505 -0.32309 -0.14561 -0.3184 -0.12686 C -0.31562 -0.11598 -0.31146 -0.10464 -0.31007 -0.09352 C -0.30816 -0.07778 -0.30937 -0.0845 -0.30677 -0.07339 C -0.30347 -0.0426 -0.29913 -0.01274 -0.29514 0.01759 C -0.29236 0.03726 -0.29184 0.06064 -0.28351 0.07777 C -0.28142 0.09097 -0.27917 0.10439 -0.27344 0.1155 C -0.26997 0.12939 -0.26042 0.14235 -0.25 0.14652 C -0.23715 0.15833 -0.22934 0.15925 -0.21354 0.16203 C -0.16632 0.16134 -0.11892 0.16203 -0.0717 0.15995 C -0.06615 0.15972 -0.0566 0.15092 -0.0566 0.15092 C -0.05174 0.14444 -0.04826 0.1405 -0.04167 0.13773 C -0.03663 0.13101 -0.03264 0.12268 -0.02674 0.11759 C -0.01979 0.11134 -0.01267 0.10532 -0.0066 0.09768 C 0.00625 0.06365 0.00104 0.04282 0 -7.77778E-6 Z " pathEditMode="relative" ptsTypes="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9112E-6 L -0.69375 -0.182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88" y="3000375"/>
            <a:ext cx="328612" cy="400050"/>
          </a:xfrm>
          <a:prstGeom prst="ellipse">
            <a:avLst/>
          </a:prstGeom>
          <a:solidFill>
            <a:srgbClr val="E02C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0483" name="Заголовок 4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4 -0.00856 C 0.03368 -0.01527 0.03576 -0.01943 0.03941 -0.02452 C 0.03993 -0.02637 0.0401 -0.02845 0.04097 -0.0303 C 0.04167 -0.03192 0.0434 -0.03261 0.04392 -0.03446 C 0.04844 -0.05065 0.04358 -0.05134 0.0559 -0.06221 C 0.05938 -0.06938 0.06163 -0.07354 0.06788 -0.07609 C 0.06979 -0.08441 0.07639 -0.09112 0.08264 -0.09413 C 0.08906 -0.10222 0.08507 -0.09644 0.09167 -0.11402 C 0.09375 -0.11957 0.0974 -0.12373 0.10069 -0.12789 C 0.10313 -0.13853 0.10382 -0.14524 0.11111 -0.15171 C 0.11771 -0.16513 0.12795 -0.17623 0.13941 -0.18155 C 0.15434 -0.20144 0.18507 -0.19774 0.20365 -0.19935 C 0.21615 -0.20514 0.22934 -0.20652 0.24236 -0.2093 C 0.24792 -0.21045 0.25347 -0.21439 0.25885 -0.21531 C 0.26528 -0.21647 0.27188 -0.2167 0.2783 -0.21739 C 0.32795 -0.21601 0.33715 -0.22132 0.37083 -0.20745 C 0.37274 -0.20421 0.37448 -0.20051 0.37674 -0.1975 C 0.37795 -0.19565 0.38004 -0.19519 0.38125 -0.19334 C 0.38958 -0.17946 0.37379 -0.19565 0.38715 -0.1834 C 0.38889 -0.17692 0.39184 -0.17206 0.39323 -0.16559 C 0.39514 -0.15703 0.3974 -0.14824 0.39913 -0.13969 C 0.39983 -0.13622 0.40069 -0.12789 0.40208 -0.12396 C 0.40469 -0.11702 0.40833 -0.11078 0.41111 -0.10407 C 0.41528 -0.09436 0.41684 -0.08603 0.42309 -0.07817 C 0.42483 -0.06013 0.42743 -0.04279 0.43351 -0.02637 C 0.4349 -0.01897 0.43611 -0.0118 0.43802 -0.00463 C 0.43941 0.0074 0.44254 0.01572 0.44549 0.02729 C 0.44826 0.03816 0.44635 0.05065 0.45295 0.05897 C 0.45417 0.06915 0.45556 0.07886 0.45729 0.08881 C 0.45885 0.10916 0.46285 0.12373 0.46788 0.14246 C 0.47066 0.16651 0.47396 0.18894 0.47969 0.21207 C 0.48073 0.216 0.48698 0.22248 0.48872 0.22618 C 0.49219 0.24052 0.50729 0.2611 0.51701 0.26781 C 0.51806 0.26989 0.51927 0.27151 0.51997 0.27382 C 0.52083 0.27706 0.52031 0.28076 0.52153 0.28376 C 0.52396 0.28931 0.53611 0.29856 0.53941 0.30157 C 0.58021 0.33742 0.61267 0.3203 0.67083 0.32146 C 0.7099 0.33534 0.72639 0.31568 0.75885 0.31128 C 0.7684 0.30758 0.77569 0.30041 0.7842 0.29371 C 0.78733 0.29116 0.79115 0.29116 0.79462 0.28978 C 0.80365 0.28145 0.79427 0.28839 0.80955 0.28376 C 0.82413 0.27914 0.83802 0.27359 0.85295 0.26989 C 0.8559 0.26711 0.85885 0.26457 0.86181 0.26179 C 0.86337 0.26041 0.86632 0.25786 0.86632 0.25809 C 0.85938 0.17923 0.86476 0.10014 0.86788 0.02128 C 0.86736 -0.00463 0.86719 -0.0303 0.86632 -0.0562 C 0.86615 -0.06244 0.86406 -0.07609 0.86181 -0.0821 C 0.86024 -0.0865 0.8559 -0.09413 0.8559 -0.0939 C 0.85208 -0.11379 0.83854 -0.12535 0.82743 -0.13784 C 0.82587 -0.13969 0.82483 -0.14223 0.82309 -0.14385 C 0.81684 -0.1494 0.80816 -0.14686 0.80069 -0.14778 C 0.78767 -0.15079 0.775 -0.15356 0.76181 -0.15564 C 0.75382 -0.15911 0.7474 -0.16397 0.73941 -0.16767 C 0.73524 -0.16952 0.73056 -0.16883 0.72604 -0.16952 C 0.71233 -0.17576 0.73403 -0.16628 0.71406 -0.17345 C 0.71094 -0.17461 0.70504 -0.17761 0.70504 -0.17738 C 0.70156 -0.18432 0.70035 -0.18687 0.69462 -0.18941 C 0.69167 -0.1908 0.68576 -0.19334 0.68576 -0.19311 C 0.67917 -0.20213 0.67066 -0.2019 0.66181 -0.20329 C 0.64531 -0.20259 0.62899 -0.20259 0.6125 -0.20144 C 0.61094 -0.20144 0.60972 -0.19959 0.60816 -0.19935 C 0.59479 -0.1975 0.56788 -0.19542 0.56788 -0.19519 C 0.55972 -0.19311 0.55191 -0.1908 0.54392 -0.18756 C 0.53594 -0.18039 0.53073 -0.17715 0.52153 -0.17345 C 0.51597 -0.17114 0.50851 -0.16998 0.50365 -0.16559 C 0.49288 -0.15634 0.49809 -0.15888 0.48872 -0.15564 C 0.48559 -0.14917 0.48316 -0.14616 0.4783 -0.14177 C 0.47222 -0.12974 0.46667 -0.12072 0.4559 -0.11587 C 0.44271 -0.10292 0.44861 -0.10615 0.43941 -0.10199 C 0.4375 -0.09875 0.43576 -0.09505 0.43351 -0.09205 C 0.43229 -0.09043 0.43004 -0.08996 0.42899 -0.08811 C 0.42413 -0.07886 0.42222 -0.06892 0.41701 -0.06013 C 0.4151 -0.05689 0.41302 -0.05366 0.41111 -0.05019 C 0.40903 -0.04649 0.40504 -0.03839 0.40504 -0.03816 C 0.40278 -0.02567 0.40486 -0.03261 0.39757 -0.0185 L 0.39757 -0.01827 C 0.39462 -0.00879 0.39271 -0.00208 0.38715 0.00532 C 0.3849 0.01503 0.38455 0.02405 0.38125 0.0333 C 0.37969 0.04348 0.3776 0.05319 0.37535 0.06313 C 0.37344 0.08048 0.3691 0.09597 0.36181 0.11078 C 0.36007 0.11818 0.35694 0.12373 0.35434 0.13066 C 0.35139 0.14755 0.35521 0.13043 0.34983 0.14454 C 0.34913 0.14639 0.34896 0.14847 0.34844 0.15055 C 0.34792 0.15263 0.34757 0.15472 0.34688 0.15657 C 0.34462 0.16258 0.34028 0.16628 0.33802 0.17229 C 0.33733 0.17414 0.3375 0.17669 0.33646 0.17831 C 0.33385 0.1827 0.32743 0.19033 0.32743 0.19056 C 0.32431 0.20421 0.32882 0.18802 0.32153 0.20213 C 0.32066 0.20398 0.32066 0.20629 0.31997 0.20814 C 0.31736 0.21531 0.31302 0.2197 0.30816 0.2241 C 0.30556 0.23427 0.29601 0.23867 0.28872 0.2419 C 0.28559 0.24329 0.28299 0.24676 0.27969 0.24792 C 0.26111 0.25486 0.24045 0.25462 0.22153 0.25786 C 0.20469 0.25717 0.18767 0.25694 0.17083 0.25578 C 0.15833 0.25509 0.14601 0.24954 0.13351 0.24792 C 0.12465 0.24422 0.13281 0.24907 0.12604 0.24005 C 0.12257 0.23543 0.11771 0.23219 0.11406 0.22803 C 0.1099 0.22317 0.1059 0.21762 0.10208 0.21207 C 0.09896 0.19889 0.08681 0.18062 0.0783 0.17229 C 0.07656 0.16559 0.07326 0.16281 0.07083 0.15657 C 0.06823 0.14986 0.06667 0.14315 0.06337 0.13668 C 0.05938 0.11633 0.06163 0.10476 0.05295 0.08695 C 0.05104 0.07516 0.04896 0.06313 0.04392 0.05319 C 0.0434 0.05041 0.04271 0.04787 0.04236 0.0451 C 0.03889 0.01341 0.04201 0.02128 0.03802 0.00532 C 0.03472 -0.00833 0.03872 0.00717 0.03351 -0.00648 C 0.0316 -0.01133 0.03194 -0.01596 0.03194 -0.00856 Z " pathEditMode="relative" rAng="0" ptsTypes="ffffffffffffffffffffffffffffffffffffffffffffffffffffffffffffffffffffffffffFffffffffffffffffffffffffffffffff">
                                      <p:cBhvr>
                                        <p:cTn id="6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5 -0.00855 C 0.03368 -0.01595 0.03594 -0.02035 0.04028 -0.02613 C 0.04219 -0.03654 0.04671 -0.04116 0.05018 -0.05041 C 0.05834 -0.07192 0.0724 -0.08903 0.08681 -0.10384 C 0.08993 -0.10707 0.0941 -0.10892 0.09688 -0.11262 C 0.10678 -0.12581 0.11806 -0.13783 0.12848 -0.15055 C 0.13143 -0.15402 0.13334 -0.15934 0.13681 -0.16165 C 0.14792 -0.16882 0.1415 -0.1642 0.15521 -0.17715 C 0.16337 -0.18501 0.17118 -0.19334 0.18021 -0.19935 C 0.18542 -0.20652 0.1915 -0.20814 0.19862 -0.21045 C 0.21007 -0.2197 0.22049 -0.22849 0.23351 -0.23265 C 0.24914 -0.24329 0.2625 -0.24398 0.28021 -0.24607 C 0.28733 -0.2493 0.2948 -0.24953 0.30191 -0.25277 C 0.33855 -0.25208 0.37518 -0.25185 0.41181 -0.25046 C 0.41997 -0.25023 0.45157 -0.23797 0.46025 -0.23265 C 0.46875 -0.22756 0.47622 -0.22016 0.48525 -0.21716 C 0.5 -0.2049 0.49358 -0.20814 0.50348 -0.20397 C 0.51962 -0.18917 0.53629 -0.17599 0.55018 -0.15726 C 0.56355 -0.13899 0.55053 -0.16304 0.56355 -0.14176 C 0.57171 -0.12812 0.575 -0.11517 0.58195 -0.10152 C 0.58247 -0.09852 0.58264 -0.09551 0.58351 -0.09274 C 0.58421 -0.09019 0.58629 -0.08857 0.58681 -0.08603 C 0.59323 -0.05735 0.5915 -0.02243 0.59358 0.00717 C 0.59237 0.11263 0.59809 0.1642 0.57518 0.24954 C 0.57136 0.26342 0.57014 0.27776 0.56355 0.28955 C 0.56164 0.30204 0.55851 0.30736 0.55348 0.31823 C 0.54879 0.34482 0.53021 0.36795 0.51355 0.38298 C 0.50695 0.38853 0.50278 0.39408 0.49514 0.39848 C 0.48421 0.41351 0.49618 0.39894 0.48525 0.40703 C 0.46875 0.41952 0.4816 0.4142 0.46858 0.41837 C 0.46059 0.42368 0.45226 0.42669 0.44358 0.42947 C 0.40243 0.42877 0.30157 0.44542 0.25018 0.40079 C 0.24775 0.39593 0.24393 0.39246 0.24184 0.38738 C 0.2375 0.37674 0.23577 0.36101 0.23351 0.34922 C 0.23299 0.32285 0.23334 0.29603 0.23195 0.2692 C 0.2316 0.26342 0.22848 0.25139 0.22848 0.25162 C 0.22674 0.23196 0.22275 0.21346 0.22014 0.19404 C 0.21702 0.13761 0.21059 0.07308 0.23021 0.02059 C 0.23195 0.00509 0.23525 -0.00879 0.24184 -0.0215 C 0.24445 -0.03376 0.24653 -0.04417 0.25191 -0.05481 C 0.25521 -0.06915 0.25087 -0.05319 0.25851 -0.07053 C 0.26025 -0.07446 0.26007 -0.07978 0.26181 -0.08372 C 0.26268 -0.08557 0.26441 -0.08649 0.26528 -0.08811 C 0.27205 -0.1006 0.27553 -0.11517 0.28525 -0.12372 C 0.28733 -0.13251 0.29306 -0.14269 0.29862 -0.14847 C 0.30174 -0.15171 0.30851 -0.15726 0.30851 -0.15703 C 0.33907 -0.15656 0.36962 -0.15633 0.40018 -0.15495 C 0.41216 -0.15448 0.42362 -0.14546 0.43525 -0.14176 C 0.44167 -0.13529 0.44948 -0.13136 0.45521 -0.12372 C 0.46216 -0.11447 0.45834 -0.11887 0.46684 -0.11031 C 0.46858 -0.10661 0.47014 -0.10291 0.47188 -0.09921 C 0.47448 -0.09389 0.48021 -0.08372 0.48021 -0.08348 C 0.48125 -0.07863 0.48282 -0.07354 0.48351 -0.06822 C 0.4849 -0.05874 0.48681 -0.03931 0.48681 -0.03908 C 0.4908 0.03724 0.49028 0.09552 0.48855 0.18062 C 0.48855 0.18247 0.48629 0.19542 0.48525 0.19843 C 0.47622 0.22294 0.4625 0.24515 0.45018 0.26735 C 0.44688 0.27313 0.44445 0.27984 0.44028 0.28469 C 0.43716 0.28839 0.43021 0.29394 0.43021 0.29418 C 0.4007 0.29325 0.37101 0.29672 0.34184 0.29163 C 0.33646 0.29071 0.33507 0.27937 0.33021 0.27614 C 0.31546 0.26642 0.31355 0.24838 0.30521 0.23173 C 0.30243 0.21786 0.30053 0.20329 0.29688 0.18964 C 0.2974 0.16073 0.29757 0.13183 0.29862 0.10269 C 0.29983 0.06545 0.31285 0.02845 0.32518 -0.00393 C 0.32969 -0.01572 0.33507 -0.02821 0.34514 -0.03261 C 0.35261 -0.04255 0.36493 -0.04324 0.37518 -0.04602 C 0.40278 -0.04301 0.3941 -0.04648 0.41181 -0.03052 C 0.41459 -0.02544 0.41737 -0.02012 0.42014 -0.01526 C 0.42136 -0.01272 0.42362 -0.00855 0.42362 -0.00832 C 0.42778 0.00856 0.43178 0.02567 0.43525 0.04279 C 0.43473 0.07586 0.44879 0.13483 0.42188 0.15842 C 0.41216 0.17808 0.39462 0.16628 0.37691 0.16513 C 0.37118 0.15333 0.36233 0.14848 0.35851 0.13414 C 0.35921 0.10731 0.35157 0.07308 0.37014 0.0562 C 0.3757 0.05689 0.38195 0.05458 0.38681 0.05828 C 0.38993 0.0606 0.39028 0.0717 0.39028 0.07193 C 0.3882 0.0821 0.39063 0.0791 0.38525 0.0828 " pathEditMode="relative" rAng="0" ptsTypes="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Motion origin="layout" path="M -2.22222E-6 1.92414E-6 C 0.00156 -0.0074 0.00382 -0.0118 0.00799 -0.01758 C 0.0099 -0.02799 0.01424 -0.03261 0.01754 -0.04186 C 0.02552 -0.06337 0.03906 -0.08048 0.05313 -0.09528 C 0.05608 -0.09852 0.06007 -0.10037 0.06285 -0.10407 C 0.0724 -0.11725 0.08334 -0.12928 0.09341 -0.142 C 0.09636 -0.14547 0.09809 -0.15079 0.10156 -0.1531 C 0.11233 -0.16027 0.10608 -0.15564 0.11927 -0.1686 C 0.12726 -0.17646 0.13472 -0.18478 0.14358 -0.1908 C 0.14861 -0.19797 0.15452 -0.19959 0.16129 -0.2019 C 0.1724 -0.21115 0.18264 -0.21994 0.19514 -0.2241 C 0.21025 -0.23474 0.22327 -0.23543 0.24045 -0.23751 C 0.24722 -0.24075 0.25452 -0.24098 0.26146 -0.24422 C 0.29688 -0.24353 0.33247 -0.2433 0.36788 -0.24191 C 0.37587 -0.24168 0.40643 -0.22942 0.41476 -0.2241 C 0.42309 -0.21901 0.43021 -0.21161 0.43906 -0.20861 C 0.4533 -0.19635 0.44705 -0.19959 0.45677 -0.19542 C 0.4724 -0.18062 0.48854 -0.16744 0.50191 -0.14871 C 0.51493 -0.13044 0.50226 -0.15449 0.51493 -0.13321 C 0.52275 -0.11957 0.52604 -0.10662 0.53264 -0.09297 C 0.53316 -0.08996 0.53334 -0.08696 0.5342 -0.08418 C 0.5349 -0.08164 0.53698 -0.08002 0.5375 -0.07748 C 0.54358 -0.0488 0.54202 -0.01388 0.54393 0.01572 C 0.54288 0.12118 0.54844 0.17275 0.52622 0.25809 C 0.5224 0.27197 0.52136 0.28631 0.51493 0.2981 C 0.51302 0.31059 0.51007 0.31591 0.50521 0.32678 C 0.50052 0.35337 0.48264 0.3765 0.4665 0.39153 C 0.46007 0.39708 0.45608 0.40263 0.44861 0.40703 C 0.43802 0.42206 0.44966 0.40749 0.43906 0.41559 C 0.42309 0.42807 0.43542 0.42275 0.42292 0.42692 C 0.41511 0.43224 0.40712 0.43524 0.39861 0.43802 C 0.35886 0.43732 0.26111 0.45398 0.21129 0.40934 C 0.20903 0.40448 0.20521 0.40102 0.2033 0.39593 C 0.19896 0.38529 0.1974 0.36956 0.19514 0.35777 C 0.19462 0.3314 0.19497 0.30458 0.19358 0.27775 C 0.19341 0.27197 0.19028 0.25994 0.19028 0.26017 C 0.18854 0.24052 0.18472 0.22201 0.18229 0.20259 C 0.17917 0.14616 0.17292 0.08164 0.19202 0.02914 C 0.19358 0.01364 0.19688 -0.00023 0.2033 -0.01295 C 0.20573 -0.02521 0.20781 -0.03562 0.21302 -0.04626 C 0.21615 -0.06059 0.21198 -0.04464 0.21945 -0.06198 C 0.22101 -0.06591 0.22084 -0.07123 0.22257 -0.07516 C 0.22344 -0.07701 0.22518 -0.07794 0.22587 -0.07956 C 0.23247 -0.09205 0.23594 -0.10662 0.24531 -0.11517 C 0.24722 -0.12396 0.25278 -0.13414 0.25816 -0.13992 C 0.26129 -0.14316 0.26788 -0.14871 0.26788 -0.14848 C 0.2974 -0.14801 0.32709 -0.14778 0.3566 -0.14639 C 0.36823 -0.14593 0.37934 -0.13691 0.39063 -0.13321 C 0.39688 -0.12674 0.40434 -0.1228 0.4099 -0.11517 C 0.41667 -0.10592 0.41302 -0.11032 0.42118 -0.10176 C 0.42292 -0.09806 0.42448 -0.09436 0.42604 -0.09066 C 0.42865 -0.08534 0.4342 -0.07516 0.4342 -0.07493 C 0.43525 -0.07008 0.43663 -0.06499 0.43733 -0.05967 C 0.43872 -0.05019 0.44063 -0.03076 0.44063 -0.03053 C 0.44445 0.04579 0.44393 0.10407 0.44219 0.18917 C 0.44219 0.19102 0.44011 0.20398 0.43906 0.20698 C 0.43021 0.2315 0.41702 0.2537 0.40504 0.2759 C 0.40191 0.28168 0.39948 0.28839 0.39549 0.29325 C 0.39236 0.29695 0.38577 0.3025 0.38577 0.30273 C 0.35712 0.3018 0.3283 0.30527 0.30018 0.30018 C 0.29497 0.29926 0.29358 0.28793 0.28889 0.28469 C 0.27448 0.27497 0.27275 0.25694 0.26459 0.24028 C 0.26198 0.22641 0.26007 0.21184 0.2566 0.19819 C 0.25712 0.16929 0.25729 0.14038 0.25816 0.11124 C 0.25938 0.074 0.27205 0.037 0.28403 0.00462 C 0.28837 -0.00717 0.29358 -0.01966 0.3033 -0.02405 C 0.31059 -0.034 0.32257 -0.03469 0.33247 -0.03747 C 0.3592 -0.03446 0.3507 -0.03793 0.36788 -0.02197 C 0.37066 -0.01688 0.37327 -0.01157 0.37604 -0.00671 C 0.37709 -0.00416 0.37934 1.92414E-6 0.37934 0.00023 C 0.38334 0.01711 0.38716 0.03423 0.39063 0.05134 C 0.39011 0.08441 0.40365 0.14338 0.37761 0.16697 C 0.36823 0.18663 0.35122 0.17484 0.33403 0.17368 C 0.32847 0.16189 0.31997 0.15703 0.31632 0.14269 C 0.31702 0.11586 0.30955 0.08164 0.32761 0.06475 C 0.33299 0.06545 0.33889 0.06313 0.34375 0.06683 C 0.3467 0.06915 0.34705 0.08025 0.34705 0.08048 C 0.34497 0.09065 0.3474 0.08765 0.34219 0.09135 " pathEditMode="relative" rAng="0" ptsTypes="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44525" y="115888"/>
            <a:ext cx="7772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800" b="1" kern="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Прием «Мордашки»</a:t>
            </a:r>
            <a:endParaRPr lang="ru-RU" sz="3800" b="1" i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1187450" y="1474788"/>
            <a:ext cx="1584325" cy="15843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6516688" y="1490663"/>
            <a:ext cx="1584325" cy="15843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3738563" y="2295525"/>
            <a:ext cx="1584325" cy="1584325"/>
          </a:xfrm>
          <a:prstGeom prst="smileyFace">
            <a:avLst>
              <a:gd name="adj" fmla="val 296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85800" y="3298825"/>
            <a:ext cx="2520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i="1">
                <a:solidFill>
                  <a:srgbClr val="660066"/>
                </a:solidFill>
              </a:rPr>
              <a:t>отличное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217863" y="3932238"/>
            <a:ext cx="2862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i="1">
                <a:solidFill>
                  <a:srgbClr val="660066"/>
                </a:solidFill>
              </a:rPr>
              <a:t>равнодушное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6048375" y="3313113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 b="1" i="1">
                <a:solidFill>
                  <a:srgbClr val="660066"/>
                </a:solidFill>
              </a:rPr>
              <a:t>плохое</a:t>
            </a: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685800" y="4803775"/>
            <a:ext cx="7883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i="1"/>
              <a:t>Покажите ту, которая соответствует настроению в данный момент.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0271"/>
          <p:cNvPicPr>
            <a:picLocks noChangeAspect="1" noChangeArrowheads="1" noCrop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0900" y="357188"/>
            <a:ext cx="165735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8" descr="027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5100638"/>
            <a:ext cx="169227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979613" y="963613"/>
            <a:ext cx="4824412" cy="5129212"/>
          </a:xfrm>
          <a:prstGeom prst="round2Diag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09" name="Прямоугольник 16"/>
          <p:cNvSpPr>
            <a:spLocks noChangeArrowheads="1"/>
          </p:cNvSpPr>
          <p:nvPr/>
        </p:nvSpPr>
        <p:spPr bwMode="auto">
          <a:xfrm>
            <a:off x="2166938" y="1127125"/>
            <a:ext cx="54292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/>
              <a:t>Вы, наверное, устали? </a:t>
            </a:r>
          </a:p>
          <a:p>
            <a:r>
              <a:rPr lang="ru-RU" sz="2600"/>
              <a:t>Ну, тогда все дружно встали. </a:t>
            </a:r>
          </a:p>
          <a:p>
            <a:r>
              <a:rPr lang="ru-RU" sz="2600"/>
              <a:t>Вверх ладошки! Хлоп! Хлоп!</a:t>
            </a:r>
          </a:p>
          <a:p>
            <a:r>
              <a:rPr lang="ru-RU" sz="2600"/>
              <a:t>По коленкам – шлёп, шлёп!</a:t>
            </a:r>
          </a:p>
          <a:p>
            <a:r>
              <a:rPr lang="ru-RU" sz="2600"/>
              <a:t>По плечам теперь похлопай!</a:t>
            </a:r>
          </a:p>
          <a:p>
            <a:r>
              <a:rPr lang="ru-RU" sz="2600"/>
              <a:t>По бокам себя пошлёпай!</a:t>
            </a:r>
          </a:p>
          <a:p>
            <a:r>
              <a:rPr lang="ru-RU" sz="2600"/>
              <a:t>Мы осанку исправляем</a:t>
            </a:r>
          </a:p>
          <a:p>
            <a:r>
              <a:rPr lang="ru-RU" sz="2600"/>
              <a:t>Спинки дружно прогибаем</a:t>
            </a:r>
          </a:p>
          <a:p>
            <a:r>
              <a:rPr lang="ru-RU" sz="2600"/>
              <a:t>Вправо, влево мы нагнулись,</a:t>
            </a:r>
          </a:p>
          <a:p>
            <a:r>
              <a:rPr lang="ru-RU" sz="2600"/>
              <a:t>До носочков дотянулись.</a:t>
            </a:r>
          </a:p>
          <a:p>
            <a:r>
              <a:rPr lang="ru-RU" sz="2600"/>
              <a:t>Плечи вверх, назад и вниз. </a:t>
            </a:r>
          </a:p>
          <a:p>
            <a:r>
              <a:rPr lang="ru-RU" sz="2600"/>
              <a:t>Улыбайся и садись.</a:t>
            </a:r>
          </a:p>
        </p:txBody>
      </p:sp>
      <p:sp>
        <p:nvSpPr>
          <p:cNvPr id="21510" name="Заголовок 4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ru-RU" alt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346450" y="476250"/>
            <a:ext cx="561816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знаний,  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навыков </a:t>
            </a:r>
          </a:p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</a:t>
            </a:r>
          </a:p>
          <a:p>
            <a:pPr algn="ctr">
              <a:defRPr/>
            </a:pPr>
            <a:r>
              <a:rPr lang="ru-RU" sz="3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выражений».</a:t>
            </a:r>
          </a:p>
        </p:txBody>
      </p:sp>
      <p:grpSp>
        <p:nvGrpSpPr>
          <p:cNvPr id="22531" name="Группа 2"/>
          <p:cNvGrpSpPr>
            <a:grpSpLocks/>
          </p:cNvGrpSpPr>
          <p:nvPr/>
        </p:nvGrpSpPr>
        <p:grpSpPr bwMode="auto">
          <a:xfrm>
            <a:off x="1858963" y="3929063"/>
            <a:ext cx="6745287" cy="1587500"/>
            <a:chOff x="1000125" y="4429125"/>
            <a:chExt cx="6745288" cy="1587500"/>
          </a:xfrm>
        </p:grpSpPr>
        <p:pic>
          <p:nvPicPr>
            <p:cNvPr id="22533" name="Рисунок 4" descr="07pe.gif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492500" y="4429125"/>
              <a:ext cx="1733550" cy="158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4" name="Рисунок 4" descr="07pe.gif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00125" y="4429125"/>
              <a:ext cx="1733550" cy="158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Рисунок 4" descr="07pe.gif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011863" y="4429125"/>
              <a:ext cx="1733550" cy="158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826" y="476672"/>
            <a:ext cx="2665045" cy="2433302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816100" y="188913"/>
            <a:ext cx="5738813" cy="655637"/>
          </a:xfrm>
        </p:spPr>
        <p:txBody>
          <a:bodyPr/>
          <a:lstStyle/>
          <a:p>
            <a:pPr eaLnBrk="1" hangingPunct="1"/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Решите уравнения: 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8186738" cy="47577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4у + 2у – у = 20                    3х · 5  = 60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2а + 8а + 37 = 107</a:t>
            </a: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5075238" y="1479550"/>
            <a:ext cx="2143125" cy="15001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15х </a:t>
            </a:r>
            <a:r>
              <a:rPr lang="ru-RU" sz="2800" dirty="0">
                <a:latin typeface="+mn-lt"/>
                <a:cs typeface="+mn-cs"/>
              </a:rPr>
              <a:t>= </a:t>
            </a:r>
            <a:r>
              <a:rPr lang="ru-RU" sz="2800" dirty="0">
                <a:latin typeface="+mn-lt"/>
                <a:cs typeface="+mn-cs"/>
              </a:rPr>
              <a:t>60</a:t>
            </a:r>
            <a:endParaRPr lang="ru-RU" sz="28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х = </a:t>
            </a:r>
            <a:r>
              <a:rPr lang="ru-RU" sz="2800" dirty="0">
                <a:latin typeface="+mn-lt"/>
                <a:cs typeface="+mn-cs"/>
              </a:rPr>
              <a:t>60 : 15</a:t>
            </a:r>
            <a:endParaRPr lang="ru-RU" sz="28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u="sng" dirty="0">
                <a:latin typeface="+mn-lt"/>
                <a:cs typeface="+mn-cs"/>
              </a:rPr>
              <a:t>х = </a:t>
            </a:r>
            <a:r>
              <a:rPr lang="ru-RU" sz="2800" u="sng" dirty="0">
                <a:latin typeface="+mn-lt"/>
                <a:cs typeface="+mn-cs"/>
              </a:rPr>
              <a:t>4</a:t>
            </a:r>
            <a:endParaRPr lang="ru-RU" sz="2800" u="sng" dirty="0">
              <a:latin typeface="+mn-lt"/>
              <a:cs typeface="+mn-cs"/>
            </a:endParaRPr>
          </a:p>
        </p:txBody>
      </p:sp>
      <p:sp>
        <p:nvSpPr>
          <p:cNvPr id="16" name="Содержимое 3"/>
          <p:cNvSpPr txBox="1">
            <a:spLocks/>
          </p:cNvSpPr>
          <p:nvPr/>
        </p:nvSpPr>
        <p:spPr>
          <a:xfrm>
            <a:off x="1276350" y="1497013"/>
            <a:ext cx="2143125" cy="1500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+mn-lt"/>
                <a:cs typeface="+mn-cs"/>
              </a:rPr>
              <a:t>5у = 20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latin typeface="+mn-lt"/>
                <a:cs typeface="+mn-cs"/>
              </a:rPr>
              <a:t>у = </a:t>
            </a:r>
            <a:r>
              <a:rPr lang="ru-RU" sz="2800" dirty="0">
                <a:latin typeface="+mn-lt"/>
                <a:cs typeface="+mn-cs"/>
              </a:rPr>
              <a:t>20 : </a:t>
            </a:r>
            <a:r>
              <a:rPr lang="ru-RU" sz="2800" dirty="0">
                <a:latin typeface="+mn-lt"/>
                <a:cs typeface="+mn-cs"/>
              </a:rPr>
              <a:t>5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u="sng" dirty="0">
                <a:latin typeface="+mn-lt"/>
                <a:cs typeface="+mn-cs"/>
              </a:rPr>
              <a:t>у = 4</a:t>
            </a: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 bwMode="auto">
          <a:xfrm>
            <a:off x="2574925" y="3644900"/>
            <a:ext cx="25003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altLang="ru-RU" sz="2800">
                <a:latin typeface="Calibri" pitchFamily="34" charset="0"/>
              </a:rPr>
              <a:t>10а +37 = 107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altLang="ru-RU" sz="2800">
                <a:latin typeface="Calibri" pitchFamily="34" charset="0"/>
              </a:rPr>
              <a:t>10а = 107 – 37</a:t>
            </a:r>
          </a:p>
          <a:p>
            <a:pPr marL="342900" indent="-342900">
              <a:buFont typeface="Arial" charset="0"/>
              <a:buNone/>
            </a:pPr>
            <a:r>
              <a:rPr lang="ru-RU" altLang="ru-RU" sz="2800">
                <a:latin typeface="Calibri" pitchFamily="34" charset="0"/>
              </a:rPr>
              <a:t>10а = 70</a:t>
            </a:r>
          </a:p>
          <a:p>
            <a:pPr marL="342900" indent="-342900">
              <a:buFont typeface="Arial" charset="0"/>
              <a:buNone/>
            </a:pPr>
            <a:r>
              <a:rPr lang="ru-RU" altLang="ru-RU" sz="2800" u="sng">
                <a:latin typeface="Calibri" pitchFamily="34" charset="0"/>
              </a:rPr>
              <a:t>а = 7</a:t>
            </a:r>
          </a:p>
        </p:txBody>
      </p:sp>
      <p:pic>
        <p:nvPicPr>
          <p:cNvPr id="7" name="Picture 2" descr="http://img01.chitalnya.ru/upload2/613/689698813017457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00192" y="3316396"/>
            <a:ext cx="2376264" cy="318525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765175"/>
            <a:ext cx="8496300" cy="5543550"/>
          </a:xfrm>
        </p:spPr>
        <p:txBody>
          <a:bodyPr/>
          <a:lstStyle/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Какую новую тему мы сегодня изучили?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Какие свойства мы применяли при упрощении выражений?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Сможете вы сами находить и применять эти свойства при решении примеров и уравнений?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Что у вас не получилось? Что не понятно?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Вам понравился урок?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/>
              <a:t>Откройте дневники и запишите домашнее задание: стр. 87 № 574(а, б) и № 576(а, б)</a:t>
            </a:r>
          </a:p>
          <a:p>
            <a:pPr marL="179388" indent="-179388" eaLnBrk="1" hangingPunct="1">
              <a:spcBef>
                <a:spcPct val="0"/>
              </a:spcBef>
            </a:pPr>
            <a:r>
              <a:rPr lang="ru-RU" smtClean="0">
                <a:solidFill>
                  <a:srgbClr val="FF0000"/>
                </a:solidFill>
              </a:rPr>
              <a:t>Поставьте себе оценки в лист самоконтроля и сдайте учителю вместе со смайликом вашего настроения.</a:t>
            </a: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500563" y="5589588"/>
            <a:ext cx="3960812" cy="941387"/>
            <a:chOff x="1187451" y="2132856"/>
            <a:chExt cx="3960613" cy="941745"/>
          </a:xfrm>
        </p:grpSpPr>
        <p:sp>
          <p:nvSpPr>
            <p:cNvPr id="24581" name="AutoShape 6"/>
            <p:cNvSpPr>
              <a:spLocks noChangeArrowheads="1"/>
            </p:cNvSpPr>
            <p:nvPr/>
          </p:nvSpPr>
          <p:spPr bwMode="auto">
            <a:xfrm>
              <a:off x="1187451" y="2132856"/>
              <a:ext cx="936277" cy="926257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4582" name="AutoShape 7"/>
            <p:cNvSpPr>
              <a:spLocks noChangeArrowheads="1"/>
            </p:cNvSpPr>
            <p:nvPr/>
          </p:nvSpPr>
          <p:spPr bwMode="auto">
            <a:xfrm>
              <a:off x="4212432" y="2132856"/>
              <a:ext cx="935632" cy="926257"/>
            </a:xfrm>
            <a:prstGeom prst="smileyFace">
              <a:avLst>
                <a:gd name="adj" fmla="val -465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4583" name="AutoShape 8"/>
            <p:cNvSpPr>
              <a:spLocks noChangeArrowheads="1"/>
            </p:cNvSpPr>
            <p:nvPr/>
          </p:nvSpPr>
          <p:spPr bwMode="auto">
            <a:xfrm>
              <a:off x="2681875" y="2132856"/>
              <a:ext cx="954022" cy="941745"/>
            </a:xfrm>
            <a:prstGeom prst="smileyFace">
              <a:avLst>
                <a:gd name="adj" fmla="val 296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24580" name="Заголовок 1"/>
          <p:cNvSpPr>
            <a:spLocks noGrp="1"/>
          </p:cNvSpPr>
          <p:nvPr>
            <p:ph type="title"/>
          </p:nvPr>
        </p:nvSpPr>
        <p:spPr>
          <a:xfrm>
            <a:off x="1816100" y="188913"/>
            <a:ext cx="5738813" cy="655637"/>
          </a:xfrm>
        </p:spPr>
        <p:txBody>
          <a:bodyPr/>
          <a:lstStyle/>
          <a:p>
            <a:pPr eaLnBrk="1" hangingPunct="1"/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Ответьте на вопросы: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4454" y="1124744"/>
            <a:ext cx="3613770" cy="4884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317500"/>
          </a:effec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1187450" y="188913"/>
            <a:ext cx="7056438" cy="655637"/>
          </a:xfrm>
        </p:spPr>
        <p:txBody>
          <a:bodyPr/>
          <a:lstStyle/>
          <a:p>
            <a:pPr eaLnBrk="1" hangingPunct="1"/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Удачи на следующих уроках!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75"/>
            <a:ext cx="7758113" cy="4806950"/>
          </a:xfrm>
        </p:spPr>
        <p:txBody>
          <a:bodyPr rtlCol="0"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Математика. 5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/ Н.Я. </a:t>
            </a:r>
            <a:r>
              <a:rPr lang="ru-RU" dirty="0" err="1"/>
              <a:t>Виленкин</a:t>
            </a:r>
            <a:r>
              <a:rPr lang="ru-RU" dirty="0"/>
              <a:t>, В.И. Жохов, А.С. Чесноков, С.И. </a:t>
            </a:r>
            <a:r>
              <a:rPr lang="ru-RU" dirty="0" err="1"/>
              <a:t>Шварцбурд</a:t>
            </a:r>
            <a:r>
              <a:rPr lang="ru-RU" dirty="0"/>
              <a:t>. — </a:t>
            </a:r>
            <a:r>
              <a:rPr lang="ru-RU" dirty="0" smtClean="0"/>
              <a:t>22-е </a:t>
            </a:r>
            <a:r>
              <a:rPr lang="ru-RU" dirty="0"/>
              <a:t>изд., </a:t>
            </a:r>
            <a:r>
              <a:rPr lang="ru-RU" dirty="0" smtClean="0"/>
              <a:t>стер. </a:t>
            </a:r>
            <a:r>
              <a:rPr lang="ru-RU" dirty="0"/>
              <a:t>— М.: </a:t>
            </a:r>
            <a:r>
              <a:rPr lang="ru-RU" dirty="0" smtClean="0"/>
              <a:t>Мнемозина, 2007.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Жохов В.И. Преподавание математики в 5-6 классах </a:t>
            </a:r>
            <a:r>
              <a:rPr lang="ru-RU" b="1" i="1" dirty="0"/>
              <a:t>–</a:t>
            </a:r>
            <a:r>
              <a:rPr lang="ru-RU" dirty="0"/>
              <a:t> М: Вербум-М,2000; 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Кузнецова Г.М., </a:t>
            </a:r>
            <a:r>
              <a:rPr lang="ru-RU" dirty="0" err="1" smtClean="0"/>
              <a:t>Миндюк</a:t>
            </a:r>
            <a:r>
              <a:rPr lang="ru-RU" dirty="0" smtClean="0"/>
              <a:t> Н.Г. Программы для общеобразовательных школ, гимназий, лицеев математика 5-11 классы – М: Дрофа, 2004.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Чесноков А.С., </a:t>
            </a:r>
            <a:r>
              <a:rPr lang="ru-RU" dirty="0" err="1" smtClean="0"/>
              <a:t>Нешков</a:t>
            </a:r>
            <a:r>
              <a:rPr lang="ru-RU" dirty="0" smtClean="0"/>
              <a:t> К.И. Дидактические материалы по математике для 5 класса.- М.: </a:t>
            </a:r>
            <a:r>
              <a:rPr lang="ru-RU" dirty="0" err="1" smtClean="0"/>
              <a:t>Классикс</a:t>
            </a:r>
            <a:r>
              <a:rPr lang="ru-RU" dirty="0" smtClean="0"/>
              <a:t> Стиль, 2007.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hlinkClick r:id="rId2"/>
              </a:rPr>
              <a:t>http://images.yandex.ru/</a:t>
            </a:r>
            <a:r>
              <a:rPr lang="ru-RU" dirty="0" smtClean="0"/>
              <a:t>. Коллекция картинок.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hlinkClick r:id="rId3"/>
              </a:rPr>
              <a:t>http://animashky.ru/</a:t>
            </a:r>
            <a:r>
              <a:rPr lang="ru-RU" dirty="0" smtClean="0"/>
              <a:t>. Коллекция </a:t>
            </a:r>
            <a:r>
              <a:rPr lang="ru-RU" dirty="0" err="1" smtClean="0"/>
              <a:t>анимаций</a:t>
            </a:r>
            <a:r>
              <a:rPr lang="ru-RU" dirty="0" smtClean="0"/>
              <a:t>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festival.1september.ru/articles/626153/presentation/pril.pptx</a:t>
            </a:r>
            <a:r>
              <a:rPr lang="ru-RU" dirty="0" smtClean="0"/>
              <a:t> Презентация открытого урока. Автор Червякова О.Ю.</a:t>
            </a:r>
            <a:endParaRPr lang="ru-RU" dirty="0"/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137525" cy="655637"/>
          </a:xfrm>
        </p:spPr>
        <p:txBody>
          <a:bodyPr/>
          <a:lstStyle/>
          <a:p>
            <a:pPr eaLnBrk="1" hangingPunct="1"/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16932">
            <a:off x="1033463" y="646113"/>
            <a:ext cx="6965950" cy="625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00063" y="252413"/>
            <a:ext cx="80724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Лист  самоконтроля</a:t>
            </a:r>
            <a:endParaRPr lang="ru-RU" sz="3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6375" y="2351088"/>
          <a:ext cx="5904656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576"/>
                <a:gridCol w="720080"/>
              </a:tblGrid>
              <a:tr h="374144"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altLang="ru-RU" sz="2800" dirty="0" smtClean="0"/>
                        <a:t>Фамилия Имя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59"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altLang="ru-RU" sz="2800" dirty="0" smtClean="0"/>
                        <a:t>1. Разминка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dirty="0" smtClean="0"/>
                        <a:t>2. Упрощение выражений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dirty="0" smtClean="0"/>
                        <a:t>3. Тест на ПК по теории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800" dirty="0" smtClean="0"/>
                        <a:t>4. Решение</a:t>
                      </a:r>
                      <a:r>
                        <a:rPr lang="ru-RU" altLang="ru-RU" sz="2800" baseline="0" dirty="0" smtClean="0"/>
                        <a:t> у</a:t>
                      </a:r>
                      <a:r>
                        <a:rPr lang="ru-RU" altLang="ru-RU" sz="2800" dirty="0" smtClean="0"/>
                        <a:t>равнений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90550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z="3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Восстановите цепочку вычислений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2143125"/>
            <a:ext cx="857250" cy="571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27963" y="2143125"/>
            <a:ext cx="785812" cy="571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10" name="Овал 9"/>
          <p:cNvSpPr/>
          <p:nvPr/>
        </p:nvSpPr>
        <p:spPr>
          <a:xfrm>
            <a:off x="2112963" y="2000250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612900" y="2357438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970463" y="2000250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7" name="Овал 26"/>
          <p:cNvSpPr/>
          <p:nvPr/>
        </p:nvSpPr>
        <p:spPr>
          <a:xfrm>
            <a:off x="3541713" y="2000250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8" name="Овал 27"/>
          <p:cNvSpPr/>
          <p:nvPr/>
        </p:nvSpPr>
        <p:spPr>
          <a:xfrm>
            <a:off x="6399213" y="2000250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</a:t>
            </a:r>
          </a:p>
        </p:txBody>
      </p:sp>
      <p:sp>
        <p:nvSpPr>
          <p:cNvPr id="29" name="Стрелка вправо 28"/>
          <p:cNvSpPr/>
          <p:nvPr/>
        </p:nvSpPr>
        <p:spPr>
          <a:xfrm>
            <a:off x="7327900" y="2286000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899150" y="2286000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470400" y="2286000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41650" y="2286000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34" name="TextBox 33"/>
          <p:cNvSpPr txBox="1">
            <a:spLocks noChangeArrowheads="1"/>
          </p:cNvSpPr>
          <p:nvPr/>
        </p:nvSpPr>
        <p:spPr bwMode="auto">
          <a:xfrm>
            <a:off x="7113588" y="1785938"/>
            <a:ext cx="928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+15</a:t>
            </a:r>
          </a:p>
        </p:txBody>
      </p:sp>
      <p:sp>
        <p:nvSpPr>
          <p:cNvPr id="5135" name="TextBox 34"/>
          <p:cNvSpPr txBox="1">
            <a:spLocks noChangeArrowheads="1"/>
          </p:cNvSpPr>
          <p:nvPr/>
        </p:nvSpPr>
        <p:spPr bwMode="auto">
          <a:xfrm>
            <a:off x="5756275" y="1785938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∙7</a:t>
            </a:r>
          </a:p>
        </p:txBody>
      </p:sp>
      <p:sp>
        <p:nvSpPr>
          <p:cNvPr id="5136" name="TextBox 35"/>
          <p:cNvSpPr txBox="1">
            <a:spLocks noChangeArrowheads="1"/>
          </p:cNvSpPr>
          <p:nvPr/>
        </p:nvSpPr>
        <p:spPr bwMode="auto">
          <a:xfrm>
            <a:off x="4327525" y="1785938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:6</a:t>
            </a:r>
          </a:p>
        </p:txBody>
      </p:sp>
      <p:sp>
        <p:nvSpPr>
          <p:cNvPr id="5137" name="TextBox 36"/>
          <p:cNvSpPr txBox="1">
            <a:spLocks noChangeArrowheads="1"/>
          </p:cNvSpPr>
          <p:nvPr/>
        </p:nvSpPr>
        <p:spPr bwMode="auto">
          <a:xfrm>
            <a:off x="2898775" y="1785938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+23</a:t>
            </a:r>
          </a:p>
        </p:txBody>
      </p:sp>
      <p:sp>
        <p:nvSpPr>
          <p:cNvPr id="5138" name="TextBox 37"/>
          <p:cNvSpPr txBox="1">
            <a:spLocks noChangeArrowheads="1"/>
          </p:cNvSpPr>
          <p:nvPr/>
        </p:nvSpPr>
        <p:spPr bwMode="auto">
          <a:xfrm>
            <a:off x="1612900" y="1857375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:9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019925" y="3943350"/>
            <a:ext cx="857250" cy="571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31913" y="3930650"/>
            <a:ext cx="857250" cy="571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</a:t>
            </a:r>
          </a:p>
        </p:txBody>
      </p:sp>
      <p:sp>
        <p:nvSpPr>
          <p:cNvPr id="41" name="Овал 40"/>
          <p:cNvSpPr/>
          <p:nvPr/>
        </p:nvSpPr>
        <p:spPr>
          <a:xfrm>
            <a:off x="2741613" y="3787775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42" name="Овал 41"/>
          <p:cNvSpPr/>
          <p:nvPr/>
        </p:nvSpPr>
        <p:spPr>
          <a:xfrm>
            <a:off x="4170363" y="3787775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140</a:t>
            </a:r>
          </a:p>
        </p:txBody>
      </p:sp>
      <p:sp>
        <p:nvSpPr>
          <p:cNvPr id="43" name="Овал 42"/>
          <p:cNvSpPr/>
          <p:nvPr/>
        </p:nvSpPr>
        <p:spPr>
          <a:xfrm>
            <a:off x="5599113" y="3787775"/>
            <a:ext cx="928687" cy="785813"/>
          </a:xfrm>
          <a:prstGeom prst="ellipse">
            <a:avLst/>
          </a:prstGeom>
          <a:solidFill>
            <a:schemeClr val="tx2">
              <a:lumMod val="20000"/>
              <a:lumOff val="8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5099050" y="4144963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3670300" y="4144963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2241550" y="4144963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>
            <a:off x="6527800" y="4144963"/>
            <a:ext cx="500063" cy="142875"/>
          </a:xfrm>
          <a:prstGeom prst="rightArrow">
            <a:avLst/>
          </a:prstGeom>
          <a:solidFill>
            <a:srgbClr val="DDDDDD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8" name="TextBox 49"/>
          <p:cNvSpPr txBox="1">
            <a:spLocks noChangeArrowheads="1"/>
          </p:cNvSpPr>
          <p:nvPr/>
        </p:nvSpPr>
        <p:spPr bwMode="auto">
          <a:xfrm>
            <a:off x="2170113" y="364490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-21</a:t>
            </a:r>
          </a:p>
        </p:txBody>
      </p:sp>
      <p:sp>
        <p:nvSpPr>
          <p:cNvPr id="5149" name="TextBox 51"/>
          <p:cNvSpPr txBox="1">
            <a:spLocks noChangeArrowheads="1"/>
          </p:cNvSpPr>
          <p:nvPr/>
        </p:nvSpPr>
        <p:spPr bwMode="auto">
          <a:xfrm>
            <a:off x="3598863" y="364490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∙7</a:t>
            </a:r>
          </a:p>
        </p:txBody>
      </p:sp>
      <p:sp>
        <p:nvSpPr>
          <p:cNvPr id="5150" name="TextBox 52"/>
          <p:cNvSpPr txBox="1">
            <a:spLocks noChangeArrowheads="1"/>
          </p:cNvSpPr>
          <p:nvPr/>
        </p:nvSpPr>
        <p:spPr bwMode="auto">
          <a:xfrm>
            <a:off x="4956175" y="364490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+60</a:t>
            </a:r>
          </a:p>
        </p:txBody>
      </p:sp>
      <p:sp>
        <p:nvSpPr>
          <p:cNvPr id="5151" name="TextBox 53"/>
          <p:cNvSpPr txBox="1">
            <a:spLocks noChangeArrowheads="1"/>
          </p:cNvSpPr>
          <p:nvPr/>
        </p:nvSpPr>
        <p:spPr bwMode="auto">
          <a:xfrm>
            <a:off x="6456363" y="364490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/>
              <a:t>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373063" y="836613"/>
            <a:ext cx="1390650" cy="114776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 smtClean="0">
                <a:solidFill>
                  <a:schemeClr val="tx2"/>
                </a:solidFill>
                <a:latin typeface="Arial" charset="0"/>
                <a:cs typeface="+mn-cs"/>
              </a:rPr>
              <a:t>90</a:t>
            </a:r>
            <a:endParaRPr lang="ru-RU" altLang="ru-RU" sz="4000" i="0" dirty="0">
              <a:solidFill>
                <a:schemeClr val="tx2"/>
              </a:solidFill>
              <a:latin typeface="Arial" charset="0"/>
              <a:cs typeface="+mn-cs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963738" y="1557338"/>
            <a:ext cx="1312862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348038" y="838200"/>
            <a:ext cx="1871662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>
                <a:solidFill>
                  <a:srgbClr val="003399"/>
                </a:solidFill>
                <a:latin typeface="Arial" charset="0"/>
                <a:cs typeface="+mn-cs"/>
              </a:rPr>
              <a:t>45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5334000" y="1557338"/>
            <a:ext cx="1355725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7620000" y="1997075"/>
            <a:ext cx="0" cy="898525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7696200" y="4114800"/>
            <a:ext cx="0" cy="8636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6858000" y="99060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>
                <a:solidFill>
                  <a:srgbClr val="003399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934200" y="297180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 smtClean="0">
                <a:solidFill>
                  <a:srgbClr val="003399"/>
                </a:solidFill>
                <a:latin typeface="Arial" charset="0"/>
                <a:cs typeface="+mn-cs"/>
              </a:rPr>
              <a:t>75</a:t>
            </a:r>
            <a:endParaRPr lang="ru-RU" altLang="ru-RU" sz="4000" i="0" dirty="0">
              <a:solidFill>
                <a:srgbClr val="003399"/>
              </a:solidFill>
              <a:latin typeface="Arial" charset="0"/>
              <a:cs typeface="+mn-cs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6934200" y="510540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 smtClean="0">
                <a:solidFill>
                  <a:srgbClr val="003399"/>
                </a:solidFill>
                <a:latin typeface="Arial" charset="0"/>
                <a:cs typeface="+mn-cs"/>
              </a:rPr>
              <a:t>64</a:t>
            </a:r>
            <a:endParaRPr lang="ru-RU" altLang="ru-RU" sz="4000" i="0" dirty="0">
              <a:solidFill>
                <a:srgbClr val="003399"/>
              </a:solidFill>
              <a:latin typeface="Arial" charset="0"/>
              <a:cs typeface="+mn-cs"/>
            </a:endParaRP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 flipV="1">
            <a:off x="2286000" y="5715000"/>
            <a:ext cx="1150938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3581400" y="530225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 smtClean="0">
                <a:solidFill>
                  <a:srgbClr val="003399"/>
                </a:solidFill>
                <a:latin typeface="Arial" charset="0"/>
                <a:cs typeface="+mn-cs"/>
              </a:rPr>
              <a:t>8</a:t>
            </a:r>
            <a:r>
              <a:rPr lang="en-US" altLang="ru-RU" sz="4000" i="0" dirty="0" smtClean="0">
                <a:solidFill>
                  <a:schemeClr val="tx1"/>
                </a:solidFill>
                <a:latin typeface="Arial" charset="0"/>
                <a:cs typeface="+mn-cs"/>
              </a:rPr>
              <a:t> </a:t>
            </a:r>
            <a:r>
              <a:rPr lang="ru-RU" altLang="ru-RU" sz="4000" i="0" dirty="0" smtClean="0">
                <a:solidFill>
                  <a:schemeClr val="tx1"/>
                </a:solidFill>
                <a:latin typeface="Arial" charset="0"/>
                <a:cs typeface="+mn-cs"/>
              </a:rPr>
              <a:t> </a:t>
            </a:r>
            <a:endParaRPr lang="ru-RU" altLang="ru-RU" sz="4000" i="0" dirty="0">
              <a:solidFill>
                <a:schemeClr val="tx1"/>
              </a:solidFill>
              <a:latin typeface="Arial" charset="0"/>
              <a:cs typeface="+mn-cs"/>
            </a:endParaRPr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5562600" y="5715000"/>
            <a:ext cx="122396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158" name="WordArt 15"/>
          <p:cNvSpPr>
            <a:spLocks noChangeArrowheads="1" noChangeShapeType="1" noTextEdit="1"/>
          </p:cNvSpPr>
          <p:nvPr/>
        </p:nvSpPr>
        <p:spPr bwMode="auto">
          <a:xfrm>
            <a:off x="1976438" y="908050"/>
            <a:ext cx="866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349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- 45</a:t>
            </a:r>
          </a:p>
        </p:txBody>
      </p:sp>
      <p:sp>
        <p:nvSpPr>
          <p:cNvPr id="6159" name="WordArt 16"/>
          <p:cNvSpPr>
            <a:spLocks noChangeArrowheads="1" noChangeShapeType="1" noTextEdit="1"/>
          </p:cNvSpPr>
          <p:nvPr/>
        </p:nvSpPr>
        <p:spPr bwMode="auto">
          <a:xfrm>
            <a:off x="5637213" y="914400"/>
            <a:ext cx="879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15</a:t>
            </a:r>
          </a:p>
        </p:txBody>
      </p:sp>
      <p:sp>
        <p:nvSpPr>
          <p:cNvPr id="6160" name="WordArt 17"/>
          <p:cNvSpPr>
            <a:spLocks noChangeArrowheads="1" noChangeShapeType="1" noTextEdit="1"/>
          </p:cNvSpPr>
          <p:nvPr/>
        </p:nvSpPr>
        <p:spPr bwMode="auto">
          <a:xfrm>
            <a:off x="7740650" y="2349500"/>
            <a:ext cx="762000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·25</a:t>
            </a:r>
          </a:p>
        </p:txBody>
      </p:sp>
      <p:sp>
        <p:nvSpPr>
          <p:cNvPr id="6161" name="WordArt 18"/>
          <p:cNvSpPr>
            <a:spLocks noChangeArrowheads="1" noChangeShapeType="1" noTextEdit="1"/>
          </p:cNvSpPr>
          <p:nvPr/>
        </p:nvSpPr>
        <p:spPr bwMode="auto">
          <a:xfrm>
            <a:off x="7848600" y="4343400"/>
            <a:ext cx="881063" cy="498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- 11</a:t>
            </a:r>
          </a:p>
        </p:txBody>
      </p:sp>
      <p:sp>
        <p:nvSpPr>
          <p:cNvPr id="6162" name="WordArt 19"/>
          <p:cNvSpPr>
            <a:spLocks noChangeArrowheads="1" noChangeShapeType="1" noTextEdit="1"/>
          </p:cNvSpPr>
          <p:nvPr/>
        </p:nvSpPr>
        <p:spPr bwMode="auto">
          <a:xfrm>
            <a:off x="5867400" y="5181600"/>
            <a:ext cx="576263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:8</a:t>
            </a:r>
          </a:p>
        </p:txBody>
      </p:sp>
      <p:sp>
        <p:nvSpPr>
          <p:cNvPr id="6163" name="WordArt 21"/>
          <p:cNvSpPr>
            <a:spLocks noChangeArrowheads="1" noChangeShapeType="1" noTextEdit="1"/>
          </p:cNvSpPr>
          <p:nvPr/>
        </p:nvSpPr>
        <p:spPr bwMode="auto">
          <a:xfrm>
            <a:off x="2438400" y="5105400"/>
            <a:ext cx="9144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349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+ 28</a:t>
            </a: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381000" y="510540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>
                <a:solidFill>
                  <a:srgbClr val="003399"/>
                </a:solidFill>
                <a:latin typeface="Arial" charset="0"/>
                <a:cs typeface="+mn-cs"/>
              </a:rPr>
              <a:t>36</a:t>
            </a: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228600" y="3048000"/>
            <a:ext cx="1871663" cy="100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>
                <a:solidFill>
                  <a:srgbClr val="003399"/>
                </a:solidFill>
                <a:latin typeface="Arial" charset="0"/>
                <a:cs typeface="+mn-cs"/>
              </a:rPr>
              <a:t>18</a:t>
            </a:r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V="1">
            <a:off x="1066800" y="4191000"/>
            <a:ext cx="0" cy="720725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 flipH="1" flipV="1">
            <a:off x="1066800" y="2209800"/>
            <a:ext cx="0" cy="6858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168" name="WordArt 27"/>
          <p:cNvSpPr>
            <a:spLocks noChangeArrowheads="1" noChangeShapeType="1" noTextEdit="1"/>
          </p:cNvSpPr>
          <p:nvPr/>
        </p:nvSpPr>
        <p:spPr bwMode="auto">
          <a:xfrm>
            <a:off x="1295400" y="4292600"/>
            <a:ext cx="506413" cy="477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2</a:t>
            </a:r>
          </a:p>
        </p:txBody>
      </p:sp>
      <p:pic>
        <p:nvPicPr>
          <p:cNvPr id="32" name="Содержимое 6" descr="lenakater69.jpg"/>
          <p:cNvPicPr>
            <a:picLocks noGrp="1"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9904" y="1952777"/>
            <a:ext cx="2430248" cy="3128168"/>
          </a:xfrm>
          <a:prstGeom prst="rect">
            <a:avLst/>
          </a:prstGeom>
          <a:ln>
            <a:noFill/>
            <a:prstDash val="sysDash"/>
            <a:miter lim="800000"/>
          </a:ln>
          <a:effectLst>
            <a:softEdge rad="317500"/>
          </a:effectLst>
        </p:spPr>
      </p:pic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28600" y="765175"/>
            <a:ext cx="1676400" cy="129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i="0" dirty="0" smtClean="0">
                <a:solidFill>
                  <a:srgbClr val="003399"/>
                </a:solidFill>
                <a:latin typeface="Arial" charset="0"/>
                <a:cs typeface="+mn-cs"/>
              </a:rPr>
              <a:t>90</a:t>
            </a:r>
            <a:endParaRPr lang="ru-RU" altLang="ru-RU" sz="4000" i="0" dirty="0">
              <a:solidFill>
                <a:srgbClr val="003399"/>
              </a:solidFill>
              <a:latin typeface="Arial" charset="0"/>
              <a:cs typeface="+mn-cs"/>
            </a:endParaRPr>
          </a:p>
        </p:txBody>
      </p:sp>
      <p:pic>
        <p:nvPicPr>
          <p:cNvPr id="34" name="Содержимое 5" descr="znayka_asking_6.jpg"/>
          <p:cNvPicPr>
            <a:picLocks noGrp="1"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2483768" y="1575469"/>
            <a:ext cx="4088598" cy="39417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  <a:prstDash val="sysDash"/>
            <a:miter lim="800000"/>
          </a:ln>
          <a:effectLst>
            <a:softEdge rad="317500"/>
          </a:effectLst>
        </p:spPr>
      </p:pic>
      <p:sp>
        <p:nvSpPr>
          <p:cNvPr id="6172" name="Заголовок 1"/>
          <p:cNvSpPr txBox="1">
            <a:spLocks/>
          </p:cNvSpPr>
          <p:nvPr/>
        </p:nvSpPr>
        <p:spPr bwMode="auto">
          <a:xfrm>
            <a:off x="250825" y="-904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</a:p>
        </p:txBody>
      </p:sp>
      <p:sp>
        <p:nvSpPr>
          <p:cNvPr id="6173" name="WordArt 17"/>
          <p:cNvSpPr>
            <a:spLocks noChangeArrowheads="1" noChangeShapeType="1" noTextEdit="1"/>
          </p:cNvSpPr>
          <p:nvPr/>
        </p:nvSpPr>
        <p:spPr bwMode="auto">
          <a:xfrm>
            <a:off x="1354138" y="2349500"/>
            <a:ext cx="447675" cy="469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·5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3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3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3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3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995363" y="-60325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-7938" y="-60325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93713" y="-60325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-136525" y="522288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-87313" y="1022350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-87313" y="1522413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-136525" y="2024063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-87313" y="2525713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-87313" y="3027363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49872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149542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99707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00367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300037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502025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-136525" y="71438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-136525" y="4000500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-87313" y="5000625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-136525" y="5500688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-87313" y="6000750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-136525" y="3527425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505450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4502150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003800" y="-49213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7072313" y="-38100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6572250" y="-38100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572500" y="-38100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7572375" y="-38100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8072438" y="-38100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-85725" y="4500563"/>
            <a:ext cx="93614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Line 38"/>
          <p:cNvSpPr>
            <a:spLocks noChangeShapeType="1"/>
          </p:cNvSpPr>
          <p:nvPr/>
        </p:nvSpPr>
        <p:spPr bwMode="auto">
          <a:xfrm>
            <a:off x="6057900" y="-60325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428750" y="3429000"/>
            <a:ext cx="68580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-1588" y="6500813"/>
            <a:ext cx="9359901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Заголовок 4"/>
          <p:cNvSpPr txBox="1">
            <a:spLocks/>
          </p:cNvSpPr>
          <p:nvPr/>
        </p:nvSpPr>
        <p:spPr>
          <a:xfrm>
            <a:off x="1736725" y="247650"/>
            <a:ext cx="74072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Классная   работа.</a:t>
            </a:r>
          </a:p>
        </p:txBody>
      </p:sp>
      <p:sp>
        <p:nvSpPr>
          <p:cNvPr id="44" name="Подзаголовок 5"/>
          <p:cNvSpPr txBox="1">
            <a:spLocks/>
          </p:cNvSpPr>
          <p:nvPr/>
        </p:nvSpPr>
        <p:spPr>
          <a:xfrm>
            <a:off x="1687513" y="1454150"/>
            <a:ext cx="7407275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Упрощение выражений.</a:t>
            </a:r>
            <a:endParaRPr lang="ru-RU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7205" name="Прямоугольник 44"/>
          <p:cNvSpPr>
            <a:spLocks noChangeArrowheads="1"/>
          </p:cNvSpPr>
          <p:nvPr/>
        </p:nvSpPr>
        <p:spPr bwMode="auto">
          <a:xfrm>
            <a:off x="71438" y="500063"/>
            <a:ext cx="18637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800" b="1" i="1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25.11.13</a:t>
            </a:r>
            <a:endParaRPr lang="ru-RU" altLang="ru-RU" sz="380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9072563" y="-71438"/>
            <a:ext cx="0" cy="702151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Users\Антроповы\Desktop\ВЕРОНИКА\рисунки\вперед к знания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2150" y="3527424"/>
            <a:ext cx="3598242" cy="297338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>
          <a:xfrm>
            <a:off x="142875" y="200025"/>
            <a:ext cx="8729663" cy="1357313"/>
          </a:xfrm>
        </p:spPr>
        <p:txBody>
          <a:bodyPr/>
          <a:lstStyle/>
          <a:p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упрощений выражений  часто используют свойства умножения:</a:t>
            </a:r>
          </a:p>
        </p:txBody>
      </p:sp>
      <p:pic>
        <p:nvPicPr>
          <p:cNvPr id="1026" name="Picture 2" descr="http://img01.chitalnya.ru/upload2/613/689698813017457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156176" y="1844824"/>
            <a:ext cx="2560856" cy="343269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6613" y="2003425"/>
            <a:ext cx="53197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Переместительное свойство:</a:t>
            </a:r>
          </a:p>
          <a:p>
            <a:pPr algn="ctr"/>
            <a:r>
              <a:rPr lang="ru-RU" sz="2800" b="1" i="1">
                <a:solidFill>
                  <a:srgbClr val="FF0000"/>
                </a:solidFill>
              </a:rPr>
              <a:t>а·</a:t>
            </a:r>
            <a:r>
              <a:rPr lang="en-US" sz="2800" b="1" i="1">
                <a:solidFill>
                  <a:srgbClr val="FF0000"/>
                </a:solidFill>
              </a:rPr>
              <a:t>b</a:t>
            </a:r>
            <a:r>
              <a:rPr lang="ru-RU" sz="2800" b="1">
                <a:solidFill>
                  <a:srgbClr val="FF0000"/>
                </a:solidFill>
              </a:rPr>
              <a:t> = </a:t>
            </a:r>
            <a:r>
              <a:rPr lang="en-US" sz="2800" b="1" i="1">
                <a:solidFill>
                  <a:srgbClr val="FF0000"/>
                </a:solidFill>
              </a:rPr>
              <a:t>b·</a:t>
            </a:r>
            <a:r>
              <a:rPr lang="ru-RU" sz="28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7088" y="3195638"/>
            <a:ext cx="5318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Сочетательное свойство:</a:t>
            </a:r>
          </a:p>
          <a:p>
            <a:pPr algn="ctr"/>
            <a:r>
              <a:rPr lang="en-US" sz="2800" b="1" i="1">
                <a:solidFill>
                  <a:srgbClr val="FF0000"/>
                </a:solidFill>
              </a:rPr>
              <a:t>a</a:t>
            </a:r>
            <a:r>
              <a:rPr lang="en-US" sz="2800" b="1">
                <a:solidFill>
                  <a:srgbClr val="FF0000"/>
                </a:solidFill>
              </a:rPr>
              <a:t>·(</a:t>
            </a:r>
            <a:r>
              <a:rPr lang="en-US" sz="2800" b="1" i="1">
                <a:solidFill>
                  <a:srgbClr val="FF0000"/>
                </a:solidFill>
              </a:rPr>
              <a:t>b·c</a:t>
            </a:r>
            <a:r>
              <a:rPr lang="en-US" sz="2800" b="1">
                <a:solidFill>
                  <a:srgbClr val="FF0000"/>
                </a:solidFill>
              </a:rPr>
              <a:t>) = (</a:t>
            </a:r>
            <a:r>
              <a:rPr lang="en-US" sz="2800" b="1" i="1">
                <a:solidFill>
                  <a:srgbClr val="FF0000"/>
                </a:solidFill>
              </a:rPr>
              <a:t>a·b</a:t>
            </a:r>
            <a:r>
              <a:rPr lang="en-US" sz="2800" b="1">
                <a:solidFill>
                  <a:srgbClr val="FF0000"/>
                </a:solidFill>
              </a:rPr>
              <a:t>)·</a:t>
            </a:r>
            <a:r>
              <a:rPr lang="en-US" sz="2800" b="1" i="1">
                <a:solidFill>
                  <a:srgbClr val="FF0000"/>
                </a:solidFill>
              </a:rPr>
              <a:t>c</a:t>
            </a:r>
            <a:endParaRPr lang="ru-RU" sz="2800" b="1" i="1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088" y="4418013"/>
            <a:ext cx="5318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Распределительное свойство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203575" y="2420938"/>
            <a:ext cx="4321175" cy="30241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0000FF"/>
                </a:solidFill>
              </a:rPr>
              <a:t>3</a:t>
            </a:r>
            <a:r>
              <a:rPr lang="ru-RU" sz="4000" i="1" smtClean="0">
                <a:solidFill>
                  <a:srgbClr val="0000FF"/>
                </a:solidFill>
              </a:rPr>
              <a:t>х</a:t>
            </a:r>
            <a:r>
              <a:rPr lang="ru-RU" sz="4000" smtClean="0">
                <a:solidFill>
                  <a:srgbClr val="0000FF"/>
                </a:solidFill>
              </a:rPr>
              <a:t> ∙ 6 ∙ 10 = </a:t>
            </a:r>
          </a:p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0000FF"/>
                </a:solidFill>
              </a:rPr>
              <a:t>(3 ∙ 6 ∙ 10)   </a:t>
            </a:r>
            <a:endParaRPr lang="ru-RU" sz="2000" smtClean="0">
              <a:solidFill>
                <a:srgbClr val="0000FF"/>
              </a:solidFill>
            </a:endParaRPr>
          </a:p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0000FF"/>
                </a:solidFill>
              </a:rPr>
              <a:t>4 ∙ 2у ∙ 15 =</a:t>
            </a:r>
          </a:p>
          <a:p>
            <a:pPr>
              <a:buFont typeface="Arial" charset="0"/>
              <a:buNone/>
            </a:pPr>
            <a:r>
              <a:rPr lang="ru-RU" sz="4000" smtClean="0">
                <a:solidFill>
                  <a:srgbClr val="0000FF"/>
                </a:solidFill>
              </a:rPr>
              <a:t>(4 ∙ 2 ∙ 15)   </a:t>
            </a:r>
          </a:p>
        </p:txBody>
      </p:sp>
      <p:sp>
        <p:nvSpPr>
          <p:cNvPr id="9219" name="Заголовок 3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655762"/>
          </a:xfrm>
        </p:spPr>
        <p:txBody>
          <a:bodyPr/>
          <a:lstStyle/>
          <a:p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переместительного и сочетательного свойств умножения </a:t>
            </a:r>
            <a:b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упрощения выражений: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 bwMode="auto">
          <a:xfrm>
            <a:off x="5148263" y="3224213"/>
            <a:ext cx="6286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 i="1">
                <a:solidFill>
                  <a:srgbClr val="0000FF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 bwMode="auto">
          <a:xfrm>
            <a:off x="5580063" y="3224213"/>
            <a:ext cx="172878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>
                <a:solidFill>
                  <a:srgbClr val="0000FF"/>
                </a:solidFill>
                <a:latin typeface="Calibri" pitchFamily="34" charset="0"/>
              </a:rPr>
              <a:t>= 180</a:t>
            </a:r>
            <a:r>
              <a:rPr lang="ru-RU" sz="4000" i="1">
                <a:solidFill>
                  <a:srgbClr val="0000FF"/>
                </a:solidFill>
                <a:latin typeface="Calibri" pitchFamily="34" charset="0"/>
              </a:rPr>
              <a:t>х</a:t>
            </a:r>
          </a:p>
        </p:txBody>
      </p:sp>
      <p:sp>
        <p:nvSpPr>
          <p:cNvPr id="10" name="Заголовок 3"/>
          <p:cNvSpPr txBox="1">
            <a:spLocks/>
          </p:cNvSpPr>
          <p:nvPr/>
        </p:nvSpPr>
        <p:spPr bwMode="auto">
          <a:xfrm>
            <a:off x="5230813" y="4652963"/>
            <a:ext cx="565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 i="1">
                <a:solidFill>
                  <a:srgbClr val="0000FF"/>
                </a:solidFill>
                <a:latin typeface="Calibri" pitchFamily="34" charset="0"/>
              </a:rPr>
              <a:t>у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 bwMode="auto">
          <a:xfrm>
            <a:off x="5580063" y="4652963"/>
            <a:ext cx="172878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000">
                <a:solidFill>
                  <a:srgbClr val="0000FF"/>
                </a:solidFill>
                <a:latin typeface="Calibri" pitchFamily="34" charset="0"/>
              </a:rPr>
              <a:t>= 120</a:t>
            </a:r>
            <a:r>
              <a:rPr lang="ru-RU" sz="4000" i="1">
                <a:solidFill>
                  <a:srgbClr val="0000FF"/>
                </a:solidFill>
                <a:latin typeface="Calibri" pitchFamily="34" charset="0"/>
              </a:rPr>
              <a:t>у</a:t>
            </a:r>
          </a:p>
        </p:txBody>
      </p:sp>
      <p:pic>
        <p:nvPicPr>
          <p:cNvPr id="2050" name="Picture 2" descr="http://www.nnmama.ru/upload/iblock/583/teacher2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DAF3F7"/>
              </a:clrFrom>
              <a:clrTo>
                <a:srgbClr val="DAF3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99371" y="2429995"/>
            <a:ext cx="2244437" cy="3015229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698750" y="1125538"/>
            <a:ext cx="5041900" cy="5135562"/>
          </a:xfrm>
        </p:spPr>
        <p:txBody>
          <a:bodyPr/>
          <a:lstStyle/>
          <a:p>
            <a:pPr lvl="3">
              <a:buFont typeface="Arial" charset="0"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15a ∙ 4</a:t>
            </a:r>
            <a:r>
              <a:rPr lang="ru-RU" sz="4400" b="1" i="1" smtClean="0">
                <a:solidFill>
                  <a:srgbClr val="0000FF"/>
                </a:solidFill>
              </a:rPr>
              <a:t> =</a:t>
            </a:r>
            <a:r>
              <a:rPr lang="en-US" sz="4400" b="1" i="1" smtClean="0">
                <a:solidFill>
                  <a:srgbClr val="0000FF"/>
                </a:solidFill>
              </a:rPr>
              <a:t> </a:t>
            </a:r>
            <a:endParaRPr lang="ru-RU" sz="4400" b="1" i="1" smtClean="0">
              <a:solidFill>
                <a:srgbClr val="0000FF"/>
              </a:solidFill>
            </a:endParaRPr>
          </a:p>
          <a:p>
            <a:pPr lvl="3">
              <a:buFont typeface="Arial" charset="0"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3b ∙ 12</a:t>
            </a:r>
            <a:r>
              <a:rPr lang="ru-RU" sz="4400" b="1" i="1" smtClean="0">
                <a:solidFill>
                  <a:srgbClr val="0000FF"/>
                </a:solidFill>
              </a:rPr>
              <a:t> =</a:t>
            </a:r>
            <a:r>
              <a:rPr lang="en-US" sz="4400" b="1" i="1" smtClean="0">
                <a:solidFill>
                  <a:srgbClr val="0000FF"/>
                </a:solidFill>
              </a:rPr>
              <a:t> </a:t>
            </a:r>
            <a:endParaRPr lang="ru-RU" sz="4400" b="1" i="1" smtClean="0">
              <a:solidFill>
                <a:srgbClr val="0000FF"/>
              </a:solidFill>
            </a:endParaRPr>
          </a:p>
          <a:p>
            <a:pPr lvl="3">
              <a:buFont typeface="Arial" charset="0"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1</a:t>
            </a:r>
            <a:r>
              <a:rPr lang="ru-RU" sz="4400" b="1" i="1" smtClean="0">
                <a:solidFill>
                  <a:srgbClr val="0000FF"/>
                </a:solidFill>
              </a:rPr>
              <a:t>8 </a:t>
            </a:r>
            <a:r>
              <a:rPr lang="en-US" sz="4400" b="1" i="1" smtClean="0">
                <a:solidFill>
                  <a:srgbClr val="0000FF"/>
                </a:solidFill>
              </a:rPr>
              <a:t>∙</a:t>
            </a:r>
            <a:r>
              <a:rPr lang="ru-RU" sz="4400" b="1" i="1" smtClean="0">
                <a:solidFill>
                  <a:srgbClr val="0000FF"/>
                </a:solidFill>
              </a:rPr>
              <a:t> </a:t>
            </a:r>
            <a:r>
              <a:rPr lang="en-US" sz="4400" b="1" i="1" smtClean="0">
                <a:solidFill>
                  <a:srgbClr val="0000FF"/>
                </a:solidFill>
              </a:rPr>
              <a:t>5b</a:t>
            </a:r>
            <a:r>
              <a:rPr lang="ru-RU" sz="4400" b="1" i="1" smtClean="0">
                <a:solidFill>
                  <a:srgbClr val="0000FF"/>
                </a:solidFill>
              </a:rPr>
              <a:t> =</a:t>
            </a:r>
          </a:p>
          <a:p>
            <a:pPr lvl="3">
              <a:buFont typeface="Arial" charset="0"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11a ∙ 7</a:t>
            </a:r>
            <a:r>
              <a:rPr lang="ru-RU" sz="4400" b="1" i="1" smtClean="0">
                <a:solidFill>
                  <a:srgbClr val="0000FF"/>
                </a:solidFill>
              </a:rPr>
              <a:t> =</a:t>
            </a:r>
            <a:r>
              <a:rPr lang="en-US" sz="4400" b="1" i="1" smtClean="0">
                <a:solidFill>
                  <a:srgbClr val="0000FF"/>
                </a:solidFill>
              </a:rPr>
              <a:t> </a:t>
            </a:r>
            <a:endParaRPr lang="ru-RU" sz="4400" b="1" i="1" smtClean="0">
              <a:solidFill>
                <a:srgbClr val="0000FF"/>
              </a:solidFill>
            </a:endParaRPr>
          </a:p>
          <a:p>
            <a:pPr lvl="3">
              <a:buFont typeface="Arial" charset="0"/>
              <a:buNone/>
            </a:pPr>
            <a:r>
              <a:rPr lang="en-US" sz="4400" b="1" i="1" smtClean="0">
                <a:solidFill>
                  <a:srgbClr val="0000FF"/>
                </a:solidFill>
              </a:rPr>
              <a:t>1</a:t>
            </a:r>
            <a:r>
              <a:rPr lang="ru-RU" sz="4400" b="1" i="1" smtClean="0">
                <a:solidFill>
                  <a:srgbClr val="0000FF"/>
                </a:solidFill>
              </a:rPr>
              <a:t>6</a:t>
            </a:r>
            <a:r>
              <a:rPr lang="en-US" sz="4400" b="1" i="1" smtClean="0">
                <a:solidFill>
                  <a:srgbClr val="0000FF"/>
                </a:solidFill>
              </a:rPr>
              <a:t> ∙ d ∙ 3</a:t>
            </a:r>
            <a:r>
              <a:rPr lang="ru-RU" sz="4400" b="1" i="1" smtClean="0">
                <a:solidFill>
                  <a:srgbClr val="0000FF"/>
                </a:solidFill>
              </a:rPr>
              <a:t> =</a:t>
            </a:r>
            <a:r>
              <a:rPr lang="en-US" sz="4400" b="1" i="1" smtClean="0">
                <a:solidFill>
                  <a:srgbClr val="0000FF"/>
                </a:solidFill>
              </a:rPr>
              <a:t> </a:t>
            </a:r>
            <a:endParaRPr lang="ru-RU" sz="4400" b="1" i="1" smtClean="0">
              <a:solidFill>
                <a:srgbClr val="0000FF"/>
              </a:solidFill>
            </a:endParaRPr>
          </a:p>
          <a:p>
            <a:pPr>
              <a:buFont typeface="Arial" charset="0"/>
              <a:buNone/>
            </a:pPr>
            <a:r>
              <a:rPr lang="ru-RU" sz="4400" b="1" i="1" smtClean="0">
                <a:solidFill>
                  <a:srgbClr val="0000FF"/>
                </a:solidFill>
              </a:rPr>
              <a:t>          </a:t>
            </a:r>
            <a:r>
              <a:rPr lang="en-US" sz="4400" b="1" i="1" smtClean="0">
                <a:solidFill>
                  <a:srgbClr val="0000FF"/>
                </a:solidFill>
              </a:rPr>
              <a:t>x ∙ </a:t>
            </a:r>
            <a:r>
              <a:rPr lang="ru-RU" sz="4400" b="1" i="1" smtClean="0">
                <a:solidFill>
                  <a:srgbClr val="0000FF"/>
                </a:solidFill>
              </a:rPr>
              <a:t>5</a:t>
            </a:r>
            <a:r>
              <a:rPr lang="en-US" sz="4400" b="1" i="1" smtClean="0">
                <a:solidFill>
                  <a:srgbClr val="0000FF"/>
                </a:solidFill>
              </a:rPr>
              <a:t> ∙ 4 ∙ </a:t>
            </a:r>
            <a:r>
              <a:rPr lang="ru-RU" sz="4400" b="1" i="1" smtClean="0">
                <a:solidFill>
                  <a:srgbClr val="0000FF"/>
                </a:solidFill>
              </a:rPr>
              <a:t>6</a:t>
            </a:r>
            <a:r>
              <a:rPr lang="en-US" sz="4400" b="1" i="1" smtClean="0">
                <a:solidFill>
                  <a:srgbClr val="0000FF"/>
                </a:solidFill>
              </a:rPr>
              <a:t> </a:t>
            </a:r>
            <a:r>
              <a:rPr lang="ru-RU" sz="4400" b="1" i="1" smtClean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0243" name="Заголовок 3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ru-RU" sz="3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Устно упростите выражения:</a:t>
            </a:r>
          </a:p>
        </p:txBody>
      </p:sp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395288" y="5345113"/>
            <a:ext cx="331311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Умнички!</a:t>
            </a:r>
          </a:p>
        </p:txBody>
      </p:sp>
      <p:pic>
        <p:nvPicPr>
          <p:cNvPr id="3074" name="Picture 2" descr="http://www.wiki.vladimir.i-edu.ru/images/1/1f/Ucheniki_w450_h468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9322"/>
            <a:ext cx="2889988" cy="30055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40425" y="1152525"/>
            <a:ext cx="15843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60а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075363" y="1966913"/>
            <a:ext cx="1355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36</a:t>
            </a:r>
            <a:r>
              <a:rPr lang="en-US" sz="4400" b="1" i="1">
                <a:solidFill>
                  <a:srgbClr val="FF0000"/>
                </a:solidFill>
              </a:rPr>
              <a:t>b</a:t>
            </a:r>
            <a:endParaRPr lang="ru-RU" sz="4400" b="1" i="1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062663" y="2736850"/>
            <a:ext cx="13668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90</a:t>
            </a:r>
            <a:r>
              <a:rPr lang="en-US" sz="4400" b="1" i="1">
                <a:solidFill>
                  <a:srgbClr val="FF0000"/>
                </a:solidFill>
              </a:rPr>
              <a:t>b</a:t>
            </a:r>
            <a:endParaRPr lang="ru-RU" sz="4400" b="1" i="1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157913" y="3578225"/>
            <a:ext cx="11922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i="1">
                <a:solidFill>
                  <a:srgbClr val="FF0000"/>
                </a:solidFill>
              </a:rPr>
              <a:t>77a</a:t>
            </a:r>
            <a:endParaRPr lang="ru-RU" sz="4400" b="1" i="1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297613" y="4316413"/>
            <a:ext cx="15875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48</a:t>
            </a:r>
            <a:r>
              <a:rPr lang="en-US" sz="4400" b="1" i="1">
                <a:solidFill>
                  <a:srgbClr val="FF0000"/>
                </a:solidFill>
              </a:rPr>
              <a:t>d</a:t>
            </a:r>
            <a:endParaRPr lang="ru-RU" sz="4400" b="1" i="1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524625" y="5157788"/>
            <a:ext cx="18637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FF0000"/>
                </a:solidFill>
              </a:rPr>
              <a:t>120</a:t>
            </a:r>
            <a:r>
              <a:rPr lang="en-US" sz="4400" b="1" i="1">
                <a:solidFill>
                  <a:srgbClr val="FF0000"/>
                </a:solidFill>
              </a:rPr>
              <a:t>x</a:t>
            </a:r>
            <a:endParaRPr lang="ru-RU" sz="44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5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2088</TotalTime>
  <Words>1063</Words>
  <Application>Microsoft Office PowerPoint</Application>
  <PresentationFormat>Экран (4:3)</PresentationFormat>
  <Paragraphs>204</Paragraphs>
  <Slides>25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«Упрощение выражений» презентация к уроку математики  в 5 классе Антроповой В.Ю. учителя математики  МБОУ СОШ №1 г. Воткинска УР </vt:lpstr>
      <vt:lpstr>Слайд 2</vt:lpstr>
      <vt:lpstr>Слайд 3</vt:lpstr>
      <vt:lpstr>Восстановите цепочку вычислений</vt:lpstr>
      <vt:lpstr>Слайд 5</vt:lpstr>
      <vt:lpstr>Слайд 6</vt:lpstr>
      <vt:lpstr>Для упрощений выражений  часто используют свойства умножения:</vt:lpstr>
      <vt:lpstr>Применение  переместительного и сочетательного свойств умножения  для упрощения выражений:</vt:lpstr>
      <vt:lpstr>Устно упростите выражения:</vt:lpstr>
      <vt:lpstr>Распределительное свойство умножения</vt:lpstr>
      <vt:lpstr>Вычислите с помощью  распределительного свойства умножения:</vt:lpstr>
      <vt:lpstr>Представьте в виде произведения выражения:</vt:lpstr>
      <vt:lpstr>Слайд 13</vt:lpstr>
      <vt:lpstr>Упростите выражение и  найдите его значение:</vt:lpstr>
      <vt:lpstr>Проверка:</vt:lpstr>
      <vt:lpstr>Физкультминутка</vt:lpstr>
      <vt:lpstr>Слайд 17</vt:lpstr>
      <vt:lpstr>Слайд 18</vt:lpstr>
      <vt:lpstr>Физкультминутка</vt:lpstr>
      <vt:lpstr>Физкультминутка</vt:lpstr>
      <vt:lpstr>Слайд 21</vt:lpstr>
      <vt:lpstr>Решите уравнения: </vt:lpstr>
      <vt:lpstr>Ответьте на вопросы: </vt:lpstr>
      <vt:lpstr>Удачи на следующих уроках! </vt:lpstr>
      <vt:lpstr>Используемые источники: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</dc:title>
  <dc:creator>Антроповы</dc:creator>
  <cp:lastModifiedBy>re</cp:lastModifiedBy>
  <cp:revision>313</cp:revision>
  <dcterms:modified xsi:type="dcterms:W3CDTF">2014-03-07T14:35:50Z</dcterms:modified>
</cp:coreProperties>
</file>