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0" r:id="rId6"/>
    <p:sldId id="266" r:id="rId7"/>
    <p:sldId id="265" r:id="rId8"/>
    <p:sldId id="271" r:id="rId9"/>
    <p:sldId id="263" r:id="rId10"/>
    <p:sldId id="262" r:id="rId11"/>
    <p:sldId id="259" r:id="rId12"/>
    <p:sldId id="267" r:id="rId13"/>
    <p:sldId id="270" r:id="rId14"/>
    <p:sldId id="269" r:id="rId15"/>
    <p:sldId id="268" r:id="rId16"/>
    <p:sldId id="278" r:id="rId17"/>
    <p:sldId id="277" r:id="rId18"/>
    <p:sldId id="276" r:id="rId19"/>
    <p:sldId id="275" r:id="rId20"/>
    <p:sldId id="274" r:id="rId21"/>
    <p:sldId id="273" r:id="rId22"/>
    <p:sldId id="272" r:id="rId23"/>
    <p:sldId id="279" r:id="rId24"/>
    <p:sldId id="281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1E5"/>
    <a:srgbClr val="0036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CFB0-F0C0-49BA-BB03-F9AE4702C7DE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ABB3-62A5-4CD1-BE15-E6B2EABBF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4055-904E-4632-89E4-A025C1810D48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3495-1316-42CD-933C-2CBA1AB4D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6613-4BBC-4602-8799-F50D4AC968B5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DE46-F03B-4BD9-9F2A-BE4F95339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F48A-14DF-4CB6-A6DA-906B1231E316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22B5-C3F6-4946-B905-512ACAC6C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EF16-B05A-4067-81A4-BF2B6168004E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3257-93F7-4378-9E2C-3822C10CD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C916-6A54-4669-940D-C275C21DF3A1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BE32-F9FE-4776-9703-E7B208E99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8D1F-C68C-4DDC-858E-5D1F0C131DC9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E1119-AF65-4865-B50C-E8BDE570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F3AF-E052-497B-8445-EC47454D407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644E-D2C4-4E48-AC9E-6F3111234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F7DE-466B-457D-84A2-F2D8B1B7B366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FF62-B8A3-40CF-AD99-742D3B11A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6AD8-87A4-4491-82AF-A1776C6EC66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7D57-F008-45D4-8457-3FB118155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7702-69F5-4596-BF0B-2F72183C5B41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4157-01DB-4180-A535-3F084BFF4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24BDE-D796-49FD-B2D6-91D0D80766D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DC30B-A7D2-4B03-A796-0323074DE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229600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1"/>
                </a:solidFill>
                <a:latin typeface="+mn-lt"/>
              </a:rPr>
              <a:t>«Знаю ли я своего ребенка?»</a:t>
            </a:r>
            <a:endParaRPr lang="ru-RU" sz="7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643438"/>
            <a:ext cx="6400800" cy="1752600"/>
          </a:xfrm>
        </p:spPr>
        <p:txBody>
          <a:bodyPr/>
          <a:lstStyle/>
          <a:p>
            <a:pPr algn="r"/>
            <a:r>
              <a:rPr lang="ru-RU" smtClean="0"/>
              <a:t>Подготовила: Фоменко А. И.</a:t>
            </a:r>
          </a:p>
          <a:p>
            <a:pPr algn="r"/>
            <a:r>
              <a:rPr lang="ru-RU" smtClean="0"/>
              <a:t>педагог – психолог</a:t>
            </a:r>
          </a:p>
          <a:p>
            <a:pPr algn="r"/>
            <a:r>
              <a:rPr lang="ru-RU" smtClean="0"/>
              <a:t> ГБОУ АО «СКОШ №5»</a:t>
            </a:r>
          </a:p>
        </p:txBody>
      </p:sp>
      <p:pic>
        <p:nvPicPr>
          <p:cNvPr id="13315" name="Picture 2" descr="C:\Users\1\Desktop\содружество\для клуба\school219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0" y="1571625"/>
            <a:ext cx="17145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Users\1\Desktop\содружество\для клуба\school219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3338513"/>
            <a:ext cx="1928812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:\Users\1\Desktop\содружество\для клуба\school219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42875"/>
            <a:ext cx="12858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содружество\для клуба\parents081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642918"/>
            <a:ext cx="1892549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38" y="428625"/>
          <a:ext cx="6357982" cy="5943600"/>
        </p:xfrm>
        <a:graphic>
          <a:graphicData uri="http://schemas.openxmlformats.org/drawingml/2006/table">
            <a:tbl>
              <a:tblPr/>
              <a:tblGrid>
                <a:gridCol w="500066"/>
                <a:gridCol w="4643470"/>
                <a:gridCol w="1214446"/>
              </a:tblGrid>
              <a:tr h="392430"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Фразы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Баллы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Сколько раз тебе можно повторять…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Не знаю, чтобы я без тебя делала…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3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И в кого ты только уродился…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4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Какие у тебя замечательные друзья!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5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Ну, на кого ты теперь похож…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6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А я в твое</a:t>
                      </a:r>
                      <a:r>
                        <a:rPr lang="ru-RU" sz="2000" b="0" baseline="0" dirty="0" smtClean="0"/>
                        <a:t> время…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7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Ты моя опора и помощник (</a:t>
                      </a:r>
                      <a:r>
                        <a:rPr lang="ru-RU" sz="2000" b="0" dirty="0" err="1" smtClean="0"/>
                        <a:t>ца</a:t>
                      </a:r>
                      <a:r>
                        <a:rPr lang="ru-RU" sz="2000" b="0" dirty="0" smtClean="0"/>
                        <a:t>)!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8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Ну что за друзья у тебя!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9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О чем ты только думаешь!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10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Какая ты у меня умница!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11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А как ты считаешь, сынок (доченька)?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12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У всех дети, как дети, а ты!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13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Какой ты у меня сообразительный!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14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Посоветуй мне пожалуйста.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1\Desktop\содружество\для клуба\parents057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214818"/>
            <a:ext cx="2116388" cy="1838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57188"/>
            <a:ext cx="8429625" cy="6072187"/>
          </a:xfrm>
        </p:spPr>
        <p:txBody>
          <a:bodyPr/>
          <a:lstStyle/>
          <a:p>
            <a:r>
              <a:rPr lang="ru-RU" sz="3200" b="1" smtClean="0"/>
              <a:t>Подсчитайте общее количество баллов.</a:t>
            </a:r>
          </a:p>
          <a:p>
            <a:pPr algn="l"/>
            <a:r>
              <a:rPr lang="ru-RU" b="1" i="1" u="sng" smtClean="0"/>
              <a:t>7 – 8 баллов.</a:t>
            </a:r>
            <a:r>
              <a:rPr lang="ru-RU" smtClean="0"/>
              <a:t> Вы живете с ребенком душа в душу. Он искренне любит и уважает вас. Ваши отношения способствуют становлению и развитию личности.</a:t>
            </a:r>
          </a:p>
          <a:p>
            <a:pPr algn="l"/>
            <a:r>
              <a:rPr lang="ru-RU" b="1" i="1" u="sng" smtClean="0"/>
              <a:t>9 – 10 баллов</a:t>
            </a:r>
            <a:r>
              <a:rPr lang="ru-RU" smtClean="0"/>
              <a:t>. Вы непоследовательны в общении с ребенком. Он уважает вас, хотя и не всегда с вами откровенен. Его развитие подвержено влиянию случайных обстоятельств.</a:t>
            </a:r>
          </a:p>
          <a:p>
            <a:pPr algn="l"/>
            <a:r>
              <a:rPr lang="ru-RU" b="1" i="1" u="sng" smtClean="0"/>
              <a:t>11 – 12 баллов</a:t>
            </a:r>
            <a:r>
              <a:rPr lang="ru-RU" smtClean="0"/>
              <a:t>. Вам необходимо быть внимательнее к ребенку. Помните, что авторитет не заменяет любви.</a:t>
            </a:r>
          </a:p>
          <a:p>
            <a:pPr algn="l"/>
            <a:r>
              <a:rPr lang="ru-RU" b="1" i="1" u="sng" smtClean="0"/>
              <a:t>13 – 14 баллов.</a:t>
            </a:r>
            <a:r>
              <a:rPr lang="ru-RU" smtClean="0"/>
              <a:t> Вы идете по неверному пути. Между вами и ребенком существует недоверие. Постарайтесь уделять ему больше времени. 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РЕКОМЕНДАЦИИ ПСИХОЛОГОВ: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715375" cy="5715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В общении с детьми </a:t>
            </a:r>
            <a:r>
              <a:rPr lang="ru-RU" b="1" u="sng" smtClean="0"/>
              <a:t>не рекомендуется </a:t>
            </a:r>
          </a:p>
          <a:p>
            <a:pPr algn="ctr">
              <a:buFont typeface="Wingdings 2" pitchFamily="18" charset="2"/>
              <a:buNone/>
            </a:pPr>
            <a:r>
              <a:rPr lang="ru-RU" b="1" u="sng" smtClean="0"/>
              <a:t>употреблять</a:t>
            </a:r>
            <a:r>
              <a:rPr lang="ru-RU" smtClean="0"/>
              <a:t> следующие выражения: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cs typeface="Times New Roman" pitchFamily="18" charset="0"/>
              </a:rPr>
              <a:t>♦ Я тысячу раз говорила тебе…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cs typeface="Times New Roman" pitchFamily="18" charset="0"/>
              </a:rPr>
              <a:t>♦ Сколько раз тебе надо повторять…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cs typeface="Times New Roman" pitchFamily="18" charset="0"/>
              </a:rPr>
              <a:t>♦ Вот я в твое время…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cs typeface="Times New Roman" pitchFamily="18" charset="0"/>
              </a:rPr>
              <a:t>♦ О чем ты только думаешь…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cs typeface="Times New Roman" pitchFamily="18" charset="0"/>
              </a:rPr>
              <a:t>♦ Неужели трудно запомнить…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cs typeface="Times New Roman" pitchFamily="18" charset="0"/>
              </a:rPr>
              <a:t>♦ Ты становишься…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cs typeface="Times New Roman" pitchFamily="18" charset="0"/>
              </a:rPr>
              <a:t>♦ У всех дети, как дети, а ты…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cs typeface="Times New Roman" pitchFamily="18" charset="0"/>
              </a:rPr>
              <a:t>♦ Отстань, некогда мне…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cs typeface="Times New Roman" pitchFamily="18" charset="0"/>
              </a:rPr>
              <a:t>♦ Почему Лена (Катя, Вася и т. д.) такая, а ты – нет…</a:t>
            </a:r>
          </a:p>
          <a:p>
            <a:pPr>
              <a:buFont typeface="Wingdings 2" pitchFamily="18" charset="2"/>
              <a:buNone/>
            </a:pPr>
            <a:endParaRPr lang="ru-RU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4579" name="Рисунок 4" descr="C:\Users\1\Desktop\содружество\для клуба\kids19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63" y="2214563"/>
            <a:ext cx="257175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429625" cy="6357938"/>
          </a:xfrm>
        </p:spPr>
        <p:txBody>
          <a:bodyPr>
            <a:normAutofit fontScale="250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ПСИХОЛОГОВ: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dirty="0" smtClean="0"/>
              <a:t>В общении с детьми </a:t>
            </a:r>
            <a:r>
              <a:rPr lang="ru-RU" sz="11200" b="1" u="sng" dirty="0" smtClean="0"/>
              <a:t>рекомендуется чаще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b="1" u="sng" dirty="0" smtClean="0"/>
              <a:t>употреблять</a:t>
            </a:r>
            <a:r>
              <a:rPr lang="ru-RU" sz="11200" dirty="0" smtClean="0"/>
              <a:t> следующие выражения: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dirty="0" smtClean="0">
                <a:cs typeface="Times New Roman"/>
              </a:rPr>
              <a:t>♥ Ты у меня самый умный…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dirty="0" smtClean="0">
                <a:cs typeface="Times New Roman"/>
              </a:rPr>
              <a:t>♥ Как хорошо, что ты есть у меня…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dirty="0" smtClean="0">
                <a:cs typeface="Times New Roman"/>
              </a:rPr>
              <a:t>♥ Ты у меня молодец…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dirty="0" smtClean="0">
                <a:cs typeface="Times New Roman"/>
              </a:rPr>
              <a:t>♥ Я тебя очень люблю..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dirty="0" smtClean="0">
                <a:cs typeface="Times New Roman"/>
              </a:rPr>
              <a:t>♥ Спасибо тебе…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dirty="0" smtClean="0">
                <a:cs typeface="Times New Roman"/>
              </a:rPr>
              <a:t>♥ Без тебя я бы не справилась…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dirty="0" smtClean="0">
                <a:cs typeface="Times New Roman"/>
              </a:rPr>
              <a:t>♥ Ты моя опора и помощник (</a:t>
            </a:r>
            <a:r>
              <a:rPr lang="ru-RU" sz="11200" dirty="0" err="1" smtClean="0">
                <a:cs typeface="Times New Roman"/>
              </a:rPr>
              <a:t>ца</a:t>
            </a:r>
            <a:r>
              <a:rPr lang="ru-RU" sz="11200" dirty="0" smtClean="0">
                <a:cs typeface="Times New Roman"/>
              </a:rPr>
              <a:t>)…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dirty="0" smtClean="0">
                <a:cs typeface="Times New Roman"/>
              </a:rPr>
              <a:t>♥ И т. д….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5800" dirty="0" smtClean="0">
              <a:cs typeface="Times New Roman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5800" dirty="0" smtClean="0">
              <a:cs typeface="Times New Roman"/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b="1" dirty="0" smtClean="0">
                <a:cs typeface="Times New Roman"/>
              </a:rPr>
              <a:t>ПОМНИТЕ, ЧТО ДЕТИ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b="1" dirty="0" smtClean="0">
                <a:cs typeface="Times New Roman"/>
              </a:rPr>
              <a:t> УЧАТСЯ ЖИТЬ У ЖИЗНИ!!!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500" dirty="0" smtClean="0">
              <a:cs typeface="Times New Roman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500" dirty="0" smtClean="0"/>
              <a:t>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1\Desktop\содружество\для клуба\parents017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2071678"/>
            <a:ext cx="2013585" cy="318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одружество\для клуба\parents07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8143932" cy="598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88" y="357188"/>
            <a:ext cx="5443537" cy="2643187"/>
          </a:xfrm>
        </p:spPr>
        <p:txBody>
          <a:bodyPr>
            <a:normAutofit fontScale="77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7030A0"/>
                </a:solidFill>
              </a:rPr>
              <a:t>Если ребенка постоянно критикуют, он учится ненавидеть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одружество\для клуба\negativnoe-povedeni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865151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00063" y="0"/>
            <a:ext cx="8229600" cy="28289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b="1" smtClean="0"/>
              <a:t>Если ребенок живет во вражде, он учится агрессивности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2928938" y="1071563"/>
            <a:ext cx="6500812" cy="47085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b="1" smtClean="0"/>
              <a:t>Если ребенка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высмеивают,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он становится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замкнутым</a:t>
            </a:r>
          </a:p>
        </p:txBody>
      </p:sp>
      <p:pic>
        <p:nvPicPr>
          <p:cNvPr id="28674" name="Picture 2" descr="C:\Users\1\Desktop\содружество\для клуба\kids18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428625"/>
            <a:ext cx="327342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содружество\для клуба\kids1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357166"/>
            <a:ext cx="3136905" cy="6296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-285750" y="1071563"/>
            <a:ext cx="6500813" cy="47085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b="1" smtClean="0"/>
              <a:t>Если ребенок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растет в упреках,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он учится жить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с чувством вины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содружество\для клуба\parents058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206563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714750" y="642938"/>
            <a:ext cx="6000750" cy="43576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b="1" smtClean="0">
                <a:solidFill>
                  <a:schemeClr val="tx2"/>
                </a:solidFill>
              </a:rPr>
              <a:t>Если ребенок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>
                <a:solidFill>
                  <a:schemeClr val="tx2"/>
                </a:solidFill>
              </a:rPr>
              <a:t> растет в терпимости,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>
                <a:solidFill>
                  <a:schemeClr val="tx2"/>
                </a:solidFill>
              </a:rPr>
              <a:t> он учится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>
                <a:solidFill>
                  <a:schemeClr val="tx2"/>
                </a:solidFill>
              </a:rPr>
              <a:t> принимать других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содружество\для клуба\kids17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428604"/>
            <a:ext cx="3371850" cy="5943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-214313" y="785813"/>
            <a:ext cx="6000751" cy="47085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b="1" smtClean="0"/>
              <a:t>Если ребенка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часто подбадривать,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он учится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верить в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501122" cy="6286544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Что</a:t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 надо знать</a:t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 о своем ребенке?</a:t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И Для чего надо знать</a:t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 о своем ребенке?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 descr="C:\Users\1\Desktop\содружество\для клуба\school218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2406801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1\Desktop\содружество\для клуба\school218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11823">
            <a:off x="5020330" y="2525001"/>
            <a:ext cx="3099462" cy="25783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содружество\для клуба\parents05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928670"/>
            <a:ext cx="5210331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857250"/>
            <a:ext cx="4786312" cy="5357813"/>
          </a:xfrm>
        </p:spPr>
        <p:txBody>
          <a:bodyPr>
            <a:normAutofit fontScale="925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tx2"/>
                </a:solidFill>
              </a:rPr>
              <a:t>Если ребенка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tx2"/>
                </a:solidFill>
              </a:rPr>
              <a:t> часто хвалить,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tx2"/>
                </a:solidFill>
              </a:rPr>
              <a:t> он учится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tx2"/>
                </a:solidFill>
              </a:rPr>
              <a:t> быть благодарным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одружество\для клуба\16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1040" y="183572"/>
            <a:ext cx="7925907" cy="6102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642910" y="4143356"/>
            <a:ext cx="8229600" cy="2714644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Если ребенок живет в честности, он учится быть справедливым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1\Desktop\содружество\для клуба\parents083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88" y="142875"/>
            <a:ext cx="8890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372475" cy="49228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b="1" smtClean="0"/>
              <a:t>Если ребенок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живет в доверии к миру, он учится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  верить в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содружество\для клуба\parents06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357298"/>
            <a:ext cx="4500562" cy="4022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-571500" y="428625"/>
            <a:ext cx="5857875" cy="59293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b="1" smtClean="0">
                <a:solidFill>
                  <a:schemeClr val="bg2"/>
                </a:solidFill>
              </a:rPr>
              <a:t> </a:t>
            </a:r>
            <a:r>
              <a:rPr lang="ru-RU" sz="5400" b="1" smtClean="0"/>
              <a:t>Если ребенок живет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в обстановке принятия, 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он находит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/>
              <a:t> любовь в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Desktop\содружество\для клуба\kids163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1214422"/>
            <a:ext cx="2643206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25" y="642938"/>
            <a:ext cx="3571875" cy="5643562"/>
          </a:xfrm>
        </p:spPr>
        <p:txBody>
          <a:bodyPr>
            <a:normAutofit fontScale="77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000" b="1" dirty="0" smtClean="0"/>
              <a:t>ТЕСТ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000" b="1" dirty="0" smtClean="0"/>
              <a:t>«Хорошо ли я знаю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000" b="1" dirty="0" smtClean="0"/>
              <a:t>своего ребенка»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60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200" b="1" dirty="0" smtClean="0"/>
              <a:t>Проверьте себя…</a:t>
            </a:r>
            <a:endParaRPr lang="ru-RU" sz="6200" dirty="0"/>
          </a:p>
        </p:txBody>
      </p:sp>
      <p:pic>
        <p:nvPicPr>
          <p:cNvPr id="8194" name="Picture 2" descr="C:\Users\1\Desktop\содружество\для клуба\kids156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214422"/>
            <a:ext cx="2928300" cy="4019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286750" cy="58578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/>
              <a:t>Подсчитайте отдельно количество высказываний А, Б, В.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/>
              <a:t>     </a:t>
            </a:r>
            <a:r>
              <a:rPr lang="ru-RU" sz="2400" b="1" u="sng" smtClean="0"/>
              <a:t>Если лидирует ответ А </a:t>
            </a:r>
          </a:p>
          <a:p>
            <a:pPr algn="just">
              <a:buFont typeface="Wingdings 2" pitchFamily="18" charset="2"/>
              <a:buNone/>
            </a:pPr>
            <a:r>
              <a:rPr lang="ru-RU" sz="2400" smtClean="0"/>
              <a:t>     Вы знаете своего ребенка, знаете, что ребенок нуждается в вашей помощи, и оказываете ему эту помощь своевременно.</a:t>
            </a:r>
          </a:p>
          <a:p>
            <a:pPr algn="just">
              <a:buFont typeface="Wingdings 2" pitchFamily="18" charset="2"/>
              <a:buNone/>
            </a:pPr>
            <a:r>
              <a:rPr lang="ru-RU" sz="2400" b="1" smtClean="0"/>
              <a:t>     </a:t>
            </a:r>
            <a:r>
              <a:rPr lang="ru-RU" sz="2400" b="1" u="sng" smtClean="0"/>
              <a:t>Если лидирует ответ Б</a:t>
            </a:r>
          </a:p>
          <a:p>
            <a:pPr algn="just">
              <a:buFont typeface="Wingdings 2" pitchFamily="18" charset="2"/>
              <a:buNone/>
            </a:pPr>
            <a:r>
              <a:rPr lang="ru-RU" sz="2400" smtClean="0"/>
              <a:t>     Вас волнует не ребенок, а его проблемы, но неурядицы с учебой могут привести к дестабилизации всей остальной деятельности ребенка.</a:t>
            </a:r>
          </a:p>
          <a:p>
            <a:pPr algn="just">
              <a:buFont typeface="Wingdings 2" pitchFamily="18" charset="2"/>
              <a:buNone/>
            </a:pPr>
            <a:r>
              <a:rPr lang="ru-RU" sz="2400" smtClean="0"/>
              <a:t>     </a:t>
            </a:r>
            <a:r>
              <a:rPr lang="ru-RU" sz="2400" b="1" u="sng" smtClean="0"/>
              <a:t>Если лидирует ответ В</a:t>
            </a:r>
          </a:p>
          <a:p>
            <a:pPr algn="just">
              <a:buFont typeface="Wingdings 2" pitchFamily="18" charset="2"/>
              <a:buNone/>
            </a:pPr>
            <a:r>
              <a:rPr lang="ru-RU" sz="2400" b="1" smtClean="0"/>
              <a:t>     </a:t>
            </a:r>
            <a:r>
              <a:rPr lang="ru-RU" sz="2400" smtClean="0"/>
              <a:t>Вы не интересуетесь делами ребенка, но Вы и другие члены семьи должны помогать ему</a:t>
            </a:r>
            <a:endParaRPr lang="ru-RU" sz="2400" b="1" smtClean="0"/>
          </a:p>
          <a:p>
            <a:pPr algn="just">
              <a:buFont typeface="Wingdings 2" pitchFamily="18" charset="2"/>
              <a:buNone/>
            </a:pPr>
            <a:endParaRPr lang="ru-RU" sz="24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одружество\для клуба\parents0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132"/>
            <a:ext cx="8858312" cy="6643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63"/>
            <a:ext cx="8929688" cy="4071937"/>
          </a:xfrm>
        </p:spPr>
        <p:txBody>
          <a:bodyPr>
            <a:normAutofit fontScale="925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УЧИТСЯ ТОМУ,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ВИДИТ У СЕБЯ В ДОМУ.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– ПРИМЕР ТОМУ…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500063"/>
            <a:ext cx="8572500" cy="6000750"/>
          </a:xfrm>
        </p:spPr>
        <p:txBody>
          <a:bodyPr>
            <a:normAutofit lnSpcReduction="1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БЛАГОДАРЮ ЗА РАБОТУ!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92D050"/>
                </a:solidFill>
                <a:latin typeface="Comic Sans MS" pitchFamily="66" charset="0"/>
              </a:rPr>
              <a:t>ДО НОВЫХ ВСТРЕЧ!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800" b="1" dirty="0" smtClean="0"/>
          </a:p>
        </p:txBody>
      </p:sp>
      <p:pic>
        <p:nvPicPr>
          <p:cNvPr id="39938" name="Picture 6" descr="27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143000"/>
            <a:ext cx="56181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содружество\для клуба\childrensday08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37967"/>
            <a:ext cx="6858048" cy="6450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13"/>
            <a:ext cx="8229600" cy="54292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  <a:latin typeface="+mn-lt"/>
              </a:rPr>
              <a:t>О </a:t>
            </a:r>
            <a:r>
              <a:rPr lang="ru-RU" sz="7200" dirty="0" err="1" smtClean="0">
                <a:solidFill>
                  <a:srgbClr val="0070C0"/>
                </a:solidFill>
                <a:latin typeface="+mn-lt"/>
              </a:rPr>
              <a:t>ребЁнке</a:t>
            </a:r>
            <a:r>
              <a:rPr lang="ru-RU" sz="7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7200" dirty="0" smtClean="0">
                <a:solidFill>
                  <a:srgbClr val="0070C0"/>
                </a:solidFill>
                <a:latin typeface="+mn-lt"/>
              </a:rPr>
            </a:br>
            <a:r>
              <a:rPr lang="ru-RU" sz="7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7200" dirty="0" smtClean="0">
                <a:solidFill>
                  <a:srgbClr val="0070C0"/>
                </a:solidFill>
                <a:latin typeface="+mn-lt"/>
              </a:rPr>
            </a:br>
            <a:r>
              <a:rPr lang="ru-RU" sz="7200" dirty="0" smtClean="0">
                <a:solidFill>
                  <a:srgbClr val="0070C0"/>
                </a:solidFill>
                <a:latin typeface="+mn-lt"/>
              </a:rPr>
              <a:t> надо</a:t>
            </a:r>
            <a:br>
              <a:rPr lang="ru-RU" sz="7200" dirty="0" smtClean="0">
                <a:solidFill>
                  <a:srgbClr val="0070C0"/>
                </a:solidFill>
                <a:latin typeface="+mn-lt"/>
              </a:rPr>
            </a:br>
            <a:r>
              <a:rPr lang="ru-RU" sz="7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7200" dirty="0" smtClean="0">
                <a:solidFill>
                  <a:srgbClr val="0070C0"/>
                </a:solidFill>
                <a:latin typeface="+mn-lt"/>
              </a:rPr>
            </a:br>
            <a:r>
              <a:rPr lang="ru-RU" sz="7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7200" dirty="0" smtClean="0">
                <a:solidFill>
                  <a:srgbClr val="0070C0"/>
                </a:solidFill>
                <a:latin typeface="+mn-lt"/>
              </a:rPr>
            </a:br>
            <a:r>
              <a:rPr lang="ru-RU" sz="7200" dirty="0" smtClean="0">
                <a:solidFill>
                  <a:srgbClr val="0070C0"/>
                </a:solidFill>
                <a:latin typeface="+mn-lt"/>
              </a:rPr>
              <a:t> знать ВСЁ!!!</a:t>
            </a:r>
            <a:endParaRPr lang="ru-RU" sz="72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содружество\для клуба\parents04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222672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29600" cy="2000264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</a:b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214313"/>
            <a:ext cx="8858250" cy="6357937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cs typeface="Times New Roman"/>
              </a:rPr>
              <a:t>           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cs typeface="Times New Roman"/>
              </a:rPr>
              <a:t>          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cs typeface="Times New Roman"/>
              </a:rPr>
              <a:t>            ☺ Надо стараться быть ближе к нему.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cs typeface="Times New Roman"/>
              </a:rPr>
              <a:t>                        ☺ Знать, что получается у него лучше всего.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cs typeface="Times New Roman"/>
              </a:rPr>
              <a:t>                     ☺ Знать, с чем ему никогда не справиться.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cs typeface="Times New Roman"/>
            </a:endParaRP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cs typeface="Times New Roman"/>
            </a:endParaRP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cs typeface="Times New Roman"/>
            </a:endParaRP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cs typeface="Times New Roman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b="1" dirty="0" smtClean="0">
                <a:cs typeface="Times New Roman"/>
              </a:rPr>
              <a:t>☺ Знать, во что он верит и в чем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b="1" dirty="0" smtClean="0">
                <a:cs typeface="Times New Roman"/>
              </a:rPr>
              <a:t> сомневается.</a:t>
            </a:r>
            <a:endParaRPr lang="ru-RU" sz="3300" b="1" dirty="0" smtClean="0"/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b="1" dirty="0" smtClean="0">
                <a:cs typeface="Times New Roman"/>
              </a:rPr>
              <a:t>☺ Знать, чем он живет, кого и за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b="1" dirty="0" smtClean="0">
                <a:cs typeface="Times New Roman"/>
              </a:rPr>
              <a:t> что любит.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b="1" dirty="0" smtClean="0">
                <a:cs typeface="Times New Roman"/>
              </a:rPr>
              <a:t>☺ Знать, отчего у него мгновенно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b="1" dirty="0" smtClean="0">
                <a:cs typeface="Times New Roman"/>
              </a:rPr>
              <a:t> портиться настроение.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cs typeface="Times New Roman"/>
            </a:endParaRPr>
          </a:p>
        </p:txBody>
      </p:sp>
      <p:pic>
        <p:nvPicPr>
          <p:cNvPr id="4099" name="Picture 3" descr="C:\Users\1\Desktop\содружество\для клуба\parents05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3214686"/>
            <a:ext cx="2360351" cy="2991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5929313" cy="4156075"/>
          </a:xfrm>
        </p:spPr>
        <p:txBody>
          <a:bodyPr/>
          <a:lstStyle/>
          <a:p>
            <a:r>
              <a:rPr lang="ru-RU" sz="4800" b="1" smtClean="0"/>
              <a:t>ЧТО НЕОБХОДИМО РЕБЕНКУ ДЛЯ ПОЛНОЦЕННОГО РАЗВИТИЯ? </a:t>
            </a:r>
          </a:p>
        </p:txBody>
      </p:sp>
      <p:pic>
        <p:nvPicPr>
          <p:cNvPr id="1026" name="Picture 2" descr="C:\Users\1\Pictures\картинки\i-24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00" y="3286100"/>
            <a:ext cx="357190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F:\содружество\для клуба\kak_nauchit_rebenka_schitat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89101">
            <a:off x="5667414" y="406180"/>
            <a:ext cx="3477299" cy="2314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содружество\для клуба\parents01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14818"/>
            <a:ext cx="2071702" cy="2333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501062" cy="2571750"/>
          </a:xfrm>
        </p:spPr>
        <p:txBody>
          <a:bodyPr/>
          <a:lstStyle/>
          <a:p>
            <a:r>
              <a:rPr lang="ru-RU" sz="9600" b="1" dirty="0" smtClean="0"/>
              <a:t>Практическая часть</a:t>
            </a:r>
          </a:p>
        </p:txBody>
      </p:sp>
      <p:pic>
        <p:nvPicPr>
          <p:cNvPr id="3" name="Рисунок 2" descr="13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65500"/>
            <a:ext cx="3435350" cy="349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содружество\для клуба\rebenok_obizhaets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85750"/>
            <a:ext cx="8501062" cy="61436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Сочинение  «Мой ребенок».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«Я очень хотела иметь ребенка. Но мне долго это не удавалось. Я уже решила, что я неполноценная женщина,.. когда я наконец поняла, что беременна, моему счастью не было предела. Я очень трудно вынашивала и рожала моего сына. Пока он не появился на свет, я много думала о нем, какой он будет внешне, как он будет расти и умнеть с</a:t>
            </a:r>
            <a:r>
              <a:rPr lang="ru-RU" dirty="0" smtClean="0"/>
              <a:t> </a:t>
            </a:r>
            <a:r>
              <a:rPr lang="ru-RU" i="1" dirty="0" smtClean="0"/>
              <a:t>каждым годом, как мы будем с ним гулять по улицам, а все будут с восхищением смотреть на нас. Я представляла все главные вехи его жизни: вот он идет в детский сад, вот поступает в школу... но судьба вместе со счастьем быть матерью дала мне наказание. Мой ребенок родился не очень здоровым, и его дошкольное детство было для меня цепочкой бессонных ночей и терзаний. Иногда я спрашивала Бога, за что мне такие муки? Но самое страшное началось в школе. Он оказался совсем неспособным к обучению. Очень злой и агрессивный, обманывает меня и учительницу, берет чужие вещи, очень ленивый, ничем не интересуется, ни с кем не дружит. Мне уже стыдно появляться в школе и открывать дневник. Порой мне кажется, что я сойду с ума…»</a:t>
            </a: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содружество\для клуба\x_841a9b2c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85813" y="0"/>
            <a:ext cx="10644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38" name="Group 58"/>
          <p:cNvGraphicFramePr>
            <a:graphicFrameLocks noGrp="1"/>
          </p:cNvGraphicFramePr>
          <p:nvPr/>
        </p:nvGraphicFramePr>
        <p:xfrm>
          <a:off x="357188" y="749300"/>
          <a:ext cx="8823325" cy="4971420"/>
        </p:xfrm>
        <a:graphic>
          <a:graphicData uri="http://schemas.openxmlformats.org/drawingml/2006/table">
            <a:tbl>
              <a:tblPr/>
              <a:tblGrid>
                <a:gridCol w="2414587"/>
                <a:gridCol w="2943225"/>
                <a:gridCol w="3465513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Достоинства  моего ребенка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Недостатки моего ребенка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Каким бы я хотела видеть своего ребенка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Красивый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Неразвитый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Несообразительный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Сообразительным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Ленивый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Трудолюбивым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Злой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Добрым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Драчливый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Послушным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Плохо себя ведет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Хорошим  учеником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Плохо учится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Правдивым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Лживый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Общительным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Конфликтный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Честным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Нечестный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2875" y="785813"/>
            <a:ext cx="5286375" cy="5929312"/>
          </a:xfrm>
        </p:spPr>
        <p:txBody>
          <a:bodyPr/>
          <a:lstStyle/>
          <a:p>
            <a:r>
              <a:rPr lang="ru-RU" sz="6000" b="1" smtClean="0"/>
              <a:t>ТЕСТ </a:t>
            </a:r>
          </a:p>
          <a:p>
            <a:r>
              <a:rPr lang="ru-RU" sz="6000" b="1" smtClean="0"/>
              <a:t>«Какой вы родитель»</a:t>
            </a:r>
          </a:p>
          <a:p>
            <a:endParaRPr lang="ru-RU" sz="6000" b="1" smtClean="0"/>
          </a:p>
          <a:p>
            <a:r>
              <a:rPr lang="ru-RU" sz="4800" b="1" smtClean="0"/>
              <a:t>Проверьте себя…</a:t>
            </a:r>
          </a:p>
          <a:p>
            <a:endParaRPr lang="ru-RU" sz="6000" b="1" smtClean="0"/>
          </a:p>
          <a:p>
            <a:endParaRPr lang="ru-RU" sz="6000" b="1" smtClean="0"/>
          </a:p>
          <a:p>
            <a:endParaRPr lang="ru-RU" sz="4800" b="1" smtClean="0"/>
          </a:p>
        </p:txBody>
      </p:sp>
      <p:pic>
        <p:nvPicPr>
          <p:cNvPr id="7170" name="Picture 2" descr="C:\Users\1\Desktop\содружество\для клуба\parents028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857232"/>
            <a:ext cx="3700350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336</TotalTime>
  <Words>1018</Words>
  <Application>Microsoft Office PowerPoint</Application>
  <PresentationFormat>Экран (4:3)</PresentationFormat>
  <Paragraphs>190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«Знаю ли я своего ребенка?»</vt:lpstr>
      <vt:lpstr>Что  надо знать  о своем ребенке?     И Для чего надо знать  о своем ребенке?</vt:lpstr>
      <vt:lpstr>О ребЁнке   надо    знать ВСЁ!!!</vt:lpstr>
      <vt:lpstr>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РЕКОМЕНДАЦИИ ПСИХОЛОГОВ: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«Знаю ли я своего ребенка?»</dc:title>
  <dc:creator>1</dc:creator>
  <cp:lastModifiedBy>re</cp:lastModifiedBy>
  <cp:revision>32</cp:revision>
  <dcterms:created xsi:type="dcterms:W3CDTF">2013-02-21T08:12:12Z</dcterms:created>
  <dcterms:modified xsi:type="dcterms:W3CDTF">2014-03-06T19:05:44Z</dcterms:modified>
</cp:coreProperties>
</file>