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3" r:id="rId2"/>
    <p:sldId id="298" r:id="rId3"/>
    <p:sldId id="296" r:id="rId4"/>
    <p:sldId id="295" r:id="rId5"/>
    <p:sldId id="257" r:id="rId6"/>
    <p:sldId id="265" r:id="rId7"/>
    <p:sldId id="269" r:id="rId8"/>
    <p:sldId id="281" r:id="rId9"/>
    <p:sldId id="264" r:id="rId10"/>
    <p:sldId id="266" r:id="rId11"/>
    <p:sldId id="294" r:id="rId12"/>
    <p:sldId id="297" r:id="rId13"/>
    <p:sldId id="299" r:id="rId14"/>
    <p:sldId id="267" r:id="rId15"/>
    <p:sldId id="276" r:id="rId16"/>
    <p:sldId id="258" r:id="rId17"/>
    <p:sldId id="278" r:id="rId18"/>
    <p:sldId id="285" r:id="rId19"/>
    <p:sldId id="289" r:id="rId20"/>
    <p:sldId id="300" r:id="rId21"/>
    <p:sldId id="286" r:id="rId22"/>
    <p:sldId id="287" r:id="rId23"/>
    <p:sldId id="302" r:id="rId24"/>
    <p:sldId id="288" r:id="rId25"/>
    <p:sldId id="277" r:id="rId26"/>
    <p:sldId id="292" r:id="rId27"/>
    <p:sldId id="301" r:id="rId28"/>
    <p:sldId id="280" r:id="rId29"/>
    <p:sldId id="30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A50021"/>
    <a:srgbClr val="BFBFBF"/>
    <a:srgbClr val="D5EDF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42" d="100"/>
          <a:sy n="42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270A-0610-4458-870E-BB726D144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8C89-69C7-45BB-96D1-654FFF0CE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1A70-D888-45EC-8ED5-75B15637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3703-CE15-4C5F-95C5-B10F0F898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5B62-F7D2-4429-ADD7-9E33A6FF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D8BB3-83B8-4596-B7CF-8AC752431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C961-434E-41CC-9035-A56663A4E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2CF9-ACCF-407A-AF49-6164D466E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AF3B-111A-46E9-9565-7377E530E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9C5C-670A-43D8-A278-058C497C1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47A43-00F0-42AA-9ECD-431F49A9D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7F4AD1-7684-4A2D-ACC5-57AB5AF0B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quiz/648/" TargetMode="External"/><Relationship Id="rId7" Type="http://schemas.openxmlformats.org/officeDocument/2006/relationships/hyperlink" Target="http://www.olympic.org/news/sochi-2014-unveils-olympic-medals/199839" TargetMode="External"/><Relationship Id="rId2" Type="http://schemas.openxmlformats.org/officeDocument/2006/relationships/hyperlink" Target="http://www.openclass.ru/node/361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tcdn.sochi2014.com/contentpage/TR5-1Y/English.pdf" TargetMode="External"/><Relationship Id="rId5" Type="http://schemas.openxmlformats.org/officeDocument/2006/relationships/hyperlink" Target="http://sochi2013.com/simvoly-olimpijskix-igr-v-sochi-v-2014/simvolika-olimpijskix-igr-2014/medali-sochi-2014/" TargetMode="External"/><Relationship Id="rId4" Type="http://schemas.openxmlformats.org/officeDocument/2006/relationships/hyperlink" Target="http://ekonevidal.ru/index.php/2012/08/iz-chego-delayut-olimpiiskie-medal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alisman.sochi2014.com/en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TODAY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1338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CHEMISTRY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LESSON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3214688"/>
            <a:ext cx="33512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67225" y="3214688"/>
            <a:ext cx="40592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Match the words with the pictures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bobsleigh skeleton</a:t>
            </a:r>
          </a:p>
          <a:p>
            <a:pPr eaLnBrk="1" hangingPunct="1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ice hockey</a:t>
            </a:r>
          </a:p>
          <a:p>
            <a:pPr eaLnBrk="1" hangingPunct="1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 jumping </a:t>
            </a:r>
          </a:p>
          <a:p>
            <a:pPr eaLnBrk="1" hangingPunct="1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skiing</a:t>
            </a:r>
          </a:p>
          <a:p>
            <a:pPr eaLnBrk="1" hangingPunct="1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bobsleigh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Box 10"/>
          <p:cNvSpPr txBox="1">
            <a:spLocks noChangeArrowheads="1"/>
          </p:cNvSpPr>
          <p:nvPr/>
        </p:nvSpPr>
        <p:spPr bwMode="auto">
          <a:xfrm>
            <a:off x="3429000" y="13573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13"/>
          <p:cNvSpPr txBox="1">
            <a:spLocks noChangeArrowheads="1"/>
          </p:cNvSpPr>
          <p:nvPr/>
        </p:nvSpPr>
        <p:spPr bwMode="auto">
          <a:xfrm>
            <a:off x="6929438" y="4214813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14"/>
          <p:cNvSpPr txBox="1">
            <a:spLocks noChangeArrowheads="1"/>
          </p:cNvSpPr>
          <p:nvPr/>
        </p:nvSpPr>
        <p:spPr bwMode="auto">
          <a:xfrm>
            <a:off x="5000625" y="585787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3143250"/>
            <a:ext cx="22145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4643438" y="4143375"/>
            <a:ext cx="357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25" y="5000625"/>
            <a:ext cx="21002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688" y="3286125"/>
            <a:ext cx="2286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17"/>
          <p:cNvSpPr txBox="1">
            <a:spLocks noChangeArrowheads="1"/>
          </p:cNvSpPr>
          <p:nvPr/>
        </p:nvSpPr>
        <p:spPr bwMode="auto">
          <a:xfrm>
            <a:off x="6858000" y="4071938"/>
            <a:ext cx="785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1276" name="Picture 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1357313"/>
            <a:ext cx="2500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7938" y="1285875"/>
            <a:ext cx="25765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Box 21"/>
          <p:cNvSpPr txBox="1">
            <a:spLocks noChangeArrowheads="1"/>
          </p:cNvSpPr>
          <p:nvPr/>
        </p:nvSpPr>
        <p:spPr bwMode="auto">
          <a:xfrm>
            <a:off x="6500813" y="2214563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 December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There was the Torch Relay in Chelyabinsk. It is connected with XXII Winter Olympic Games. They are held in Sochi from 6 to 23 February.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430125" y="-6572250"/>
            <a:ext cx="525621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4643438"/>
            <a:ext cx="371475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K:\Сочи 2014\P10508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0" y="1500188"/>
            <a:ext cx="3429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 descr="K:\Сочи 2014\P10508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4643438"/>
            <a:ext cx="32861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meet the torchbearer </a:t>
            </a:r>
            <a:endParaRPr lang="ru-RU" sz="4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88" y="1500188"/>
            <a:ext cx="4357687" cy="5000625"/>
          </a:xfrm>
          <a:noFill/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0" y="5857875"/>
            <a:ext cx="27860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Task3</a:t>
            </a:r>
          </a:p>
          <a:p>
            <a:r>
              <a:rPr lang="ru-RU" sz="2800" b="1"/>
              <a:t>Задание 3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Choose the correct answer</a:t>
            </a: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Test </a:t>
            </a:r>
          </a:p>
          <a:p>
            <a:pPr>
              <a:buFont typeface="Arial" charset="0"/>
              <a:buNone/>
            </a:pPr>
            <a:r>
              <a:rPr lang="en-US" sz="6600" b="1" smtClean="0">
                <a:latin typeface="Times New Roman" pitchFamily="18" charset="0"/>
                <a:cs typeface="Times New Roman" pitchFamily="18" charset="0"/>
              </a:rPr>
              <a:t>“History of the Olympic Games”</a:t>
            </a:r>
            <a:endParaRPr lang="ru-RU" sz="66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5715000"/>
            <a:ext cx="32146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Task4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6430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MOTTO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Ciitus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altius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fortius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kɪtɪʊs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altɪʊs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fɔrtɪʊs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714625"/>
            <a:ext cx="5072062" cy="35718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in Latin.</a:t>
            </a:r>
          </a:p>
          <a:p>
            <a:pPr algn="ctr">
              <a:buFont typeface="Arial" charset="0"/>
              <a:buNone/>
              <a:defRPr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does it mean in English and in Russian?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15364" name="Picture 2" descr="&amp;Scy;&amp;ncy;&amp;iecy;&amp;zhcy;&amp;icy;&amp;ncy;&amp;kcy;&amp;acy; &amp;icy; &amp;Lcy;&amp;ucy;&amp;chcy;&amp;icy;&amp;k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13" y="2214563"/>
            <a:ext cx="2857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5715000"/>
            <a:ext cx="32146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SnowFlake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Ray of Light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MEDALS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186238" cy="4929188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What did the winner get on the first games?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What prizes can sportsmen get on the Olympic Games? 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25" y="1285875"/>
            <a:ext cx="3714750" cy="2357438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861130"/>
            <a:ext cx="3200402" cy="27444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0" y="6143625"/>
            <a:ext cx="3714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Task 5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Задание 5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8604250" cy="1323439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 first Olympic Games</a:t>
            </a:r>
            <a:r>
              <a:rPr lang="ru-RU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1896</a:t>
            </a:r>
            <a:r>
              <a:rPr lang="en-US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ru-RU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71500" y="4929188"/>
            <a:ext cx="8215313" cy="806450"/>
          </a:xfrm>
          <a:prstGeom prst="rect">
            <a:avLst/>
          </a:prstGeom>
          <a:solidFill>
            <a:srgbClr val="D5EDF9">
              <a:alpha val="65000"/>
            </a:srgbClr>
          </a:solidFill>
        </p:spPr>
        <p:txBody>
          <a:bodyPr/>
          <a:lstStyle/>
          <a:p>
            <a:pPr marL="452438" indent="-452438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winner got a silver medal covered 6 grams of gold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www.megabook.ru/MObjects2/data/albums/medal_summer/06k000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785926"/>
            <a:ext cx="3024336" cy="30243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857364"/>
            <a:ext cx="2914650" cy="2962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Olympic medals “Sochi 2014”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Содержимое 4"/>
          <p:cNvSpPr>
            <a:spLocks noGrp="1"/>
          </p:cNvSpPr>
          <p:nvPr>
            <p:ph sz="half" idx="2"/>
          </p:nvPr>
        </p:nvSpPr>
        <p:spPr>
          <a:xfrm>
            <a:off x="4071938" y="1214438"/>
            <a:ext cx="4857750" cy="5286375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materials are the medals made from?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do the medals    depict?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pPr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1843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928813"/>
            <a:ext cx="3714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88" y="5643563"/>
            <a:ext cx="4286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 6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6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8" y="571500"/>
            <a:ext cx="4614862" cy="55546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is  Patchwork Quilt?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much the Olympic medals will weight?</a:t>
            </a:r>
          </a:p>
          <a:p>
            <a:pPr>
              <a:defRPr/>
            </a:pPr>
            <a:endParaRPr lang="en-US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4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285750"/>
            <a:ext cx="3554412" cy="2714625"/>
          </a:xfrm>
          <a:noFill/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429000"/>
            <a:ext cx="35718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428625"/>
            <a:ext cx="51054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3352800"/>
            <a:ext cx="4429125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Olympic Medals</a:t>
            </a:r>
            <a:r>
              <a:rPr lang="ru-RU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Sochi 2014</a:t>
            </a:r>
            <a:r>
              <a:rPr lang="ru-RU" b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5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71688" y="2000250"/>
            <a:ext cx="5000625" cy="3327400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Олимпийская хартия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первое и второе места вручаются медали из серебра 925-й пробы, но медаль победителя должна быть покрыта шестью граммами чистого золота. За 3-е место спортсмены награждаются бронзовыми медалями.</a:t>
            </a:r>
          </a:p>
          <a:p>
            <a:endParaRPr lang="ru-RU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Золотая медаль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сплав из 92,5% серебра, 6,16% меди (для усиления её прочности) и всего лишь 1,34% золота. На её поверхность нанесено высококачественное золотое покрытие</a:t>
            </a:r>
            <a:r>
              <a:rPr lang="ru-RU" smtClean="0"/>
              <a:t>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6" name="Picture 2" descr="http://sport.img.com.ua/b/600x500/9/e8/d329d4f34392bd19eb296376a17b4e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3504" y="2357430"/>
            <a:ext cx="3441576" cy="2458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357813" y="5072063"/>
            <a:ext cx="3000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  <a:cs typeface="Times New Roman" pitchFamily="18" charset="0"/>
              </a:rPr>
              <a:t>531</a:t>
            </a:r>
            <a:r>
              <a:rPr lang="ru-RU" sz="4800" b="1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Серебряная медаль</a:t>
            </a:r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21005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сделана из серебра, но с небольшим добавлением меди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для придания прочности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. Она состоит из 92,5% серебра и 7,5% меди</a:t>
            </a:r>
            <a:endParaRPr lang="ru-RU" sz="3200" smtClean="0"/>
          </a:p>
          <a:p>
            <a:endParaRPr lang="ru-RU" smtClean="0"/>
          </a:p>
        </p:txBody>
      </p:sp>
      <p:pic>
        <p:nvPicPr>
          <p:cNvPr id="7" name="Содержимое 6" descr="1369901748_0792.600x400.jpe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43438" y="2143116"/>
            <a:ext cx="3915771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357813" y="5143500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525 г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7</a:t>
            </a: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 основе полученной информации сделайте вывод, являются ли золотая и серебряная медали ХХ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Зимних Олимпийских Игр в Сочи 2014 года,  золотой и серебряной  с точки зрения химии? 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Ответ аргументируйте, решением задачи.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Бронзовая медаль </a:t>
            </a:r>
            <a:endParaRPr lang="ru-RU" sz="5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571625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</a:t>
            </a:r>
            <a:r>
              <a:rPr lang="ru-RU" smtClean="0"/>
              <a:t>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выполнена из сплава дешевых металлов. </a:t>
            </a:r>
          </a:p>
          <a:p>
            <a:pPr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Какой состав бронзы?</a:t>
            </a:r>
          </a:p>
          <a:p>
            <a:pPr>
              <a:buFont typeface="Arial" charset="0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  Задание 8</a:t>
            </a:r>
          </a:p>
          <a:p>
            <a:endParaRPr lang="ru-RU" smtClean="0"/>
          </a:p>
        </p:txBody>
      </p:sp>
      <p:pic>
        <p:nvPicPr>
          <p:cNvPr id="5" name="Содержимое 4" descr="1369901748_0655.600x400.jpe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86314" y="2214554"/>
            <a:ext cx="3808417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5572125" y="5214938"/>
            <a:ext cx="22145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Times New Roman" pitchFamily="18" charset="0"/>
                <a:cs typeface="Times New Roman" pitchFamily="18" charset="0"/>
              </a:rPr>
              <a:t>460 г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Талисман – приносит удачу спортсменам и болельщикам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G:\СОЧИ 2014\картинки\талисманыmarki-sochi-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90650" y="1811338"/>
            <a:ext cx="6362700" cy="4105275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Юбилейная монета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Содержимое 3"/>
          <p:cNvSpPr>
            <a:spLocks noGrp="1"/>
          </p:cNvSpPr>
          <p:nvPr>
            <p:ph sz="half" idx="1"/>
          </p:nvPr>
        </p:nvSpPr>
        <p:spPr>
          <a:xfrm>
            <a:off x="0" y="4643438"/>
            <a:ext cx="4429125" cy="1482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МЕЛЬХИОР</a:t>
            </a:r>
          </a:p>
        </p:txBody>
      </p:sp>
      <p:sp>
        <p:nvSpPr>
          <p:cNvPr id="27652" name="Содержимое 4"/>
          <p:cNvSpPr>
            <a:spLocks noGrp="1"/>
          </p:cNvSpPr>
          <p:nvPr>
            <p:ph sz="half" idx="2"/>
          </p:nvPr>
        </p:nvSpPr>
        <p:spPr>
          <a:xfrm>
            <a:off x="4000500" y="1285875"/>
            <a:ext cx="514350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масса 10 г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отчеканена в Санкт-Петербурге на Монетном Дворе.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Какой состав мельхиора?</a:t>
            </a:r>
          </a:p>
          <a:p>
            <a:pPr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357438"/>
            <a:ext cx="40005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9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1859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ЗАДАЧА НА ОБНАРУЖЕНИЕ МЕТАЛЛОВ И ДОКАЗАТЕЛЬСТВО ИХ СВОЙСТВ</a:t>
            </a:r>
          </a:p>
          <a:p>
            <a:pPr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ПРАВИЛА ТЕХНИКИ БЕЗОПАСНОСТИ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833813"/>
            <a:ext cx="38576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651500" y="4291013"/>
            <a:ext cx="3000375" cy="723900"/>
          </a:xfrm>
        </p:spPr>
        <p:txBody>
          <a:bodyPr/>
          <a:lstStyle/>
          <a:p>
            <a:pPr algn="r"/>
            <a:r>
              <a:rPr lang="ru-RU" sz="6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вы?</a:t>
            </a:r>
          </a:p>
        </p:txBody>
      </p:sp>
      <p:sp>
        <p:nvSpPr>
          <p:cNvPr id="21508" name="Текст 3"/>
          <p:cNvSpPr>
            <a:spLocks noGrp="1"/>
          </p:cNvSpPr>
          <p:nvPr>
            <p:ph type="body" sz="half" idx="2"/>
          </p:nvPr>
        </p:nvSpPr>
        <p:spPr>
          <a:xfrm>
            <a:off x="1725613" y="5013325"/>
            <a:ext cx="6851650" cy="942975"/>
          </a:xfrm>
        </p:spPr>
        <p:txBody>
          <a:bodyPr/>
          <a:lstStyle/>
          <a:p>
            <a:pPr algn="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279-913-186</a:t>
            </a:r>
          </a:p>
          <a:p>
            <a:pPr algn="r">
              <a:defRPr/>
            </a:pP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Тимирбаева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Игоревна </a:t>
            </a:r>
          </a:p>
          <a:p>
            <a:pPr algn="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химии и английского языка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ООШ № 110 г. Челябинск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88913"/>
            <a:ext cx="79835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r>
              <a:rPr lang="ru-RU" smtClean="0"/>
              <a:t/>
            </a:r>
            <a:br>
              <a:rPr lang="ru-RU" smtClean="0"/>
            </a:br>
            <a:r>
              <a:rPr lang="ru-RU" b="1" smtClean="0"/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Кабанова Н.Н. «Блеск олимпийских медалей». Урок решения задач и упражнений по теме «Металлы и сплавы» 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openclass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node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/361308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http://www.vokrugsveta.ru/quiz/648/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http://ekonevidal.ru/index.php/2012/08/iz-chego-delayut-olimpiiskie-medali/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http://sochi2013.com/simvoly-olimpijskix-igr-v-sochi-v-2014/simvolika-olimpijskix-igr-2014/medali-sochi-2014/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	Проект учебно-методического комплекса «Английский язык» для основной школы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gtcdn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sochi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2014.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com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contentpage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TR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5-1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Y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English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olympic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org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news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sochi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-2014-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unveils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6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olympic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medals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/199839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 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1571625"/>
            <a:ext cx="3643312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Mascots bring success to athletes and their fans</a:t>
            </a: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757863" cy="452596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MEET</a:t>
            </a:r>
          </a:p>
          <a:p>
            <a:pPr algn="ctr">
              <a:buFont typeface="Arial" charset="0"/>
              <a:buNone/>
              <a:defRPr/>
            </a:pP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SnowFlake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 team </a:t>
            </a:r>
          </a:p>
          <a:p>
            <a:pPr>
              <a:buFont typeface="Arial" charset="0"/>
              <a:buNone/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Ray of Light’s team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http://talisman.sochi2014.com/en/#/en/mascot/LuchikSnezhinka/  </a:t>
            </a:r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&amp;Scy;&amp;ncy;&amp;iecy;&amp;zhcy;&amp;icy;&amp;ncy;&amp;kcy;&amp;acy; &amp;icy; &amp;Lcy;&amp;ucy;&amp;chcy;&amp;icy;&amp;kcy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72188" y="2286000"/>
            <a:ext cx="3071812" cy="3840163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928813"/>
            <a:ext cx="7858125" cy="4513262"/>
          </a:xfrm>
          <a:prstGeom prst="rect">
            <a:avLst/>
          </a:prstGeom>
          <a:solidFill>
            <a:srgbClr val="D5EDF9"/>
          </a:solidFill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428625"/>
            <a:ext cx="7929562" cy="175432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5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26 December, 2013</a:t>
            </a:r>
            <a:br>
              <a:rPr lang="en-US" sz="5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54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Thursday</a:t>
            </a:r>
            <a:endParaRPr lang="ru-RU" sz="5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5715000"/>
            <a:ext cx="25717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Task1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87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According to Russian classification, there are 15 Winter Olympic sports.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1928813"/>
            <a:ext cx="7572375" cy="4071937"/>
          </a:xfr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9104313" cy="5229225"/>
          </a:xfrm>
          <a:prstGeom prst="rect">
            <a:avLst/>
          </a:prstGeom>
          <a:solidFill>
            <a:srgbClr val="D5EDF9"/>
          </a:solidFill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29250"/>
          </a:xfrm>
          <a:solidFill>
            <a:srgbClr val="D5EDF9">
              <a:alpha val="65000"/>
            </a:srgbClr>
          </a:solidFill>
        </p:spPr>
        <p:txBody>
          <a:bodyPr rtlCol="0"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5700" b="1" dirty="0" smtClean="0">
                <a:latin typeface="Times New Roman" pitchFamily="18" charset="0"/>
                <a:cs typeface="Times New Roman" pitchFamily="18" charset="0"/>
              </a:rPr>
              <a:t>Biathlon</a:t>
            </a:r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5700" b="1" dirty="0" smtClean="0">
                <a:latin typeface="Times New Roman" pitchFamily="18" charset="0"/>
                <a:cs typeface="Times New Roman" pitchFamily="18" charset="0"/>
              </a:rPr>
              <a:t>Bobsleigh</a:t>
            </a:r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5700" b="1" dirty="0" smtClean="0">
                <a:latin typeface="Times New Roman" pitchFamily="18" charset="0"/>
                <a:cs typeface="Times New Roman" pitchFamily="18" charset="0"/>
              </a:rPr>
              <a:t>Bobsleigh skeleton</a:t>
            </a:r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5700" b="1" dirty="0" smtClean="0">
                <a:latin typeface="Times New Roman" pitchFamily="18" charset="0"/>
                <a:cs typeface="Times New Roman" pitchFamily="18" charset="0"/>
              </a:rPr>
              <a:t>Curling</a:t>
            </a:r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5700" b="1" dirty="0" smtClean="0">
                <a:latin typeface="Times New Roman" pitchFamily="18" charset="0"/>
                <a:cs typeface="Times New Roman" pitchFamily="18" charset="0"/>
              </a:rPr>
              <a:t>Ice hockey</a:t>
            </a:r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5700" b="1" dirty="0" err="1" smtClean="0">
                <a:latin typeface="Times New Roman" pitchFamily="18" charset="0"/>
                <a:cs typeface="Times New Roman" pitchFamily="18" charset="0"/>
              </a:rPr>
              <a:t>Luge</a:t>
            </a:r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en-US" sz="5700" b="1" dirty="0" smtClean="0">
                <a:latin typeface="Times New Roman" pitchFamily="18" charset="0"/>
                <a:cs typeface="Times New Roman" pitchFamily="18" charset="0"/>
              </a:rPr>
              <a:t>Figure skating</a:t>
            </a:r>
          </a:p>
          <a:p>
            <a:pPr>
              <a:buFont typeface="Arial" charset="0"/>
              <a:buNone/>
              <a:defRPr/>
            </a:pP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8) </a:t>
            </a:r>
            <a:r>
              <a:rPr lang="en-US" sz="5700" b="1" dirty="0" smtClean="0">
                <a:latin typeface="Times New Roman" pitchFamily="18" charset="0"/>
                <a:cs typeface="Times New Roman" pitchFamily="18" charset="0"/>
              </a:rPr>
              <a:t>Speed skating</a:t>
            </a:r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Содержимое 10"/>
          <p:cNvSpPr>
            <a:spLocks noGrp="1"/>
          </p:cNvSpPr>
          <p:nvPr>
            <p:ph sz="half" idx="4294967295"/>
          </p:nvPr>
        </p:nvSpPr>
        <p:spPr>
          <a:xfrm>
            <a:off x="4672013" y="1000125"/>
            <a:ext cx="4471987" cy="50720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775"/>
            <a:ext cx="9104313" cy="5229225"/>
          </a:xfrm>
          <a:prstGeom prst="rect">
            <a:avLst/>
          </a:prstGeom>
          <a:solidFill>
            <a:srgbClr val="D5EDF9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idx="1"/>
          </p:nvPr>
        </p:nvSpPr>
        <p:spPr>
          <a:solidFill>
            <a:srgbClr val="D5EDF9">
              <a:alpha val="65097"/>
            </a:srgbClr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ru-RU" sz="4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00063" y="1000125"/>
            <a:ext cx="8215312" cy="5500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Short-track speed skating</a:t>
            </a: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Snowboarding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Alpine skiing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Crosscountry skiing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Ski jumping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14)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Freestyle skiing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15)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Nordic combined skiing</a:t>
            </a:r>
            <a:endParaRPr lang="ru-RU" sz="44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Match the words with the pictures</a:t>
            </a:r>
            <a:endParaRPr lang="ru-RU" sz="40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000125"/>
            <a:ext cx="4214813" cy="5126038"/>
          </a:xfrm>
          <a:solidFill>
            <a:srgbClr val="D5EDF9">
              <a:alpha val="65000"/>
            </a:srgbClr>
          </a:solidFill>
        </p:spPr>
        <p:txBody>
          <a:bodyPr rtlCol="0">
            <a:normAutofit fontScale="92500"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biathlon</a:t>
            </a:r>
          </a:p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curling</a:t>
            </a:r>
          </a:p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figure skating</a:t>
            </a:r>
          </a:p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snowboarding</a:t>
            </a:r>
          </a:p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alpine skiing </a:t>
            </a:r>
          </a:p>
          <a:p>
            <a:pPr eaLnBrk="1" hangingPunct="1"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freestyle skiing </a:t>
            </a:r>
          </a:p>
        </p:txBody>
      </p:sp>
      <p:sp>
        <p:nvSpPr>
          <p:cNvPr id="10244" name="TextBox 14"/>
          <p:cNvSpPr txBox="1">
            <a:spLocks noChangeArrowheads="1"/>
          </p:cNvSpPr>
          <p:nvPr/>
        </p:nvSpPr>
        <p:spPr bwMode="auto">
          <a:xfrm>
            <a:off x="3786188" y="600075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16"/>
          <p:cNvSpPr txBox="1">
            <a:spLocks noChangeArrowheads="1"/>
          </p:cNvSpPr>
          <p:nvPr/>
        </p:nvSpPr>
        <p:spPr bwMode="auto">
          <a:xfrm>
            <a:off x="0" y="5903913"/>
            <a:ext cx="36433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Task 2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Задание 2</a:t>
            </a:r>
          </a:p>
        </p:txBody>
      </p:sp>
      <p:pic>
        <p:nvPicPr>
          <p:cNvPr id="10246" name="Picture 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7263" y="1000125"/>
            <a:ext cx="26781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20"/>
          <p:cNvSpPr txBox="1">
            <a:spLocks noChangeArrowheads="1"/>
          </p:cNvSpPr>
          <p:nvPr/>
        </p:nvSpPr>
        <p:spPr bwMode="auto">
          <a:xfrm>
            <a:off x="7929563" y="1857375"/>
            <a:ext cx="500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248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2950" y="928688"/>
            <a:ext cx="26368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3429000" y="1928813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5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6850" y="2857500"/>
            <a:ext cx="22685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25"/>
          <p:cNvSpPr txBox="1">
            <a:spLocks noChangeArrowheads="1"/>
          </p:cNvSpPr>
          <p:nvPr/>
        </p:nvSpPr>
        <p:spPr bwMode="auto">
          <a:xfrm>
            <a:off x="8072438" y="3143250"/>
            <a:ext cx="642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52" name="Picture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84650" y="2714625"/>
            <a:ext cx="19732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TextBox 27"/>
          <p:cNvSpPr txBox="1">
            <a:spLocks noChangeArrowheads="1"/>
          </p:cNvSpPr>
          <p:nvPr/>
        </p:nvSpPr>
        <p:spPr bwMode="auto">
          <a:xfrm>
            <a:off x="5357813" y="4286250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254" name="Picture 2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18338" y="4700588"/>
            <a:ext cx="17684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Box 30"/>
          <p:cNvSpPr txBox="1">
            <a:spLocks noChangeArrowheads="1"/>
          </p:cNvSpPr>
          <p:nvPr/>
        </p:nvSpPr>
        <p:spPr bwMode="auto">
          <a:xfrm>
            <a:off x="8358188" y="5786438"/>
            <a:ext cx="428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0256" name="Picture 2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4813" y="4929188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576</Words>
  <Application>Microsoft Office PowerPoint</Application>
  <PresentationFormat>Экран (4:3)</PresentationFormat>
  <Paragraphs>144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Verdana</vt:lpstr>
      <vt:lpstr>Arial</vt:lpstr>
      <vt:lpstr>Calibri</vt:lpstr>
      <vt:lpstr>Times New Roman</vt:lpstr>
      <vt:lpstr>Comic Sans MS</vt:lpstr>
      <vt:lpstr>Тема Office</vt:lpstr>
      <vt:lpstr>TODAY</vt:lpstr>
      <vt:lpstr>Olympic Medals «Sochi 2014» </vt:lpstr>
      <vt:lpstr>Слайд 3</vt:lpstr>
      <vt:lpstr>Mascots bring success to athletes and their fans</vt:lpstr>
      <vt:lpstr>26 December, 2013 Thursday</vt:lpstr>
      <vt:lpstr>According to Russian classification, there are 15 Winter Olympic sports.</vt:lpstr>
      <vt:lpstr>They are</vt:lpstr>
      <vt:lpstr>They are</vt:lpstr>
      <vt:lpstr>Match the words with the pictures</vt:lpstr>
      <vt:lpstr>Match the words with the pictures</vt:lpstr>
      <vt:lpstr>17 December</vt:lpstr>
      <vt:lpstr>Let’s meet the torchbearer </vt:lpstr>
      <vt:lpstr>Choose the correct answer</vt:lpstr>
      <vt:lpstr>MOTTO Ciitus, altius, fortius  [kɪtɪʊs  altɪʊs  fɔrtɪʊs]    </vt:lpstr>
      <vt:lpstr>MEDALS</vt:lpstr>
      <vt:lpstr>   The first Olympic Games (1896) </vt:lpstr>
      <vt:lpstr>Olympic medals “Sochi 2014”</vt:lpstr>
      <vt:lpstr>Слайд 18</vt:lpstr>
      <vt:lpstr>Слайд 19</vt:lpstr>
      <vt:lpstr>Олимпийская хартия</vt:lpstr>
      <vt:lpstr>Золотая медаль </vt:lpstr>
      <vt:lpstr>Серебряная медаль </vt:lpstr>
      <vt:lpstr>Задание 7</vt:lpstr>
      <vt:lpstr>Бронзовая медаль </vt:lpstr>
      <vt:lpstr>Талисман – приносит удачу спортсменам и болельщикам</vt:lpstr>
      <vt:lpstr>Юбилейная монета</vt:lpstr>
      <vt:lpstr>Задание 9</vt:lpstr>
      <vt:lpstr>а вы?</vt:lpstr>
      <vt:lpstr>  Использованные ресурсы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Блеск олимпийских медалей</dc:title>
  <dc:creator>Admin</dc:creator>
  <cp:lastModifiedBy>re</cp:lastModifiedBy>
  <cp:revision>100</cp:revision>
  <dcterms:created xsi:type="dcterms:W3CDTF">2013-05-04T06:41:21Z</dcterms:created>
  <dcterms:modified xsi:type="dcterms:W3CDTF">2014-03-06T18:32:31Z</dcterms:modified>
</cp:coreProperties>
</file>