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52" r:id="rId2"/>
  </p:sldMasterIdLst>
  <p:notesMasterIdLst>
    <p:notesMasterId r:id="rId17"/>
  </p:notesMasterIdLst>
  <p:sldIdLst>
    <p:sldId id="264" r:id="rId3"/>
    <p:sldId id="265" r:id="rId4"/>
    <p:sldId id="266" r:id="rId5"/>
    <p:sldId id="267" r:id="rId6"/>
    <p:sldId id="268" r:id="rId7"/>
    <p:sldId id="272" r:id="rId8"/>
    <p:sldId id="269" r:id="rId9"/>
    <p:sldId id="270" r:id="rId10"/>
    <p:sldId id="257" r:id="rId11"/>
    <p:sldId id="271" r:id="rId12"/>
    <p:sldId id="258" r:id="rId13"/>
    <p:sldId id="259" r:id="rId14"/>
    <p:sldId id="261" r:id="rId15"/>
    <p:sldId id="260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192C"/>
    <a:srgbClr val="222258"/>
    <a:srgbClr val="031F37"/>
    <a:srgbClr val="1919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84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FAF48-687F-4C36-B8DA-CBF11FCA754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59EF5-ECE5-46C3-B1C7-ECA9CFCC52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05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http://elenaek2.narod.ru/1_2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elenaek2.narod.ru/parall2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http://elenaek2.narod.ru/m_w.gif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&#1040;&#1083;&#1105;&#1085;&#1072;\&#1083;&#1086;&#1075;&#1086;&#1087;&#1077;&#1076;&#1080;&#1103;\&#1084;&#1091;&#1079;%20&#1076;&#1083;&#1103;%20&#1096;&#1082;&#1086;&#1083;&#1099;\&#1053;&#1054;&#1074;&#1086;&#1075;&#1086;&#1076;&#1085;&#1103;&#1103;%20&#1084;&#1091;&#1079;&#1099;&#1082;&#1072;%20&#1073;&#1077;&#1079;%20&#1089;&#1083;&#1086;&#1074;\plamja-sneg_krujitsja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гла лор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2564904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smtClean="0"/>
              <a:t>Глаз</a:t>
            </a:r>
            <a:r>
              <a:rPr lang="ru-RU" dirty="0" smtClean="0"/>
              <a:t> и зрение</a:t>
            </a:r>
          </a:p>
        </p:txBody>
      </p:sp>
      <p:pic>
        <p:nvPicPr>
          <p:cNvPr id="2053" name="Рисунок 6" descr="глаза совы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917950"/>
            <a:ext cx="38036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7" descr="глаз кошки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3" y="4143375"/>
            <a:ext cx="3400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8268"/>
            <a:ext cx="3642809" cy="273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3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0656"/>
            <a:ext cx="3528392" cy="534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569" y="809742"/>
            <a:ext cx="3282617" cy="5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97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tint val="66000"/>
                <a:satMod val="160000"/>
                <a:alpha val="7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1736207" cy="25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000504"/>
            <a:ext cx="1781176" cy="259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71480"/>
            <a:ext cx="1638300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1736207" cy="25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0" y="0"/>
            <a:ext cx="1229164" cy="122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19864" y="5633864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29454" y="4643446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714347" y="642918"/>
            <a:ext cx="1371291" cy="137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32084E-6 L 0.85834 1.32084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368 0.00602 L 0.83368 0.80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0.01041 L -0.83264 0.020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684 0.02545 L -0.81684 -0.792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5 -0.00023 L -0.6842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945 1.32084E-6 L -0.66945 -0.51423 " pathEditMode="relative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3146 L 0.64688 0.031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688 0.03122 L 0.64375 0.592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3714743" y="58108"/>
            <a:ext cx="1600755" cy="1299190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4247" y="2628000"/>
            <a:ext cx="1549753" cy="1301065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-1" y="2500306"/>
            <a:ext cx="1640703" cy="1312302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643834" y="5572141"/>
            <a:ext cx="1500166" cy="1227064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0" y="58795"/>
            <a:ext cx="1619672" cy="1298503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43245" y="58108"/>
            <a:ext cx="1600755" cy="1370628"/>
          </a:xfrm>
          <a:prstGeom prst="hexagon">
            <a:avLst>
              <a:gd name="adj" fmla="val 29105"/>
              <a:gd name="vf" fmla="val 11547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0" y="5500703"/>
            <a:ext cx="1500166" cy="1269996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486E-6 L 0.00885 0.7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3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7932 L 0.00104 0.00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3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0507E-6 L -0.81007 0.0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2211E-6 L 1.00799 -0.010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4506E-6 L -0.85052 -0.79736 " pathEditMode="relative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0393 L 1.01667 0.999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00" y="5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3727E-6 L -0.83472 0.80777 " pathEditMode="relative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153 L 1.03541 -0.943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0" y="-4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лако 17"/>
          <p:cNvSpPr/>
          <p:nvPr/>
        </p:nvSpPr>
        <p:spPr>
          <a:xfrm>
            <a:off x="4000496" y="6215082"/>
            <a:ext cx="1000132" cy="28575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3000364" y="4143380"/>
            <a:ext cx="2928958" cy="571504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7643834" y="3571876"/>
            <a:ext cx="1071538" cy="28575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0" y="3786190"/>
            <a:ext cx="1357290" cy="28575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4000496" y="1142984"/>
            <a:ext cx="1143008" cy="35719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7554" y="2214554"/>
            <a:ext cx="2178928" cy="2137556"/>
          </a:xfrm>
          <a:prstGeom prst="rect">
            <a:avLst/>
          </a:prstGeom>
          <a:noFill/>
        </p:spPr>
      </p:pic>
      <p:pic>
        <p:nvPicPr>
          <p:cNvPr id="11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2428868"/>
            <a:ext cx="694507" cy="1509095"/>
          </a:xfrm>
          <a:prstGeom prst="rect">
            <a:avLst/>
          </a:prstGeom>
          <a:noFill/>
        </p:spPr>
      </p:pic>
      <p:pic>
        <p:nvPicPr>
          <p:cNvPr id="12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715272" y="2643182"/>
            <a:ext cx="813079" cy="1043608"/>
          </a:xfrm>
          <a:prstGeom prst="rect">
            <a:avLst/>
          </a:prstGeom>
          <a:noFill/>
        </p:spPr>
      </p:pic>
      <p:pic>
        <p:nvPicPr>
          <p:cNvPr id="13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14810" y="357166"/>
            <a:ext cx="764089" cy="980728"/>
          </a:xfrm>
          <a:prstGeom prst="rect">
            <a:avLst/>
          </a:prstGeom>
          <a:noFill/>
        </p:spPr>
      </p:pic>
      <p:pic>
        <p:nvPicPr>
          <p:cNvPr id="14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286248" y="5357826"/>
            <a:ext cx="463948" cy="1008112"/>
          </a:xfrm>
          <a:prstGeom prst="rect">
            <a:avLst/>
          </a:prstGeom>
          <a:noFill/>
        </p:spPr>
      </p:pic>
      <p:pic>
        <p:nvPicPr>
          <p:cNvPr id="21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4143372" y="214290"/>
            <a:ext cx="1509904" cy="1087130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71868" y="142852"/>
            <a:ext cx="1509904" cy="1087130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Овал 18"/>
          <p:cNvSpPr/>
          <p:nvPr/>
        </p:nvSpPr>
        <p:spPr>
          <a:xfrm>
            <a:off x="7572396" y="2357430"/>
            <a:ext cx="357190" cy="428628"/>
          </a:xfrm>
          <a:prstGeom prst="ellipse">
            <a:avLst/>
          </a:prstGeom>
          <a:solidFill>
            <a:srgbClr val="02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4256E-6 C 0.23559 2.04256E-6 0.42812 0.18714 0.42812 0.41753 C 0.42812 0.6477 0.23559 0.83507 3.88889E-6 0.83507 C -0.23559 0.83507 -0.42691 0.6477 -0.42691 0.41753 C -0.42691 0.18714 -0.23559 2.04256E-6 3.88889E-6 2.04256E-6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2 2.04256E-6 L -0.07152 2.04256E-6 L -0.15487 0.01943 L -0.24445 0.05621 L -0.32778 0.1189 L -0.39775 0.20402 L -0.43941 0.29701 L -0.45643 0.37566 L -0.45539 0.46241 L -0.43577 0.54753 L -0.39896 0.63104 L -0.33525 0.70946 L -0.24931 0.77862 L -0.15261 0.81887 L -0.06424 0.83622 L 0.0316 0.83298 L 0.1224 0.81055 L 0.2033 0.77515 L 0.27935 0.71131 L 0.35053 0.62271 L 0.38872 0.53134 L 0.40348 0.45431 L 0.4007 0.35785 L 0.37744 0.26949 L 0.35053 0.2216 L 0.31129 0.15868 L 0.25851 0.10594 L 0.18872 0.05297 L 0.1224 0.02567 L 0.03646 0.00486 L -0.03334 -0.00324 " pathEditMode="relative" rAng="0" ptsTypes="AAAAAAAAAAAAAAAAAAAAAAAAAAAAAAA">
                                      <p:cBhvr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4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/>
          <p:cNvSpPr/>
          <p:nvPr/>
        </p:nvSpPr>
        <p:spPr>
          <a:xfrm>
            <a:off x="5214942" y="3857628"/>
            <a:ext cx="1643074" cy="42862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214546" y="3857628"/>
            <a:ext cx="1857388" cy="42862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34042" y="2492896"/>
            <a:ext cx="993044" cy="1579046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72132" y="2500306"/>
            <a:ext cx="1010819" cy="160731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15508" y="2492896"/>
            <a:ext cx="1369767" cy="1369767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57981">
            <a:off x="970241" y="242561"/>
            <a:ext cx="1840577" cy="277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456105" y="2568825"/>
            <a:ext cx="1302304" cy="1302304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928794" y="2143116"/>
            <a:ext cx="5328592" cy="2448272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Берегите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зрение!</a:t>
            </a:r>
            <a:endParaRPr lang="ru-RU" sz="4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C 3.05556E-6 0.17547 0.08767 0.32037 0.19479 0.32037 C 0.32118 0.32037 0.36666 0.16019 0.38611 0.06366 L 0.4059 -0.06412 C 0.42534 -0.16018 0.47396 -0.32013 0.61684 -0.32013 C 0.70816 -0.32013 0.81198 -0.17592 0.81198 -4.44444E-6 C 0.81198 0.17547 0.70816 0.32037 0.61684 0.32037 C 0.47396 0.32037 0.42534 0.16019 0.4059 0.06366 L 0.38611 -0.06412 C 0.36666 -0.16018 0.32118 -0.32013 0.19479 -0.32013 C 0.08767 -0.32013 3.05556E-6 -0.17592 3.05556E-6 -4.44444E-6 Z " pathEditMode="relative" rAng="0" ptsTypes="ffFffffFfff">
                                      <p:cBhvr>
                                        <p:cTn id="11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0023 C 0.01563 0.17581 -0.07326 0.32038 -0.18142 0.32038 C -0.30868 0.32038 -0.35486 0.16008 -0.37413 0.06362 L -0.39392 -0.06384 C -0.41406 -0.16007 -0.46284 -0.31991 -0.60677 -0.31991 C -0.69895 -0.31991 -0.80312 -0.17603 -0.80312 0.00023 C -0.80312 0.17581 -0.69895 0.32038 -0.60677 0.32038 C -0.46284 0.32038 -0.41406 0.16008 -0.39392 0.06362 L -0.37413 -0.06384 C -0.35486 -0.16007 -0.30868 -0.31991 -0.18142 -0.31991 C -0.07326 -0.31991 0.01563 -0.17603 0.01563 0.00023 Z " pathEditMode="relative" rAng="5400000" ptsTypes="ffFffffFfff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Глаз – оптическая система</a:t>
            </a:r>
          </a:p>
        </p:txBody>
      </p:sp>
      <p:pic>
        <p:nvPicPr>
          <p:cNvPr id="5123" name="Picture 4" descr="Нормальное зрени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1988840"/>
            <a:ext cx="5040312" cy="45291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5" descr="Ход луча при нормальном зре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30956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90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19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hlinkClick r:id="rId2" action="ppaction://hlinksldjump"/>
              </a:rPr>
              <a:t>Строение глаза</a:t>
            </a:r>
            <a:endParaRPr lang="ru-RU" dirty="0" smtClean="0"/>
          </a:p>
        </p:txBody>
      </p:sp>
      <p:pic>
        <p:nvPicPr>
          <p:cNvPr id="6147" name="Picture 4" descr="Глаз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77913"/>
            <a:ext cx="7643812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78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ye3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245" y="836712"/>
            <a:ext cx="8495857" cy="381642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00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://elenaek2.narod.ru/parall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6316" y="2035498"/>
            <a:ext cx="4357117" cy="196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ttp://elenaek2.narod.ru/m_w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4305577" cy="20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4"/>
          <p:cNvSpPr>
            <a:spLocks noChangeArrowheads="1"/>
          </p:cNvSpPr>
          <p:nvPr/>
        </p:nvSpPr>
        <p:spPr bwMode="auto">
          <a:xfrm>
            <a:off x="1214438" y="2393950"/>
            <a:ext cx="42910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21173134">
            <a:off x="-843704" y="740063"/>
            <a:ext cx="8686800" cy="1458912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dirty="0" smtClean="0"/>
              <a:t>Зрительные иллюзии</a:t>
            </a:r>
          </a:p>
        </p:txBody>
      </p:sp>
      <p:pic>
        <p:nvPicPr>
          <p:cNvPr id="12296" name="Рисунок 7" descr="зрит иллюз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4000500"/>
            <a:ext cx="38592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73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3299">
            <a:off x="4610518" y="1758167"/>
            <a:ext cx="4102296" cy="307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2471">
            <a:off x="881547" y="4372985"/>
            <a:ext cx="2969237" cy="182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1345"/>
            <a:ext cx="3168352" cy="196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64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68760" y="30832"/>
            <a:ext cx="6512511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>Близорукость </a:t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2875" y="1000125"/>
            <a:ext cx="4213225" cy="5524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Близорукость</a:t>
            </a:r>
            <a:r>
              <a:rPr lang="ru-RU" sz="2400" dirty="0" smtClean="0">
                <a:solidFill>
                  <a:schemeClr val="tx1"/>
                </a:solidFill>
              </a:rPr>
              <a:t> – это недостаток зрения, при котором изображение предметов  располагается перед сетчаткой глаза. Преломляющая сила оптической системы глаза слишком велика.. Расстояние  наилучшего зрения </a:t>
            </a:r>
            <a:r>
              <a:rPr lang="en-US" sz="2400" dirty="0" smtClean="0">
                <a:solidFill>
                  <a:schemeClr val="tx1"/>
                </a:solidFill>
              </a:rPr>
              <a:t>&lt;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25</a:t>
            </a:r>
            <a:r>
              <a:rPr lang="ru-RU" sz="2400" dirty="0" smtClean="0">
                <a:solidFill>
                  <a:schemeClr val="tx1"/>
                </a:solidFill>
              </a:rPr>
              <a:t> см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острота зрения ниже 1,0.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Исправляют близорукость </a:t>
            </a:r>
            <a:r>
              <a:rPr lang="ru-RU" sz="2400" b="1" dirty="0" smtClean="0">
                <a:solidFill>
                  <a:schemeClr val="tx1"/>
                </a:solidFill>
              </a:rPr>
              <a:t>рассеивающими</a:t>
            </a:r>
            <a:r>
              <a:rPr lang="ru-RU" sz="2400" dirty="0" smtClean="0">
                <a:solidFill>
                  <a:schemeClr val="tx1"/>
                </a:solidFill>
              </a:rPr>
              <a:t> линзами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6388" name="Picture 4" descr="myo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2489" y="1556792"/>
            <a:ext cx="446405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0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85750"/>
            <a:ext cx="4717157" cy="1214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Дальнозоркость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860032" y="836712"/>
            <a:ext cx="4500562" cy="5667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Дальнозоркость</a:t>
            </a:r>
            <a:r>
              <a:rPr lang="ru-RU" sz="2400" dirty="0" smtClean="0">
                <a:solidFill>
                  <a:schemeClr val="tx1"/>
                </a:solidFill>
              </a:rPr>
              <a:t> - это нарушение зрения, при котором изображение предмета формируется за сетчаткой.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Дальнозоркий глаз обладает  слабой преломляющей способностью.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Человек плохо видит   предметы вдали и вблизи.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Расстояние наилучшего зрения </a:t>
            </a:r>
            <a:r>
              <a:rPr lang="en-US" sz="2400" dirty="0" smtClean="0">
                <a:solidFill>
                  <a:schemeClr val="tx1"/>
                </a:solidFill>
              </a:rPr>
              <a:t>&gt;</a:t>
            </a:r>
            <a:r>
              <a:rPr lang="ru-RU" sz="2400" dirty="0" smtClean="0">
                <a:solidFill>
                  <a:schemeClr val="tx1"/>
                </a:solidFill>
              </a:rPr>
              <a:t> 25см.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Исправляют дальнозоркость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собирающими</a:t>
            </a:r>
            <a:r>
              <a:rPr lang="ru-RU" sz="2400" dirty="0" smtClean="0">
                <a:solidFill>
                  <a:schemeClr val="tx1"/>
                </a:solidFill>
              </a:rPr>
              <a:t> линзами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17412" name="Picture 4" descr="hype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572000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887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mja-sneg_krujitsja.mp3" hidden="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42464" y="908720"/>
            <a:ext cx="7572428" cy="186953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010708"/>
              </a:avLst>
            </a:prstTxWarp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Гимнастика для глаз</a:t>
            </a:r>
          </a:p>
          <a:p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89625"/>
            <a:ext cx="3288926" cy="49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256583" cy="40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293e2bb4677824be5f5293155ded7d9c0cba9c4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97</Words>
  <Application>Microsoft Office PowerPoint</Application>
  <PresentationFormat>Экран (4:3)</PresentationFormat>
  <Paragraphs>19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4_Тема Office</vt:lpstr>
      <vt:lpstr>Воздушный поток</vt:lpstr>
      <vt:lpstr>Глаз и зрение</vt:lpstr>
      <vt:lpstr>Глаз – оптическая система</vt:lpstr>
      <vt:lpstr>Строение глаза</vt:lpstr>
      <vt:lpstr>Слайд 4</vt:lpstr>
      <vt:lpstr>Зрительные иллюзии</vt:lpstr>
      <vt:lpstr>Слайд 6</vt:lpstr>
      <vt:lpstr>Близорукость  </vt:lpstr>
      <vt:lpstr>Дальнозоркость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User</cp:lastModifiedBy>
  <cp:revision>63</cp:revision>
  <dcterms:created xsi:type="dcterms:W3CDTF">2011-08-03T07:52:40Z</dcterms:created>
  <dcterms:modified xsi:type="dcterms:W3CDTF">2013-02-25T09:34:03Z</dcterms:modified>
</cp:coreProperties>
</file>