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309" r:id="rId2"/>
    <p:sldId id="278" r:id="rId3"/>
    <p:sldId id="285" r:id="rId4"/>
    <p:sldId id="279" r:id="rId5"/>
    <p:sldId id="286" r:id="rId6"/>
    <p:sldId id="287" r:id="rId7"/>
    <p:sldId id="288" r:id="rId8"/>
    <p:sldId id="289" r:id="rId9"/>
    <p:sldId id="290" r:id="rId10"/>
    <p:sldId id="291" r:id="rId11"/>
    <p:sldId id="293" r:id="rId12"/>
    <p:sldId id="295" r:id="rId13"/>
    <p:sldId id="294" r:id="rId14"/>
    <p:sldId id="308" r:id="rId15"/>
    <p:sldId id="306" r:id="rId16"/>
    <p:sldId id="305" r:id="rId17"/>
    <p:sldId id="307" r:id="rId18"/>
    <p:sldId id="303" r:id="rId19"/>
    <p:sldId id="296" r:id="rId20"/>
    <p:sldId id="297" r:id="rId21"/>
    <p:sldId id="298" r:id="rId22"/>
    <p:sldId id="299" r:id="rId23"/>
    <p:sldId id="300" r:id="rId24"/>
    <p:sldId id="302" r:id="rId25"/>
    <p:sldId id="284" r:id="rId26"/>
    <p:sldId id="282" r:id="rId27"/>
    <p:sldId id="283" r:id="rId28"/>
    <p:sldId id="263" r:id="rId29"/>
    <p:sldId id="260" r:id="rId30"/>
    <p:sldId id="267" r:id="rId31"/>
    <p:sldId id="270" r:id="rId32"/>
    <p:sldId id="266" r:id="rId33"/>
    <p:sldId id="264" r:id="rId34"/>
    <p:sldId id="275" r:id="rId35"/>
    <p:sldId id="256" r:id="rId36"/>
    <p:sldId id="262" r:id="rId37"/>
    <p:sldId id="276" r:id="rId38"/>
    <p:sldId id="272" r:id="rId39"/>
    <p:sldId id="271" r:id="rId40"/>
    <p:sldId id="265" r:id="rId41"/>
    <p:sldId id="273" r:id="rId42"/>
    <p:sldId id="277" r:id="rId43"/>
    <p:sldId id="258" r:id="rId44"/>
    <p:sldId id="269" r:id="rId45"/>
    <p:sldId id="268" r:id="rId46"/>
    <p:sldId id="274" r:id="rId47"/>
    <p:sldId id="259" r:id="rId48"/>
    <p:sldId id="261" r:id="rId49"/>
    <p:sldId id="304" r:id="rId50"/>
    <p:sldId id="280" r:id="rId5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1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  <c:pt idx="1">
                  <c:v>81</c:v>
                </c:pt>
              </c:numCache>
            </c:numRef>
          </c:val>
        </c:ser>
        <c:firstSliceAng val="0"/>
        <c:holeSize val="50"/>
      </c:doughnut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Любовь, взаимопонимание</c:v>
                </c:pt>
                <c:pt idx="1">
                  <c:v>рождение детей</c:v>
                </c:pt>
                <c:pt idx="2">
                  <c:v>благосостояние</c:v>
                </c:pt>
                <c:pt idx="3">
                  <c:v>саморазвитие, самореализация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</c:v>
                </c:pt>
                <c:pt idx="1">
                  <c:v>24</c:v>
                </c:pt>
                <c:pt idx="2">
                  <c:v>14</c:v>
                </c:pt>
                <c:pt idx="3">
                  <c:v>9</c:v>
                </c:pt>
              </c:numCache>
            </c:numRef>
          </c:val>
        </c:ser>
        <c:firstSliceAng val="0"/>
        <c:holeSize val="50"/>
      </c:doughnut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ребёнок</c:v>
                </c:pt>
                <c:pt idx="1">
                  <c:v>2 ребёнка</c:v>
                </c:pt>
                <c:pt idx="2">
                  <c:v>3 ребёнка</c:v>
                </c:pt>
                <c:pt idx="3">
                  <c:v>4 ребёнка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38</c:v>
                </c:pt>
                <c:pt idx="2">
                  <c:v>28</c:v>
                </c:pt>
                <c:pt idx="3">
                  <c:v>20</c:v>
                </c:pt>
              </c:numCache>
            </c:numRef>
          </c:val>
        </c:ser>
        <c:firstSliceAng val="0"/>
        <c:holeSize val="50"/>
      </c:doughnut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0732718989582003E-2"/>
          <c:y val="3.2556415000374046E-2"/>
          <c:w val="0.5283143799299006"/>
          <c:h val="0.890492058635105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строгость, уважение, почитание старших</c:v>
                </c:pt>
                <c:pt idx="1">
                  <c:v>равноправие, довери-тельность, душев-ность</c:v>
                </c:pt>
                <c:pt idx="2">
                  <c:v>равнодушие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81</c:v>
                </c:pt>
                <c:pt idx="2">
                  <c:v>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34407858806935"/>
          <c:y val="8.7472119054405023E-2"/>
          <c:w val="0.38602365661272148"/>
          <c:h val="0.8250555288459857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A6-6E84-5840-95C5-B5EE25B0C02E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E7F0-ED24-6042-8A3F-80262A068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A6-6E84-5840-95C5-B5EE25B0C02E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E7F0-ED24-6042-8A3F-80262A068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A6-6E84-5840-95C5-B5EE25B0C02E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E7F0-ED24-6042-8A3F-80262A068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A6-6E84-5840-95C5-B5EE25B0C02E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E7F0-ED24-6042-8A3F-80262A068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A6-6E84-5840-95C5-B5EE25B0C02E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E7F0-ED24-6042-8A3F-80262A068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A6-6E84-5840-95C5-B5EE25B0C02E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E7F0-ED24-6042-8A3F-80262A068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A6-6E84-5840-95C5-B5EE25B0C02E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E7F0-ED24-6042-8A3F-80262A068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A6-6E84-5840-95C5-B5EE25B0C02E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E7F0-ED24-6042-8A3F-80262A068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A6-6E84-5840-95C5-B5EE25B0C02E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E7F0-ED24-6042-8A3F-80262A068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A6-6E84-5840-95C5-B5EE25B0C02E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E7F0-ED24-6042-8A3F-80262A068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A6-6E84-5840-95C5-B5EE25B0C02E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E7F0-ED24-6042-8A3F-80262A068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A6-6E84-5840-95C5-B5EE25B0C02E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E7F0-ED24-6042-8A3F-80262A068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A6-6E84-5840-95C5-B5EE25B0C02E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E7F0-ED24-6042-8A3F-80262A068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925820A6-6E84-5840-95C5-B5EE25B0C02E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AD17E7F0-ED24-6042-8A3F-80262A068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ommons.wikimedia.org/wiki/File:Family_of_L._Tolstoy.jpg?uselang=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type="ctrTitle"/>
          </p:nvPr>
        </p:nvSpPr>
        <p:spPr>
          <a:xfrm>
            <a:off x="779463" y="1030310"/>
            <a:ext cx="7583488" cy="4237149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sz="3600" dirty="0" smtClean="0"/>
              <a:t> </a:t>
            </a:r>
            <a:r>
              <a:rPr lang="ru-RU" sz="36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83103"/>
                </a:solidFill>
                <a:effectLst/>
                <a:latin typeface="Times New Roman"/>
                <a:cs typeface="Times New Roman"/>
              </a:rPr>
              <a:t>Шишканова</a:t>
            </a:r>
            <a:r>
              <a:rPr lang="ru-RU" sz="36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83103"/>
                </a:solidFill>
                <a:effectLst/>
                <a:latin typeface="Times New Roman"/>
                <a:cs typeface="Times New Roman"/>
              </a:rPr>
              <a:t> </a:t>
            </a:r>
            <a:br>
              <a:rPr lang="ru-RU" sz="36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83103"/>
                </a:solidFill>
                <a:effectLst/>
                <a:latin typeface="Times New Roman"/>
                <a:cs typeface="Times New Roman"/>
              </a:rPr>
            </a:br>
            <a:r>
              <a:rPr lang="ru-RU" sz="36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83103"/>
                </a:solidFill>
                <a:effectLst/>
                <a:latin typeface="Times New Roman"/>
                <a:cs typeface="Times New Roman"/>
              </a:rPr>
              <a:t>Юлия Александровна </a:t>
            </a:r>
            <a:br>
              <a:rPr lang="ru-RU" sz="36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83103"/>
                </a:solidFill>
                <a:effectLst/>
                <a:latin typeface="Times New Roman"/>
                <a:cs typeface="Times New Roman"/>
              </a:rPr>
            </a:br>
            <a:r>
              <a:rPr lang="ru-RU" sz="36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83103"/>
                </a:solidFill>
                <a:effectLst/>
                <a:latin typeface="Times New Roman"/>
                <a:cs typeface="Times New Roman"/>
              </a:rPr>
              <a:t>(240-680-938)</a:t>
            </a:r>
            <a:br>
              <a:rPr lang="ru-RU" sz="36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83103"/>
                </a:solidFill>
                <a:effectLst/>
                <a:latin typeface="Times New Roman"/>
                <a:cs typeface="Times New Roman"/>
              </a:rPr>
            </a:br>
            <a:r>
              <a:rPr lang="ru-RU" sz="36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83103"/>
                </a:solidFill>
                <a:effectLst/>
                <a:latin typeface="Times New Roman"/>
                <a:cs typeface="Times New Roman"/>
              </a:rPr>
              <a:t>Кудашева</a:t>
            </a:r>
            <a:br>
              <a:rPr lang="ru-RU" sz="36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83103"/>
                </a:solidFill>
                <a:effectLst/>
                <a:latin typeface="Times New Roman"/>
                <a:cs typeface="Times New Roman"/>
              </a:rPr>
            </a:br>
            <a:r>
              <a:rPr lang="ru-RU" sz="36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83103"/>
                </a:solidFill>
                <a:effectLst/>
                <a:latin typeface="Times New Roman"/>
                <a:cs typeface="Times New Roman"/>
              </a:rPr>
              <a:t>Екатерина Александровна </a:t>
            </a:r>
            <a:br>
              <a:rPr lang="ru-RU" sz="36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83103"/>
                </a:solidFill>
                <a:effectLst/>
                <a:latin typeface="Times New Roman"/>
                <a:cs typeface="Times New Roman"/>
              </a:rPr>
            </a:br>
            <a:r>
              <a:rPr lang="ru-RU" sz="36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83103"/>
                </a:solidFill>
                <a:effectLst/>
                <a:latin typeface="Times New Roman"/>
                <a:cs typeface="Times New Roman"/>
              </a:rPr>
              <a:t>(265-254-973)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Курагины – «подлая порода»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4766" y="1600200"/>
            <a:ext cx="3921606" cy="4288536"/>
          </a:xfrm>
        </p:spPr>
        <p:txBody>
          <a:bodyPr>
            <a:normAutofit fontScale="92500"/>
          </a:bodyPr>
          <a:lstStyle/>
          <a:p>
            <a:pPr lvl="2"/>
            <a:r>
              <a:rPr lang="ru-RU" sz="3400" b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Князь Василий.</a:t>
            </a:r>
          </a:p>
          <a:p>
            <a:pPr lvl="2"/>
            <a:r>
              <a:rPr lang="ru-RU" sz="3400" b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Красавица </a:t>
            </a:r>
            <a:r>
              <a:rPr lang="ru-RU" sz="3400" b="1" dirty="0" err="1" smtClean="0">
                <a:solidFill>
                  <a:srgbClr val="683103"/>
                </a:solidFill>
                <a:latin typeface="Times New Roman"/>
                <a:cs typeface="Times New Roman"/>
              </a:rPr>
              <a:t>Элен</a:t>
            </a:r>
            <a:r>
              <a:rPr lang="ru-RU" sz="3400" b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.</a:t>
            </a:r>
          </a:p>
          <a:p>
            <a:pPr lvl="2"/>
            <a:r>
              <a:rPr lang="ru-RU" sz="3400" b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«Покойный </a:t>
            </a:r>
            <a:r>
              <a:rPr lang="ru-RU" sz="3400" b="1" dirty="0" err="1" smtClean="0">
                <a:solidFill>
                  <a:srgbClr val="683103"/>
                </a:solidFill>
                <a:latin typeface="Times New Roman"/>
                <a:cs typeface="Times New Roman"/>
              </a:rPr>
              <a:t>дурак</a:t>
            </a:r>
            <a:r>
              <a:rPr lang="ru-RU" sz="3400" b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» Ипполит.</a:t>
            </a:r>
          </a:p>
          <a:p>
            <a:pPr lvl="2"/>
            <a:r>
              <a:rPr lang="ru-RU" sz="3400" b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«Беспокойный </a:t>
            </a:r>
            <a:r>
              <a:rPr lang="ru-RU" sz="3400" b="1" dirty="0" err="1" smtClean="0">
                <a:solidFill>
                  <a:srgbClr val="683103"/>
                </a:solidFill>
                <a:latin typeface="Times New Roman"/>
                <a:cs typeface="Times New Roman"/>
              </a:rPr>
              <a:t>дурак</a:t>
            </a:r>
            <a:r>
              <a:rPr lang="ru-RU" sz="3400" b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» Анатоль</a:t>
            </a:r>
          </a:p>
          <a:p>
            <a:endParaRPr lang="ru-RU" dirty="0"/>
          </a:p>
        </p:txBody>
      </p:sp>
      <p:pic>
        <p:nvPicPr>
          <p:cNvPr id="7" name="Содержимое 6" descr="http://i.t30p.ru/1exb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3960223" cy="428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5675" y="522514"/>
            <a:ext cx="7232650" cy="58390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	</a:t>
            </a:r>
            <a:r>
              <a:rPr lang="ru-RU" sz="3600" b="1" i="1" dirty="0" err="1" smtClean="0">
                <a:solidFill>
                  <a:srgbClr val="683103"/>
                </a:solidFill>
                <a:latin typeface="Times New Roman"/>
                <a:cs typeface="Times New Roman"/>
              </a:rPr>
              <a:t>Ростовы</a:t>
            </a:r>
            <a:r>
              <a:rPr lang="ru-RU" sz="36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 – «ум сердца» – простота.</a:t>
            </a:r>
          </a:p>
          <a:p>
            <a:pPr>
              <a:buNone/>
            </a:pPr>
            <a:r>
              <a:rPr lang="ru-RU" sz="36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	</a:t>
            </a:r>
            <a:r>
              <a:rPr lang="ru-RU" sz="3600" b="1" i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Болконские</a:t>
            </a:r>
            <a:r>
              <a:rPr lang="ru-RU" sz="36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 – «ум ума» – сложность.</a:t>
            </a:r>
          </a:p>
          <a:p>
            <a:pPr>
              <a:buNone/>
            </a:pPr>
            <a:endParaRPr lang="ru-RU" sz="36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 	</a:t>
            </a:r>
            <a:r>
              <a:rPr lang="ru-RU" sz="3600" b="1" i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Курагины</a:t>
            </a:r>
            <a:r>
              <a:rPr lang="ru-RU" sz="36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 – «подлая порода» – агрессия, низменные стремления человека.</a:t>
            </a:r>
            <a:endParaRPr lang="ru-RU" sz="3600" dirty="0"/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3905794" y="2860766"/>
            <a:ext cx="953589" cy="1319348"/>
          </a:xfrm>
          <a:prstGeom prst="upDownArrow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334204"/>
          </a:xfrm>
        </p:spPr>
        <p:txBody>
          <a:bodyPr/>
          <a:lstStyle/>
          <a:p>
            <a:r>
              <a:rPr lang="ru-RU" sz="4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Марья Болконская </a:t>
            </a:r>
            <a:br>
              <a:rPr lang="ru-RU" sz="4000" dirty="0" smtClean="0">
                <a:solidFill>
                  <a:srgbClr val="683103"/>
                </a:solidFill>
                <a:latin typeface="Times New Roman"/>
                <a:cs typeface="Times New Roman"/>
              </a:rPr>
            </a:br>
            <a:r>
              <a:rPr lang="ru-RU" sz="4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и Николай Ростов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img0.liveinternet.ru/images/attach/c/3/76/873/76873020_large_0731e5fef0b813733ab4844615e34b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571" y="1600200"/>
            <a:ext cx="4389120" cy="487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Идеальная семья – Наташа Ростова и Пьер Безухов</a:t>
            </a:r>
            <a:endParaRPr lang="ru-RU" sz="4000" dirty="0"/>
          </a:p>
        </p:txBody>
      </p:sp>
      <p:pic>
        <p:nvPicPr>
          <p:cNvPr id="4" name="Содержимое 3" descr="http://www.zemljak-citi.ru/files/misstoryattachedimg/war_peace_00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07356" y="1600200"/>
            <a:ext cx="4097947" cy="495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761104" cy="1619250"/>
          </a:xfrm>
        </p:spPr>
        <p:txBody>
          <a:bodyPr/>
          <a:lstStyle/>
          <a:p>
            <a:r>
              <a:rPr lang="ru-RU" sz="3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Идеальная семья – Наташа Ростова и Пьер Безухов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3586908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solidFill>
                  <a:srgbClr val="683103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u-RU" sz="2200" b="1" dirty="0">
                <a:solidFill>
                  <a:srgbClr val="683103"/>
                </a:solidFill>
                <a:latin typeface="Times New Roman"/>
                <a:ea typeface="+mj-ea"/>
                <a:cs typeface="Times New Roman"/>
              </a:rPr>
              <a:t>«После семи лет супружества Пьер чувствовал радостное, твёрдое сознание того, что он не дурной человек, и чувствовал он это потому, что он видел себя отражённым в своей жене».</a:t>
            </a:r>
          </a:p>
        </p:txBody>
      </p:sp>
      <p:pic>
        <p:nvPicPr>
          <p:cNvPr id="5" name="Содержимое 3" descr="http://www.zemljak-citi.ru/files/misstoryattachedimg/war_peace_002.jpg"/>
          <p:cNvPicPr>
            <a:picLocks noGrp="1"/>
          </p:cNvPicPr>
          <p:nvPr>
            <p:ph type="pic" idx="1"/>
          </p:nvPr>
        </p:nvPicPr>
        <p:blipFill>
          <a:blip r:embed="rId2"/>
          <a:srcRect l="2966" r="2966"/>
          <a:stretch>
            <a:fillRect/>
          </a:stretch>
        </p:blipFill>
        <p:spPr bwMode="auto">
          <a:xfrm>
            <a:off x="4727891" y="838200"/>
            <a:ext cx="4063411" cy="544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1887" y="587829"/>
            <a:ext cx="8425542" cy="530090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		Толстовский идеал - патриархальная семья с её святой заботой старших о младших и младших о старших, с умением каждого в семье отдавать больше, чем брать, с взаимоотношениями, </a:t>
            </a:r>
            <a:r>
              <a:rPr lang="ru-RU" sz="4800" dirty="0" err="1" smtClean="0">
                <a:solidFill>
                  <a:srgbClr val="683103"/>
                </a:solidFill>
                <a:latin typeface="Times New Roman"/>
                <a:cs typeface="Times New Roman"/>
              </a:rPr>
              <a:t>построен-ными</a:t>
            </a:r>
            <a:r>
              <a:rPr lang="ru-RU" sz="48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 на «добре и правде».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399519"/>
          </a:xfrm>
        </p:spPr>
        <p:txBody>
          <a:bodyPr/>
          <a:lstStyle/>
          <a:p>
            <a:r>
              <a:rPr lang="ru-RU" dirty="0" smtClean="0">
                <a:solidFill>
                  <a:srgbClr val="683103"/>
                </a:solidFill>
                <a:latin typeface="Times New Roman"/>
                <a:cs typeface="Times New Roman"/>
              </a:rPr>
              <a:t>Л.Н. Толстой с внуками Софьей и Ильёй 1909г.</a:t>
            </a:r>
            <a:endParaRPr lang="ru-RU" dirty="0"/>
          </a:p>
        </p:txBody>
      </p:sp>
      <p:pic>
        <p:nvPicPr>
          <p:cNvPr id="5" name="Содержимое 4" descr="http://nizrp.narod.ru/pics/tol26_thumb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4514" y="1711235"/>
            <a:ext cx="4328115" cy="475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3524794"/>
          </a:xfrm>
        </p:spPr>
        <p:txBody>
          <a:bodyPr/>
          <a:lstStyle/>
          <a:p>
            <a:r>
              <a:rPr lang="ru-RU" sz="44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Л.Н. Толстой </a:t>
            </a:r>
            <a:br>
              <a:rPr lang="ru-RU" sz="4400" dirty="0" smtClean="0">
                <a:solidFill>
                  <a:srgbClr val="683103"/>
                </a:solidFill>
                <a:latin typeface="Times New Roman"/>
                <a:cs typeface="Times New Roman"/>
              </a:rPr>
            </a:br>
            <a:r>
              <a:rPr lang="ru-RU" sz="44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с внучкой Танечкой. 1910. </a:t>
            </a:r>
            <a:endParaRPr lang="ru-RU" sz="4400" dirty="0"/>
          </a:p>
        </p:txBody>
      </p:sp>
      <p:pic>
        <p:nvPicPr>
          <p:cNvPr id="5" name="Содержимое 5" descr="http://nizrp.narod.ru/pics/tol25_thumb.jpg"/>
          <p:cNvPicPr>
            <a:picLocks noGrp="1"/>
          </p:cNvPicPr>
          <p:nvPr>
            <p:ph type="pic" idx="1"/>
          </p:nvPr>
        </p:nvPicPr>
        <p:blipFill>
          <a:blip r:embed="rId2"/>
          <a:srcRect l="3879" r="387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9463" y="1597026"/>
            <a:ext cx="7583488" cy="1002483"/>
          </a:xfrm>
        </p:spPr>
        <p:txBody>
          <a:bodyPr/>
          <a:lstStyle/>
          <a:p>
            <a:r>
              <a:rPr lang="ru-RU" sz="4800" i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Социологический опрос </a:t>
            </a:r>
            <a:endParaRPr lang="ru-RU" sz="4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069" y="3095896"/>
            <a:ext cx="8595360" cy="862149"/>
          </a:xfrm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Семья в моём понимании.</a:t>
            </a:r>
            <a:endParaRPr lang="ru-RU" sz="5400" b="1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463" y="352696"/>
            <a:ext cx="7583488" cy="1815737"/>
          </a:xfrm>
        </p:spPr>
        <p:txBody>
          <a:bodyPr/>
          <a:lstStyle/>
          <a:p>
            <a:pPr algn="just"/>
            <a:r>
              <a:rPr lang="ru-RU" sz="4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Хотите ли Вы, чтобы ваша семья была похожа на семью ваших родителей?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79463" y="2168433"/>
          <a:ext cx="7232650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69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11669" y="1"/>
            <a:ext cx="8741833" cy="1232647"/>
          </a:xfrm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83103"/>
                </a:solidFill>
                <a:effectLst/>
                <a:latin typeface="Times New Roman"/>
                <a:cs typeface="Times New Roman"/>
              </a:rPr>
              <a:t>Мысль семейная. </a:t>
            </a:r>
            <a:b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83103"/>
                </a:solidFill>
                <a:effectLst/>
                <a:latin typeface="Times New Roman"/>
                <a:cs typeface="Times New Roman"/>
              </a:rPr>
            </a:b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83103"/>
                </a:solidFill>
                <a:effectLst/>
                <a:latin typeface="Times New Roman"/>
                <a:cs typeface="Times New Roman"/>
              </a:rPr>
              <a:t>Классика и современность.</a:t>
            </a:r>
            <a:endParaRPr lang="ru-RU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683103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5675" y="1600200"/>
            <a:ext cx="8075704" cy="4989125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0" indent="0" algn="r">
              <a:buNone/>
            </a:pPr>
            <a:endParaRPr lang="ru-RU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0" indent="0" algn="r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0" indent="0" algn="r">
              <a:buNone/>
            </a:pPr>
            <a:endParaRPr lang="ru-RU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0" indent="0" algn="r">
              <a:buNone/>
            </a:pPr>
            <a:r>
              <a:rPr lang="ru-RU" sz="35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Бинарный урок </a:t>
            </a:r>
          </a:p>
          <a:p>
            <a:pPr marL="0" indent="0" algn="r">
              <a:buNone/>
            </a:pPr>
            <a:r>
              <a:rPr lang="ru-RU" sz="35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по литературе и истории</a:t>
            </a:r>
          </a:p>
          <a:p>
            <a:pPr marL="0" indent="0" algn="r">
              <a:buNone/>
            </a:pPr>
            <a:r>
              <a:rPr lang="ru-RU" sz="35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Преподаватели: </a:t>
            </a:r>
          </a:p>
          <a:p>
            <a:pPr marL="0" indent="0" algn="r">
              <a:buNone/>
            </a:pPr>
            <a:r>
              <a:rPr lang="ru-RU" sz="3500" dirty="0" err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Шишканова</a:t>
            </a:r>
            <a:r>
              <a:rPr lang="ru-RU" sz="35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Ю.А., </a:t>
            </a:r>
          </a:p>
          <a:p>
            <a:pPr marL="0" indent="0" algn="r">
              <a:buNone/>
            </a:pPr>
            <a:r>
              <a:rPr lang="ru-RU" sz="35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Кудашева Е.А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 marL="0" indent="0" algn="r">
              <a:buNone/>
            </a:pPr>
            <a:endParaRPr lang="ru-RU" sz="2600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Содержимое 13" descr="семь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4" y="1668004"/>
            <a:ext cx="4408423" cy="51141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8912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83103"/>
                </a:solidFill>
                <a:latin typeface="Times New Roman"/>
                <a:cs typeface="Times New Roman"/>
              </a:rPr>
              <a:t>Задача семьи, на Ваш взгляд - это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55675" y="1600200"/>
          <a:ext cx="7232650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463" y="89646"/>
            <a:ext cx="7583488" cy="1510553"/>
          </a:xfrm>
        </p:spPr>
        <p:txBody>
          <a:bodyPr/>
          <a:lstStyle/>
          <a:p>
            <a:r>
              <a:rPr lang="ru-RU" dirty="0" smtClean="0">
                <a:solidFill>
                  <a:srgbClr val="683103"/>
                </a:solidFill>
                <a:latin typeface="Times New Roman"/>
                <a:cs typeface="Times New Roman"/>
              </a:rPr>
              <a:t>Сколько детей будет в вашей семье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966788" y="1600200"/>
          <a:ext cx="6792912" cy="428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463" y="89646"/>
            <a:ext cx="7583488" cy="1739153"/>
          </a:xfrm>
        </p:spPr>
        <p:txBody>
          <a:bodyPr/>
          <a:lstStyle/>
          <a:p>
            <a:pPr algn="just"/>
            <a:r>
              <a:rPr lang="ru-RU" sz="36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Какие отношения, на Ваш взгляд, должны быть между родителями и детьми?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55675" y="1600200"/>
          <a:ext cx="7407276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Какими качествами, на Ваш взгляд, должен обладать муж?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" y="1232647"/>
            <a:ext cx="8543109" cy="4946083"/>
          </a:xfrm>
        </p:spPr>
        <p:txBody>
          <a:bodyPr numCol="3"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На  </a:t>
            </a:r>
            <a:r>
              <a:rPr lang="en-US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I</a:t>
            </a:r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 месте: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Доброта – 6.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Честность – 4.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Умение любить – 3.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Уважение к людям – 2.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Трудолюбие – 2.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Верность – 1.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Сила – 1.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Мужественность – 1.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Щедрость – 1.</a:t>
            </a:r>
          </a:p>
          <a:p>
            <a:pPr>
              <a:buNone/>
            </a:pPr>
            <a:endParaRPr lang="ru-RU" sz="80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ru-RU" sz="80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ru-RU" sz="80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ru-RU" sz="80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ru-RU" sz="80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На </a:t>
            </a:r>
            <a:r>
              <a:rPr lang="en-US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II</a:t>
            </a:r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 месте: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Доброта – 5.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Честность – 5.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Верность – 3.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Надёжность 2 .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Умение любить – 2.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Благоразумие – 2.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Строгость – 1.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Трудолюбие – 1</a:t>
            </a:r>
          </a:p>
          <a:p>
            <a:pPr>
              <a:buNone/>
            </a:pPr>
            <a:endParaRPr lang="ru-RU" sz="80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ru-RU" sz="80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ru-RU" sz="80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ru-RU" sz="80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ru-RU" sz="80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ru-RU" sz="80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На </a:t>
            </a:r>
            <a:r>
              <a:rPr lang="en-US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III</a:t>
            </a:r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 месте: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Верность – 4.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Чадолюбие – 3.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Понимание – 3.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Трудолюбие – 2.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Честность – 2.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Ум – 2.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Уважение к людям – 2.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Состоятельность – 2.</a:t>
            </a:r>
          </a:p>
          <a:p>
            <a:r>
              <a:rPr lang="ru-RU" sz="8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Твёрдость духа - 1</a:t>
            </a:r>
          </a:p>
          <a:p>
            <a:endParaRPr lang="ru-RU" sz="80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ru-RU" sz="80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endParaRPr lang="ru-RU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endParaRPr lang="ru-RU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Какими качествами, на Ваш взгляд, должна обладать жена?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" y="1232647"/>
            <a:ext cx="8543109" cy="4946083"/>
          </a:xfrm>
        </p:spPr>
        <p:txBody>
          <a:bodyPr numCol="3"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На  </a:t>
            </a:r>
            <a:r>
              <a:rPr lang="en-US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I</a:t>
            </a:r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 месте: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Верность – 5.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Умение любить – 4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Красота – 2.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Уважение к людям – 2.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Женственность– 2.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Чистоплотность – 2.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Доброта – 2.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Честность – 1.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Терпеливость – 1.</a:t>
            </a:r>
          </a:p>
          <a:p>
            <a:pPr>
              <a:buNone/>
            </a:pPr>
            <a:endParaRPr lang="ru-RU" sz="72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ru-RU" sz="72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ru-RU" sz="72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ru-RU" sz="72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ru-RU" sz="72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На </a:t>
            </a:r>
            <a:r>
              <a:rPr lang="en-US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II</a:t>
            </a:r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 месте: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Честность – 7.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Терпеливость – 3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Чадолюбие – 2.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Женственность – 2.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Хозяйственность – 2.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Верность – 2.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Доброта – 1.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Ум – 1.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Трудолюбие – 1</a:t>
            </a:r>
          </a:p>
          <a:p>
            <a:pPr>
              <a:buNone/>
            </a:pPr>
            <a:endParaRPr lang="ru-RU" sz="72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ru-RU" sz="72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ru-RU" sz="72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ru-RU" sz="72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ru-RU" sz="72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На </a:t>
            </a:r>
            <a:r>
              <a:rPr lang="en-US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III</a:t>
            </a:r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 месте: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Доброта – 5.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Верность – 3.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Терпимость – 3.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Честность – 2.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Чистоплотность – 2.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Нежность – 2.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Работоспособность – 2.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Чадолюбие – 1</a:t>
            </a:r>
          </a:p>
          <a:p>
            <a:r>
              <a:rPr lang="ru-RU" sz="7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Строгость – 1.</a:t>
            </a:r>
          </a:p>
          <a:p>
            <a:endParaRPr lang="ru-RU" sz="80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endParaRPr lang="ru-RU" sz="80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ru-RU" sz="8000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endParaRPr lang="ru-RU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endParaRPr lang="ru-RU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8" y="224586"/>
            <a:ext cx="3767806" cy="367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575" y="196885"/>
            <a:ext cx="5112568" cy="51408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«Всероссийский день семьи, любви и верности» учреждён в России по инициативе жителей города Мурома в память о святых супругах Петре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Февронии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живших долго и счастливо и умерших в один день - 8 июля 1228 года.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Наш новый русский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праздник, историей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любви и жизни Петра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Февронии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поведал нам из глубины веков о ценностях, над которыми не властно время.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640288"/>
            <a:ext cx="8532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Поведал также о культуре отношений между мужчиной и женщиной, существовавшей века назад.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3898" y="3894667"/>
            <a:ext cx="3721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/>
                <a:cs typeface="Times New Roman"/>
              </a:rPr>
              <a:t>Святые Петр и </a:t>
            </a:r>
            <a:r>
              <a:rPr lang="ru-RU" sz="2400" i="1" dirty="0" err="1" smtClean="0">
                <a:latin typeface="Times New Roman"/>
                <a:cs typeface="Times New Roman"/>
              </a:rPr>
              <a:t>Феврония</a:t>
            </a:r>
            <a:endParaRPr lang="ru-RU" sz="24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4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5832" y="373741"/>
            <a:ext cx="4642684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Символ праздника – ромашку – придумала жена Дмитрия Медведева Светлана, которая одной из первых выступила за возрождение праздника.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875127"/>
            <a:ext cx="370790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 ромашка?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«Ромашка — простой, но в то же время удивительно красивый цветок. Это очень родной, близкий, домашний символ. Кроме того — это символ лета, тепла, уюта, чистоты и невинности.»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Медведева Светлана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9" y="482626"/>
            <a:ext cx="2304256" cy="229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75127"/>
            <a:ext cx="5077996" cy="3265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317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417" y="350055"/>
            <a:ext cx="5418666" cy="3057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Ежегодно оргкомитет праздника, который возглавляет Светлана Медведева, в этот день вручает лучшим семьям России общественную награду - медаль за любовь и верность.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04" y="214164"/>
            <a:ext cx="263043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3" y="3504634"/>
            <a:ext cx="4680520" cy="306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5" y="3123952"/>
            <a:ext cx="2304256" cy="3441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70417" y="1291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28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83364ea4-c1bb-42f2-8595-90c1c3bf9226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2" b="1622"/>
          <a:stretch>
            <a:fillRect/>
          </a:stretch>
        </p:blipFill>
        <p:spPr>
          <a:xfrm>
            <a:off x="350296" y="162833"/>
            <a:ext cx="5012084" cy="6594848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2380" y="4065503"/>
            <a:ext cx="3690709" cy="269217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F5C08"/>
                </a:solidFill>
                <a:latin typeface="Times New Roman"/>
                <a:cs typeface="Times New Roman"/>
              </a:rPr>
              <a:t>Александр </a:t>
            </a:r>
            <a:r>
              <a:rPr lang="en-US" sz="3600" dirty="0" smtClean="0">
                <a:solidFill>
                  <a:srgbClr val="7F5C08"/>
                </a:solidFill>
                <a:latin typeface="Times New Roman"/>
                <a:cs typeface="Times New Roman"/>
              </a:rPr>
              <a:t>III</a:t>
            </a:r>
            <a:r>
              <a:rPr lang="ru-RU" sz="3600" dirty="0" smtClean="0">
                <a:solidFill>
                  <a:srgbClr val="7F5C08"/>
                </a:solidFill>
                <a:latin typeface="Times New Roman"/>
                <a:cs typeface="Times New Roman"/>
              </a:rPr>
              <a:t> вместе со своей супругой</a:t>
            </a:r>
            <a:endParaRPr lang="ru-RU" sz="3600" dirty="0">
              <a:solidFill>
                <a:srgbClr val="7F5C08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293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54239454_1264336480_6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84" b="3184"/>
          <a:stretch>
            <a:fillRect/>
          </a:stretch>
        </p:blipFill>
        <p:spPr>
          <a:xfrm>
            <a:off x="179916" y="-7241"/>
            <a:ext cx="5217583" cy="6865241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07000" y="4783666"/>
            <a:ext cx="3860059" cy="176741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7F5C08"/>
                </a:solidFill>
                <a:latin typeface="Times New Roman"/>
                <a:cs typeface="Times New Roman"/>
              </a:rPr>
              <a:t>В окружении детей</a:t>
            </a:r>
            <a:endParaRPr lang="ru-RU" sz="4400" dirty="0">
              <a:solidFill>
                <a:srgbClr val="7F5C08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615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Цель урока</a:t>
            </a:r>
            <a:endParaRPr lang="ru-RU" sz="5400" dirty="0">
              <a:solidFill>
                <a:srgbClr val="683103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055" y="1620920"/>
            <a:ext cx="8466919" cy="4946694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Определить специфику восприятия и изображения семьи в творчестве Л.Н. Толстого, а именно в романе-эпопее «Война и мир».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Выявить ценностную составляющую семьи для общества.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Узнать о новом празднике, посвященном семье.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Выявить отношение современной молодёжи к проблемам семьи.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Способствовать формированию патриотических, нравственных идеалов.</a:t>
            </a:r>
          </a:p>
          <a:p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4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ff4efa4507c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5021" r="-35021"/>
          <a:stretch>
            <a:fillRect/>
          </a:stretch>
        </p:blipFill>
        <p:spPr>
          <a:xfrm>
            <a:off x="-1023409" y="3306"/>
            <a:ext cx="11553825" cy="6854695"/>
          </a:xfrm>
        </p:spPr>
      </p:pic>
    </p:spTree>
    <p:extLst>
      <p:ext uri="{BB962C8B-B14F-4D97-AF65-F5344CB8AC3E}">
        <p14:creationId xmlns="" xmlns:p14="http://schemas.microsoft.com/office/powerpoint/2010/main" val="868299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39972465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64274" r="-64274"/>
          <a:stretch>
            <a:fillRect/>
          </a:stretch>
        </p:blipFill>
        <p:spPr>
          <a:xfrm>
            <a:off x="-1228518" y="-8281"/>
            <a:ext cx="11573354" cy="6866281"/>
          </a:xfrm>
        </p:spPr>
      </p:pic>
    </p:spTree>
    <p:extLst>
      <p:ext uri="{BB962C8B-B14F-4D97-AF65-F5344CB8AC3E}">
        <p14:creationId xmlns="" xmlns:p14="http://schemas.microsoft.com/office/powerpoint/2010/main" val="2270286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  <p:pic>
        <p:nvPicPr>
          <p:cNvPr id="4" name="Содержимое 3" descr="1838_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37" b="2537"/>
          <a:stretch>
            <a:fillRect/>
          </a:stretch>
        </p:blipFill>
        <p:spPr>
          <a:xfrm>
            <a:off x="535967" y="130267"/>
            <a:ext cx="5036730" cy="662727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72697" y="130267"/>
            <a:ext cx="3571303" cy="620938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ru-RU" sz="3200" i="1" dirty="0" smtClean="0">
                <a:solidFill>
                  <a:srgbClr val="7F5C08"/>
                </a:solidFill>
                <a:latin typeface="Times New Roman"/>
                <a:cs typeface="Times New Roman"/>
              </a:rPr>
              <a:t>Семья Людвига </a:t>
            </a:r>
            <a:r>
              <a:rPr lang="ru-RU" sz="3200" i="1" dirty="0">
                <a:solidFill>
                  <a:srgbClr val="7F5C08"/>
                </a:solidFill>
                <a:latin typeface="Times New Roman"/>
                <a:cs typeface="Times New Roman"/>
              </a:rPr>
              <a:t>IV </a:t>
            </a:r>
            <a:r>
              <a:rPr lang="ru-RU" sz="3200" i="1" dirty="0" smtClean="0">
                <a:solidFill>
                  <a:srgbClr val="7F5C08"/>
                </a:solidFill>
                <a:latin typeface="Times New Roman"/>
                <a:cs typeface="Times New Roman"/>
              </a:rPr>
              <a:t>Гессенского.</a:t>
            </a:r>
          </a:p>
          <a:p>
            <a:pPr>
              <a:lnSpc>
                <a:spcPct val="130000"/>
              </a:lnSpc>
            </a:pPr>
            <a:r>
              <a:rPr lang="ru-RU" sz="3200" i="1" dirty="0" smtClean="0">
                <a:solidFill>
                  <a:srgbClr val="7F5C08"/>
                </a:solidFill>
                <a:latin typeface="Times New Roman"/>
                <a:cs typeface="Times New Roman"/>
              </a:rPr>
              <a:t> Его дочь Алиса станет женой последнего русского императора</a:t>
            </a:r>
            <a:endParaRPr lang="ru-RU" sz="3200" i="1" dirty="0">
              <a:solidFill>
                <a:srgbClr val="7F5C08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965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06491" y="295422"/>
            <a:ext cx="3474720" cy="1619250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10e788c1b477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35" b="3235"/>
          <a:stretch>
            <a:fillRect/>
          </a:stretch>
        </p:blipFill>
        <p:spPr>
          <a:xfrm>
            <a:off x="179638" y="83147"/>
            <a:ext cx="5063338" cy="6662287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3833" y="5405259"/>
            <a:ext cx="3750167" cy="95609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F5C08"/>
                </a:solidFill>
                <a:latin typeface="Times New Roman"/>
                <a:cs typeface="Times New Roman"/>
              </a:rPr>
              <a:t>Семья Николая </a:t>
            </a:r>
            <a:r>
              <a:rPr lang="en-US" sz="3600" dirty="0" smtClean="0">
                <a:solidFill>
                  <a:srgbClr val="7F5C08"/>
                </a:solidFill>
                <a:latin typeface="Times New Roman"/>
                <a:cs typeface="Times New Roman"/>
              </a:rPr>
              <a:t>II</a:t>
            </a:r>
            <a:endParaRPr lang="ru-RU" sz="3600" dirty="0">
              <a:solidFill>
                <a:srgbClr val="7F5C08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043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post383660_img1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7826" r="-17826"/>
          <a:stretch>
            <a:fillRect/>
          </a:stretch>
        </p:blipFill>
        <p:spPr>
          <a:xfrm>
            <a:off x="-1182766" y="1"/>
            <a:ext cx="11581878" cy="6871339"/>
          </a:xfrm>
        </p:spPr>
      </p:pic>
    </p:spTree>
    <p:extLst>
      <p:ext uri="{BB962C8B-B14F-4D97-AF65-F5344CB8AC3E}">
        <p14:creationId xmlns="" xmlns:p14="http://schemas.microsoft.com/office/powerpoint/2010/main" val="3978668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юююю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ю</a:t>
            </a:r>
            <a:endParaRPr lang="ru-RU" dirty="0"/>
          </a:p>
        </p:txBody>
      </p:sp>
      <p:pic>
        <p:nvPicPr>
          <p:cNvPr id="4" name="Изображение 3" descr="1B36512D73B5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86" y="0"/>
            <a:ext cx="500958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5449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1272399220_semya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788" r="-14788"/>
          <a:stretch>
            <a:fillRect/>
          </a:stretch>
        </p:blipFill>
        <p:spPr>
          <a:xfrm>
            <a:off x="-498899" y="0"/>
            <a:ext cx="10279275" cy="6098526"/>
          </a:xfrm>
        </p:spPr>
      </p:pic>
      <p:sp>
        <p:nvSpPr>
          <p:cNvPr id="3" name="TextBox 2"/>
          <p:cNvSpPr txBox="1"/>
          <p:nvPr/>
        </p:nvSpPr>
        <p:spPr>
          <a:xfrm>
            <a:off x="779463" y="6134103"/>
            <a:ext cx="78530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Царская чета– эталон семейных отношений</a:t>
            </a:r>
            <a:endParaRPr lang="ru-RU" sz="3200" dirty="0">
              <a:solidFill>
                <a:srgbClr val="68310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688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getImage-4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3208" r="-13208"/>
          <a:stretch/>
        </p:blipFill>
        <p:spPr>
          <a:xfrm>
            <a:off x="-1204476" y="0"/>
            <a:ext cx="11559396" cy="6858000"/>
          </a:xfrm>
        </p:spPr>
      </p:pic>
      <p:sp>
        <p:nvSpPr>
          <p:cNvPr id="7" name="TextBox 6"/>
          <p:cNvSpPr txBox="1"/>
          <p:nvPr/>
        </p:nvSpPr>
        <p:spPr>
          <a:xfrm>
            <a:off x="217100" y="216035"/>
            <a:ext cx="4915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rgbClr val="7F5C08"/>
                </a:solidFill>
                <a:latin typeface="Times New Roman"/>
                <a:cs typeface="Times New Roman"/>
              </a:rPr>
              <a:t>Счастливые мгновения</a:t>
            </a:r>
            <a:endParaRPr lang="ru-RU" sz="3600" i="1" dirty="0">
              <a:solidFill>
                <a:srgbClr val="7F5C08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8486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getImage-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3208" r="-13208"/>
          <a:stretch>
            <a:fillRect/>
          </a:stretch>
        </p:blipFill>
        <p:spPr>
          <a:xfrm>
            <a:off x="-1019941" y="89648"/>
            <a:ext cx="11310501" cy="6710335"/>
          </a:xfrm>
        </p:spPr>
      </p:pic>
      <p:sp>
        <p:nvSpPr>
          <p:cNvPr id="5" name="TextBox 4"/>
          <p:cNvSpPr txBox="1"/>
          <p:nvPr/>
        </p:nvSpPr>
        <p:spPr>
          <a:xfrm>
            <a:off x="206245" y="5655746"/>
            <a:ext cx="2746156" cy="523220"/>
          </a:xfrm>
          <a:prstGeom prst="rect">
            <a:avLst/>
          </a:prstGeom>
          <a:noFill/>
        </p:spPr>
        <p:txBody>
          <a:bodyPr wrap="none" rtlCol="0">
            <a:prstTxWarp prst="textCanUp">
              <a:avLst/>
            </a:prstTxWarp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Теперь навсегда</a:t>
            </a:r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522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getImage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3208" r="-13208"/>
          <a:stretch>
            <a:fillRect/>
          </a:stretch>
        </p:blipFill>
        <p:spPr>
          <a:xfrm>
            <a:off x="-1193620" y="0"/>
            <a:ext cx="11559395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45950" y="6140304"/>
            <a:ext cx="438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    Его улыбка бесценна…  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8038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Структура урока</a:t>
            </a:r>
            <a:endParaRPr lang="ru-RU" sz="5400" dirty="0">
              <a:solidFill>
                <a:srgbClr val="683103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055" y="1620920"/>
            <a:ext cx="8466919" cy="494669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Обсуждение видов семей, типов взаимоотношений в семье.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Ознакомление с праздником, посвященному дню «Семьи, любви и верности».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Обсуждение результатов анализа социологического опроса «Семья в моем понимании».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Ознакомление с дневниковыми записями          А.Ф. Романовой о семье.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Подведение итогов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476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84254973_66906132_pyaterobliznecov3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411" r="-3411"/>
          <a:stretch>
            <a:fillRect/>
          </a:stretch>
        </p:blipFill>
        <p:spPr>
          <a:xfrm>
            <a:off x="-270943" y="369088"/>
            <a:ext cx="9711355" cy="5761588"/>
          </a:xfrm>
        </p:spPr>
      </p:pic>
      <p:sp>
        <p:nvSpPr>
          <p:cNvPr id="3" name="TextBox 2"/>
          <p:cNvSpPr txBox="1"/>
          <p:nvPr/>
        </p:nvSpPr>
        <p:spPr>
          <a:xfrm>
            <a:off x="5706104" y="4939280"/>
            <a:ext cx="35798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solidFill>
                  <a:srgbClr val="683103"/>
                </a:solidFill>
                <a:latin typeface="Times New Roman"/>
                <a:cs typeface="Times New Roman"/>
              </a:rPr>
              <a:t>Что такое счастье?  Проще </a:t>
            </a:r>
            <a:r>
              <a:rPr lang="ru-RU" sz="2800" i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не ответить, </a:t>
            </a:r>
            <a:r>
              <a:rPr lang="ru-RU" sz="2800" i="1" dirty="0">
                <a:solidFill>
                  <a:srgbClr val="683103"/>
                </a:solidFill>
                <a:latin typeface="Times New Roman"/>
                <a:cs typeface="Times New Roman"/>
              </a:rPr>
              <a:t> Оно есть у </a:t>
            </a:r>
            <a:r>
              <a:rPr lang="ru-RU" sz="2800" i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того-  У кого есть дети</a:t>
            </a:r>
            <a:r>
              <a:rPr lang="ru-RU" sz="2800" i="1" dirty="0">
                <a:solidFill>
                  <a:srgbClr val="683103"/>
                </a:solidFill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2878740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s1898_1211350163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6365" r="-6365"/>
          <a:stretch>
            <a:fillRect/>
          </a:stretch>
        </p:blipFill>
        <p:spPr>
          <a:xfrm>
            <a:off x="-520610" y="173690"/>
            <a:ext cx="10205387" cy="6054689"/>
          </a:xfrm>
        </p:spPr>
      </p:pic>
    </p:spTree>
    <p:extLst>
      <p:ext uri="{BB962C8B-B14F-4D97-AF65-F5344CB8AC3E}">
        <p14:creationId xmlns="" xmlns:p14="http://schemas.microsoft.com/office/powerpoint/2010/main" val="639942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getImag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3208" r="-13208"/>
          <a:stretch>
            <a:fillRect/>
          </a:stretch>
        </p:blipFill>
        <p:spPr>
          <a:xfrm>
            <a:off x="-1096196" y="10583"/>
            <a:ext cx="11386486" cy="6755416"/>
          </a:xfrm>
        </p:spPr>
      </p:pic>
      <p:sp>
        <p:nvSpPr>
          <p:cNvPr id="3" name="TextBox 2"/>
          <p:cNvSpPr txBox="1"/>
          <p:nvPr/>
        </p:nvSpPr>
        <p:spPr>
          <a:xfrm>
            <a:off x="141115" y="122578"/>
            <a:ext cx="5508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/>
                <a:cs typeface="Times New Roman"/>
              </a:rPr>
              <a:t>Как я тебя долго ждал…</a:t>
            </a:r>
            <a:endParaRPr lang="ru-RU" sz="36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364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162654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448" b="10448"/>
          <a:stretch>
            <a:fillRect/>
          </a:stretch>
        </p:blipFill>
        <p:spPr>
          <a:xfrm>
            <a:off x="0" y="0"/>
            <a:ext cx="9180730" cy="5446777"/>
          </a:xfrm>
        </p:spPr>
      </p:pic>
      <p:sp>
        <p:nvSpPr>
          <p:cNvPr id="3" name="TextBox 2"/>
          <p:cNvSpPr txBox="1"/>
          <p:nvPr/>
        </p:nvSpPr>
        <p:spPr>
          <a:xfrm>
            <a:off x="1823643" y="5731736"/>
            <a:ext cx="670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Семья вместе – душа на месте</a:t>
            </a:r>
            <a:endParaRPr lang="ru-RU" sz="3600" b="1" i="1" dirty="0">
              <a:solidFill>
                <a:srgbClr val="68310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8140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11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94" b="4094"/>
          <a:stretch>
            <a:fillRect/>
          </a:stretch>
        </p:blipFill>
        <p:spPr>
          <a:xfrm>
            <a:off x="660058" y="314903"/>
            <a:ext cx="8099946" cy="4805566"/>
          </a:xfrm>
        </p:spPr>
      </p:pic>
      <p:sp>
        <p:nvSpPr>
          <p:cNvPr id="3" name="TextBox 2"/>
          <p:cNvSpPr txBox="1"/>
          <p:nvPr/>
        </p:nvSpPr>
        <p:spPr>
          <a:xfrm>
            <a:off x="1975614" y="6012904"/>
            <a:ext cx="566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В шеренгу становись…..</a:t>
            </a:r>
            <a:endParaRPr lang="ru-RU" sz="3600" dirty="0">
              <a:solidFill>
                <a:srgbClr val="68310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592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bb858e4fa2e5d40a313e14f40791fa99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6735" r="-16735"/>
          <a:stretch>
            <a:fillRect/>
          </a:stretch>
        </p:blipFill>
        <p:spPr>
          <a:xfrm>
            <a:off x="-607449" y="1"/>
            <a:ext cx="10344405" cy="6137166"/>
          </a:xfrm>
        </p:spPr>
      </p:pic>
      <p:sp>
        <p:nvSpPr>
          <p:cNvPr id="5" name="TextBox 4"/>
          <p:cNvSpPr txBox="1"/>
          <p:nvPr/>
        </p:nvSpPr>
        <p:spPr>
          <a:xfrm>
            <a:off x="2648625" y="6222722"/>
            <a:ext cx="52633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Я тоже верный член семьи…</a:t>
            </a:r>
            <a:endParaRPr lang="ru-RU" sz="3200" dirty="0">
              <a:solidFill>
                <a:srgbClr val="68310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9847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getImage-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41" b="5541"/>
          <a:stretch>
            <a:fillRect/>
          </a:stretch>
        </p:blipFill>
        <p:spPr>
          <a:xfrm>
            <a:off x="662589" y="319356"/>
            <a:ext cx="7891169" cy="4681702"/>
          </a:xfrm>
        </p:spPr>
      </p:pic>
      <p:sp>
        <p:nvSpPr>
          <p:cNvPr id="5" name="TextBox 4"/>
          <p:cNvSpPr txBox="1"/>
          <p:nvPr/>
        </p:nvSpPr>
        <p:spPr>
          <a:xfrm>
            <a:off x="2377250" y="5199813"/>
            <a:ext cx="44439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Зачем человеку две руки?</a:t>
            </a:r>
          </a:p>
          <a:p>
            <a:r>
              <a:rPr lang="ru-RU" sz="28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Чтобы одной держать маму, </a:t>
            </a:r>
          </a:p>
          <a:p>
            <a:r>
              <a:rPr lang="ru-RU" sz="28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а другой – папу. </a:t>
            </a:r>
            <a:endParaRPr lang="ru-RU" sz="2800" dirty="0">
              <a:solidFill>
                <a:srgbClr val="68310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908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10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37" b="2537"/>
          <a:stretch>
            <a:fillRect/>
          </a:stretch>
        </p:blipFill>
        <p:spPr>
          <a:xfrm>
            <a:off x="445489" y="477646"/>
            <a:ext cx="8466048" cy="5022768"/>
          </a:xfrm>
        </p:spPr>
      </p:pic>
      <p:sp>
        <p:nvSpPr>
          <p:cNvPr id="3" name="TextBox 2"/>
          <p:cNvSpPr txBox="1"/>
          <p:nvPr/>
        </p:nvSpPr>
        <p:spPr>
          <a:xfrm>
            <a:off x="294031" y="6043191"/>
            <a:ext cx="80689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Наверное у меня больше сходства с папой…</a:t>
            </a:r>
            <a:endParaRPr lang="ru-RU" sz="3200" dirty="0">
              <a:solidFill>
                <a:srgbClr val="68310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809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166144403143643_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3208" r="-13208"/>
          <a:stretch>
            <a:fillRect/>
          </a:stretch>
        </p:blipFill>
        <p:spPr>
          <a:xfrm>
            <a:off x="-737710" y="0"/>
            <a:ext cx="10822025" cy="6420530"/>
          </a:xfrm>
        </p:spPr>
      </p:pic>
      <p:sp>
        <p:nvSpPr>
          <p:cNvPr id="3" name="TextBox 2"/>
          <p:cNvSpPr txBox="1"/>
          <p:nvPr/>
        </p:nvSpPr>
        <p:spPr>
          <a:xfrm>
            <a:off x="1769368" y="6090326"/>
            <a:ext cx="64684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Семья – это место, где верят и ждут</a:t>
            </a:r>
            <a:endParaRPr lang="ru-RU" sz="3200" dirty="0">
              <a:solidFill>
                <a:srgbClr val="68310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8748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Итоги урока</a:t>
            </a:r>
            <a:endParaRPr lang="ru-RU" sz="5400" dirty="0">
              <a:solidFill>
                <a:srgbClr val="683103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055" y="1232647"/>
            <a:ext cx="8466919" cy="5334967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В романе-эпопее «Война и мир» Л.Н. Толстой показал свой идеал семьи – патриархальную семью, счастье обладания которой даётся далеко не каждому.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Для русского народа семья – это важный институт, ячейка общества, наиболее благоприятные условия для формирования гармонично развитой личности.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Анализ результатов социологического опроса «Семья в моем понимании» показал актуальность обращения, а мнения девушек-студентов – серьёзность отношения к данной проблеме.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Самоанализ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студентовсемье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Подведение итогов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476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solidFill>
                  <a:srgbClr val="683103"/>
                </a:solidFill>
                <a:latin typeface="Times New Roman"/>
                <a:cs typeface="Times New Roman"/>
              </a:rPr>
              <a:t>Л.Н. Толстой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326033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4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Что  нужно для счастья? </a:t>
            </a:r>
          </a:p>
          <a:p>
            <a:pPr algn="l"/>
            <a:r>
              <a:rPr lang="ru-RU" sz="40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Тихая семейная жизнь… возможность делать добро людям. </a:t>
            </a:r>
            <a:endParaRPr lang="ru-RU" sz="4000" dirty="0"/>
          </a:p>
          <a:p>
            <a:endParaRPr lang="ru-RU" dirty="0"/>
          </a:p>
        </p:txBody>
      </p:sp>
      <p:pic>
        <p:nvPicPr>
          <p:cNvPr id="5" name="Рисунок 4" descr="http://zmicer.com/wp-content/uploads/2009/dec/480px-Tolstoy_by_Repin_1901_croppe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7892" y="838200"/>
            <a:ext cx="3919719" cy="489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4259" y="2391026"/>
            <a:ext cx="6840763" cy="1143000"/>
          </a:xfrm>
        </p:spPr>
        <p:txBody>
          <a:bodyPr/>
          <a:lstStyle/>
          <a:p>
            <a:r>
              <a:rPr lang="ru-RU" i="1" dirty="0">
                <a:solidFill>
                  <a:srgbClr val="683103"/>
                </a:solidFill>
                <a:latin typeface="Times New Roman"/>
                <a:cs typeface="Times New Roman"/>
              </a:rPr>
              <a:t>Спасибо за внимание</a:t>
            </a:r>
            <a:br>
              <a:rPr lang="ru-RU" i="1" dirty="0">
                <a:solidFill>
                  <a:srgbClr val="683103"/>
                </a:solidFill>
                <a:latin typeface="Times New Roman"/>
                <a:cs typeface="Times New Roman"/>
              </a:rPr>
            </a:br>
            <a:endParaRPr lang="ru-RU" i="1" dirty="0">
              <a:solidFill>
                <a:srgbClr val="68310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3978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4400" dirty="0" smtClean="0">
                <a:solidFill>
                  <a:srgbClr val="683103"/>
                </a:solidFill>
                <a:latin typeface="Times New Roman"/>
                <a:cs typeface="Times New Roman"/>
              </a:rPr>
              <a:t>Л.Н. Толстой с женой и детьми. 1887 г.</a:t>
            </a:r>
            <a:endParaRPr lang="ru-RU" sz="4400" dirty="0"/>
          </a:p>
        </p:txBody>
      </p:sp>
      <p:pic>
        <p:nvPicPr>
          <p:cNvPr id="6" name="Содержимое 5" descr="http://upload.wikimedia.org/wikipedia/commons/thumb/5/5b/Family_of_L._Tolstoy.jpg/210px-Family_of_L._Tolstoy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5920" y="1436914"/>
            <a:ext cx="5538652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463" y="313509"/>
            <a:ext cx="7583488" cy="1286690"/>
          </a:xfrm>
        </p:spPr>
        <p:txBody>
          <a:bodyPr/>
          <a:lstStyle/>
          <a:p>
            <a:r>
              <a:rPr lang="ru-RU" dirty="0" smtClean="0">
                <a:solidFill>
                  <a:srgbClr val="683103"/>
                </a:solidFill>
                <a:latin typeface="Times New Roman"/>
                <a:cs typeface="Times New Roman"/>
              </a:rPr>
              <a:t>Три семьи: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200" b="1" dirty="0" err="1" smtClean="0">
                <a:solidFill>
                  <a:srgbClr val="683103"/>
                </a:solidFill>
                <a:latin typeface="Times New Roman"/>
                <a:cs typeface="Times New Roman"/>
              </a:rPr>
              <a:t>Ростовы</a:t>
            </a:r>
            <a:endParaRPr lang="ru-RU" sz="6200" b="1" dirty="0" smtClean="0">
              <a:solidFill>
                <a:srgbClr val="683103"/>
              </a:solidFill>
              <a:latin typeface="Times New Roman"/>
              <a:cs typeface="Times New Roman"/>
            </a:endParaRPr>
          </a:p>
          <a:p>
            <a:pPr lvl="4"/>
            <a:r>
              <a:rPr lang="ru-RU" sz="6200" b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Болконские</a:t>
            </a:r>
          </a:p>
          <a:p>
            <a:pPr lvl="6"/>
            <a:r>
              <a:rPr lang="ru-RU" sz="6200" b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Курагины</a:t>
            </a:r>
            <a:endParaRPr lang="ru-RU" sz="6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463" y="248194"/>
            <a:ext cx="7583488" cy="1352005"/>
          </a:xfrm>
        </p:spPr>
        <p:txBody>
          <a:bodyPr/>
          <a:lstStyle/>
          <a:p>
            <a:r>
              <a:rPr lang="ru-RU" dirty="0" err="1" smtClean="0">
                <a:solidFill>
                  <a:srgbClr val="683103"/>
                </a:solidFill>
                <a:latin typeface="Times New Roman"/>
                <a:cs typeface="Times New Roman"/>
              </a:rPr>
              <a:t>Ростовы</a:t>
            </a:r>
            <a:r>
              <a:rPr lang="ru-RU" dirty="0" smtClean="0">
                <a:solidFill>
                  <a:srgbClr val="683103"/>
                </a:solidFill>
                <a:latin typeface="Times New Roman"/>
                <a:cs typeface="Times New Roman"/>
              </a:rPr>
              <a:t> – «ум сердца»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Илья Андреевич, отец.</a:t>
            </a:r>
          </a:p>
          <a:p>
            <a:r>
              <a:rPr lang="ru-RU" sz="2600" b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Наталья Ростова, мать.</a:t>
            </a:r>
          </a:p>
          <a:p>
            <a:r>
              <a:rPr lang="ru-RU" sz="2600" b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Вера, </a:t>
            </a:r>
            <a:r>
              <a:rPr lang="ru-RU" sz="2600" b="1" dirty="0" err="1" smtClean="0">
                <a:solidFill>
                  <a:srgbClr val="683103"/>
                </a:solidFill>
                <a:latin typeface="Times New Roman"/>
                <a:cs typeface="Times New Roman"/>
              </a:rPr>
              <a:t>старщая</a:t>
            </a:r>
            <a:r>
              <a:rPr lang="ru-RU" sz="2600" b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 дочь.</a:t>
            </a:r>
          </a:p>
          <a:p>
            <a:pPr lvl="2"/>
            <a:r>
              <a:rPr lang="ru-RU" sz="2400" b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Николай.</a:t>
            </a:r>
          </a:p>
          <a:p>
            <a:pPr lvl="2"/>
            <a:r>
              <a:rPr lang="ru-RU" sz="2400" b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Наталья.</a:t>
            </a:r>
          </a:p>
          <a:p>
            <a:pPr lvl="2"/>
            <a:r>
              <a:rPr lang="ru-RU" sz="2400" b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Пётр.</a:t>
            </a:r>
          </a:p>
          <a:p>
            <a:pPr lvl="2"/>
            <a:r>
              <a:rPr lang="ru-RU" sz="2200" b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Борис Друбецкой.</a:t>
            </a:r>
          </a:p>
          <a:p>
            <a:pPr lvl="2"/>
            <a:r>
              <a:rPr lang="ru-RU" sz="2200" b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Соня.</a:t>
            </a:r>
          </a:p>
        </p:txBody>
      </p:sp>
      <p:pic>
        <p:nvPicPr>
          <p:cNvPr id="5" name="Рисунок 4" descr="http://img0.liveinternet.ru/images/attach/c/3/76/872/76872978_large_073212a1bb34a2060cba309ba95244b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8276" y="2196737"/>
            <a:ext cx="31146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83103"/>
                </a:solidFill>
                <a:latin typeface="Times New Roman"/>
                <a:cs typeface="Times New Roman"/>
              </a:rPr>
              <a:t>Болконские – «ум ума»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7383" y="1600200"/>
            <a:ext cx="3892731" cy="4288536"/>
          </a:xfrm>
        </p:spPr>
        <p:txBody>
          <a:bodyPr/>
          <a:lstStyle/>
          <a:p>
            <a:pPr lvl="2"/>
            <a:r>
              <a:rPr lang="ru-RU" sz="3400" b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Николай Андреевич.</a:t>
            </a:r>
          </a:p>
          <a:p>
            <a:pPr lvl="2"/>
            <a:r>
              <a:rPr lang="ru-RU" sz="3400" b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Андрей.</a:t>
            </a:r>
          </a:p>
          <a:p>
            <a:pPr lvl="2"/>
            <a:r>
              <a:rPr lang="ru-RU" sz="3400" b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Марья</a:t>
            </a:r>
          </a:p>
          <a:p>
            <a:pPr lvl="2"/>
            <a:r>
              <a:rPr lang="ru-RU" sz="3400" b="1" dirty="0" smtClean="0">
                <a:solidFill>
                  <a:srgbClr val="683103"/>
                </a:solidFill>
                <a:latin typeface="Times New Roman"/>
                <a:cs typeface="Times New Roman"/>
              </a:rPr>
              <a:t>Николенька.</a:t>
            </a:r>
          </a:p>
          <a:p>
            <a:endParaRPr lang="ru-RU" dirty="0"/>
          </a:p>
        </p:txBody>
      </p:sp>
      <p:pic>
        <p:nvPicPr>
          <p:cNvPr id="7" name="Содержимое 6" descr="http://img0.liveinternet.ru/images/attach/c/3/76/872/76872982_large_073251fced771a236fe76f896d98625a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0693" y="1232647"/>
            <a:ext cx="3353957" cy="494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то">
  <a:themeElements>
    <a:clrScheme name="Лето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Лето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Лето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973</Words>
  <Application>Microsoft Macintosh PowerPoint</Application>
  <PresentationFormat>Экран (4:3)</PresentationFormat>
  <Paragraphs>212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Лето</vt:lpstr>
      <vt:lpstr>  Шишканова  Юлия Александровна  (240-680-938) Кудашева Екатерина Александровна  (265-254-973)  </vt:lpstr>
      <vt:lpstr>Мысль семейная.  Классика и современность.</vt:lpstr>
      <vt:lpstr>Цель урока</vt:lpstr>
      <vt:lpstr>Структура урока</vt:lpstr>
      <vt:lpstr>Л.Н. Толстой</vt:lpstr>
      <vt:lpstr>Л.Н. Толстой с женой и детьми. 1887 г.</vt:lpstr>
      <vt:lpstr>Три семьи:</vt:lpstr>
      <vt:lpstr>Ростовы – «ум сердца»</vt:lpstr>
      <vt:lpstr>Болконские – «ум ума»</vt:lpstr>
      <vt:lpstr>Курагины – «подлая порода»</vt:lpstr>
      <vt:lpstr>Слайд 11</vt:lpstr>
      <vt:lpstr>Марья Болконская  и Николай Ростов</vt:lpstr>
      <vt:lpstr>Идеальная семья – Наташа Ростова и Пьер Безухов</vt:lpstr>
      <vt:lpstr>Идеальная семья – Наташа Ростова и Пьер Безухов</vt:lpstr>
      <vt:lpstr>Слайд 15</vt:lpstr>
      <vt:lpstr>Л.Н. Толстой с внуками Софьей и Ильёй 1909г.</vt:lpstr>
      <vt:lpstr>Л.Н. Толстой  с внучкой Танечкой. 1910. </vt:lpstr>
      <vt:lpstr>Социологический опрос </vt:lpstr>
      <vt:lpstr>Хотите ли Вы, чтобы ваша семья была похожа на семью ваших родителей?</vt:lpstr>
      <vt:lpstr>Задача семьи, на Ваш взгляд - это</vt:lpstr>
      <vt:lpstr>Сколько детей будет в вашей семье</vt:lpstr>
      <vt:lpstr>Какие отношения, на Ваш взгляд, должны быть между родителями и детьми?</vt:lpstr>
      <vt:lpstr>Какими качествами, на Ваш взгляд, должен обладать муж?</vt:lpstr>
      <vt:lpstr>Какими качествами, на Ваш взгляд, должна обладать жена?</vt:lpstr>
      <vt:lpstr>Слайд 25</vt:lpstr>
      <vt:lpstr>Слайд 26</vt:lpstr>
      <vt:lpstr>Слайд 27</vt:lpstr>
      <vt:lpstr>.</vt:lpstr>
      <vt:lpstr>.</vt:lpstr>
      <vt:lpstr>.</vt:lpstr>
      <vt:lpstr>.</vt:lpstr>
      <vt:lpstr>.</vt:lpstr>
      <vt:lpstr>.</vt:lpstr>
      <vt:lpstr>.</vt:lpstr>
      <vt:lpstr>юююю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Слайд 47</vt:lpstr>
      <vt:lpstr>.</vt:lpstr>
      <vt:lpstr>Итоги урока</vt:lpstr>
      <vt:lpstr>Спасибо за внимание 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1 1</dc:creator>
  <cp:lastModifiedBy>1</cp:lastModifiedBy>
  <cp:revision>44</cp:revision>
  <dcterms:created xsi:type="dcterms:W3CDTF">2013-12-02T13:44:21Z</dcterms:created>
  <dcterms:modified xsi:type="dcterms:W3CDTF">2014-01-10T11:58:05Z</dcterms:modified>
</cp:coreProperties>
</file>