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0" r:id="rId2"/>
    <p:sldId id="281" r:id="rId3"/>
    <p:sldId id="257" r:id="rId4"/>
    <p:sldId id="282" r:id="rId5"/>
    <p:sldId id="264" r:id="rId6"/>
    <p:sldId id="265" r:id="rId7"/>
    <p:sldId id="266" r:id="rId8"/>
    <p:sldId id="269" r:id="rId9"/>
    <p:sldId id="270" r:id="rId10"/>
    <p:sldId id="275" r:id="rId11"/>
    <p:sldId id="279" r:id="rId12"/>
    <p:sldId id="278" r:id="rId13"/>
    <p:sldId id="262" r:id="rId14"/>
    <p:sldId id="284" r:id="rId15"/>
    <p:sldId id="283" r:id="rId16"/>
    <p:sldId id="288" r:id="rId17"/>
    <p:sldId id="291" r:id="rId18"/>
    <p:sldId id="285" r:id="rId19"/>
    <p:sldId id="293" r:id="rId20"/>
    <p:sldId id="292" r:id="rId21"/>
    <p:sldId id="261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8" autoAdjust="0"/>
    <p:restoredTop sz="78736" autoAdjust="0"/>
  </p:normalViewPr>
  <p:slideViewPr>
    <p:cSldViewPr>
      <p:cViewPr>
        <p:scale>
          <a:sx n="100" d="100"/>
          <a:sy n="100" d="100"/>
        </p:scale>
        <p:origin x="-150" y="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7FB37-D545-4BDB-AD8B-59595B3AE56B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E8413-0E24-4F36-8D9E-0930CE614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11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E8413-0E24-4F36-8D9E-0930CE61455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E8413-0E24-4F36-8D9E-0930CE61455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E8413-0E24-4F36-8D9E-0930CE61455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E8413-0E24-4F36-8D9E-0930CE61455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E8413-0E24-4F36-8D9E-0930CE61455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E8413-0E24-4F36-8D9E-0930CE61455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E8413-0E24-4F36-8D9E-0930CE61455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E8413-0E24-4F36-8D9E-0930CE61455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E8413-0E24-4F36-8D9E-0930CE61455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E8413-0E24-4F36-8D9E-0930CE61455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E8413-0E24-4F36-8D9E-0930CE61455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E8413-0E24-4F36-8D9E-0930CE61455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E8413-0E24-4F36-8D9E-0930CE61455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08BB-30E6-40FB-80BA-E5AB345D337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63FC-1E30-4B5B-9182-E5096A7B8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08BB-30E6-40FB-80BA-E5AB345D337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63FC-1E30-4B5B-9182-E5096A7B8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08BB-30E6-40FB-80BA-E5AB345D337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63FC-1E30-4B5B-9182-E5096A7B8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08BB-30E6-40FB-80BA-E5AB345D337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63FC-1E30-4B5B-9182-E5096A7B8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08BB-30E6-40FB-80BA-E5AB345D337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63FC-1E30-4B5B-9182-E5096A7B8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08BB-30E6-40FB-80BA-E5AB345D337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63FC-1E30-4B5B-9182-E5096A7B8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08BB-30E6-40FB-80BA-E5AB345D337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63FC-1E30-4B5B-9182-E5096A7B8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08BB-30E6-40FB-80BA-E5AB345D337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63FC-1E30-4B5B-9182-E5096A7B8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08BB-30E6-40FB-80BA-E5AB345D337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63FC-1E30-4B5B-9182-E5096A7B8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08BB-30E6-40FB-80BA-E5AB345D337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63FC-1E30-4B5B-9182-E5096A7B8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08BB-30E6-40FB-80BA-E5AB345D337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F63FC-1E30-4B5B-9182-E5096A7B8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108BB-30E6-40FB-80BA-E5AB345D3373}" type="datetimeFigureOut">
              <a:rPr lang="ru-RU" smtClean="0"/>
              <a:pPr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F63FC-1E30-4B5B-9182-E5096A7B8B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4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612_%D0%B3%D0%BE%D0%B4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u.wikipedia.org/wiki/%D0%9F%D1%83%D0%B0%D1%82%D1%8C%D0%B5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DescartesAshes.jpg?uselang=ru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Какое слово зашифровано?</a:t>
            </a:r>
            <a:endParaRPr lang="ru-RU"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868" y="928670"/>
          <a:ext cx="5357850" cy="54114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44015"/>
                <a:gridCol w="1318542"/>
                <a:gridCol w="795293"/>
              </a:tblGrid>
              <a:tr h="3426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830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  - 2 – 3 =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rgbClr val="00B050"/>
                            </a:solidFill>
                          </a:ln>
                        </a:rPr>
                        <a:t>Л</a:t>
                      </a:r>
                      <a:endParaRPr lang="ru-RU" sz="2400" dirty="0">
                        <a:ln>
                          <a:solidFill>
                            <a:srgbClr val="00B050"/>
                          </a:solidFill>
                        </a:ln>
                      </a:endParaRPr>
                    </a:p>
                  </a:txBody>
                  <a:tcPr/>
                </a:tc>
              </a:tr>
              <a:tr h="42830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  17 + ( -3) – 17 =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rgbClr val="00B050"/>
                            </a:solidFill>
                          </a:ln>
                        </a:rPr>
                        <a:t>П</a:t>
                      </a:r>
                      <a:endParaRPr lang="ru-RU" sz="2400" dirty="0">
                        <a:ln>
                          <a:solidFill>
                            <a:srgbClr val="00B050"/>
                          </a:solidFill>
                        </a:ln>
                      </a:endParaRPr>
                    </a:p>
                  </a:txBody>
                  <a:tcPr/>
                </a:tc>
              </a:tr>
              <a:tr h="76751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 -5,4 +10 + 5,4 -8 =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00B050"/>
                          </a:solidFill>
                        </a:rPr>
                        <a:t>С</a:t>
                      </a:r>
                      <a:endParaRPr lang="ru-RU" sz="2400" dirty="0">
                        <a:ln>
                          <a:solidFill>
                            <a:srgbClr val="00B050"/>
                          </a:solidFill>
                        </a:ln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2830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 Narrow"/>
                        </a:rPr>
                        <a:t>      ¼   +   ¾ -  6 + 5 =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- 10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chemeClr val="accent3"/>
                          </a:solidFill>
                        </a:rPr>
                        <a:t>К</a:t>
                      </a:r>
                      <a:endParaRPr lang="ru-RU" sz="2400" dirty="0">
                        <a:ln>
                          <a:solidFill>
                            <a:srgbClr val="00B050"/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</a:tr>
              <a:tr h="76751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 - 10 + 14 – 20 + 6 =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rgbClr val="00B050"/>
                            </a:solidFill>
                          </a:ln>
                        </a:rPr>
                        <a:t>О</a:t>
                      </a:r>
                      <a:endParaRPr lang="ru-RU" sz="2400" dirty="0">
                        <a:ln>
                          <a:solidFill>
                            <a:srgbClr val="00B050"/>
                          </a:solidFill>
                        </a:ln>
                      </a:endParaRPr>
                    </a:p>
                  </a:txBody>
                  <a:tcPr/>
                </a:tc>
              </a:tr>
              <a:tr h="76751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-8,1 + 35 + 8,1 – 25 =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rgbClr val="00B050"/>
                            </a:solidFill>
                          </a:ln>
                        </a:rPr>
                        <a:t>С</a:t>
                      </a:r>
                      <a:endParaRPr lang="ru-RU" sz="2400" dirty="0">
                        <a:ln>
                          <a:solidFill>
                            <a:srgbClr val="00B050"/>
                          </a:solidFill>
                        </a:ln>
                      </a:endParaRPr>
                    </a:p>
                  </a:txBody>
                  <a:tcPr/>
                </a:tc>
              </a:tr>
              <a:tr h="42830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- 2 </a:t>
                      </a:r>
                      <a:r>
                        <a:rPr lang="ru-RU" sz="2400" dirty="0" smtClean="0">
                          <a:latin typeface="Arial Narrow"/>
                        </a:rPr>
                        <a:t>½ + 4 ½ </a:t>
                      </a:r>
                      <a:r>
                        <a:rPr lang="ru-RU" sz="2400" baseline="0" dirty="0" smtClean="0">
                          <a:latin typeface="Arial Narrow"/>
                        </a:rPr>
                        <a:t> + 1 =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- 6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rgbClr val="00B050"/>
                            </a:solidFill>
                          </a:ln>
                        </a:rPr>
                        <a:t>Ь</a:t>
                      </a:r>
                      <a:endParaRPr lang="ru-RU" sz="2400" dirty="0">
                        <a:ln>
                          <a:solidFill>
                            <a:srgbClr val="00B050"/>
                          </a:solidFill>
                        </a:ln>
                      </a:endParaRPr>
                    </a:p>
                  </a:txBody>
                  <a:tcPr/>
                </a:tc>
              </a:tr>
              <a:tr h="42830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 ( + 15) – </a:t>
                      </a:r>
                      <a:r>
                        <a:rPr lang="ru-RU" sz="2400" baseline="0" dirty="0" smtClean="0"/>
                        <a:t> 3</a:t>
                      </a:r>
                      <a:r>
                        <a:rPr lang="ru-RU" sz="2400" dirty="0" smtClean="0"/>
                        <a:t>0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rgbClr val="00B050"/>
                            </a:solidFill>
                          </a:ln>
                        </a:rPr>
                        <a:t>О</a:t>
                      </a:r>
                      <a:endParaRPr lang="ru-RU" sz="2400" dirty="0">
                        <a:ln>
                          <a:solidFill>
                            <a:srgbClr val="00B050"/>
                          </a:solidFill>
                        </a:ln>
                      </a:endParaRPr>
                    </a:p>
                  </a:txBody>
                  <a:tcPr/>
                </a:tc>
              </a:tr>
              <a:tr h="13379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 ( + 12) + ( -18) =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- 15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n>
                            <a:solidFill>
                              <a:srgbClr val="00B050"/>
                            </a:solidFill>
                          </a:ln>
                        </a:rPr>
                        <a:t>Т</a:t>
                      </a:r>
                      <a:endParaRPr lang="ru-RU" sz="2400" dirty="0">
                        <a:ln>
                          <a:solidFill>
                            <a:srgbClr val="00B050"/>
                          </a:solidFill>
                        </a:ln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чел_и_вопрос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283" y="1071546"/>
            <a:ext cx="2553182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дж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001156" cy="6858000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500042"/>
            <a:ext cx="435771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>
            <a:off x="4357686" y="3143248"/>
            <a:ext cx="385765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429652" y="2928934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Х</a:t>
            </a:r>
            <a:endParaRPr lang="ru-RU" sz="2400" b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 flipH="1" flipV="1">
            <a:off x="3965571" y="2392355"/>
            <a:ext cx="350046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43570" y="571480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57818" y="3071811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</a:t>
            </a:r>
            <a:endParaRPr lang="ru-RU" sz="2400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6036479" y="3107529"/>
            <a:ext cx="2143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57884" y="3214686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1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357950" y="3214686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786578" y="3214686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215206" y="3214686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</a:t>
            </a:r>
            <a:endParaRPr lang="ru-RU" sz="2000" b="1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6465107" y="3107529"/>
            <a:ext cx="2143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6893736" y="3178967"/>
            <a:ext cx="214316" cy="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572132" y="2786058"/>
            <a:ext cx="1428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572132" y="2071678"/>
            <a:ext cx="1428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572132" y="1357298"/>
            <a:ext cx="2143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357818" y="2571744"/>
            <a:ext cx="214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</a:t>
            </a:r>
            <a:endParaRPr lang="ru-RU" sz="2000" b="1" dirty="0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5572132" y="2428868"/>
            <a:ext cx="1428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357818" y="2214554"/>
            <a:ext cx="214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5357818" y="1857364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</a:t>
            </a:r>
            <a:endParaRPr lang="ru-RU" sz="2000" b="1" dirty="0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5572132" y="1714488"/>
            <a:ext cx="1428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357818" y="1500174"/>
            <a:ext cx="214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</a:t>
            </a:r>
            <a:endParaRPr lang="ru-RU" sz="2000" b="1" dirty="0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rot="5400000">
            <a:off x="7393801" y="3107529"/>
            <a:ext cx="714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Блок-схема: узел 56"/>
          <p:cNvSpPr/>
          <p:nvPr/>
        </p:nvSpPr>
        <p:spPr>
          <a:xfrm>
            <a:off x="6500826" y="2000240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6715140" y="1571612"/>
            <a:ext cx="142876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А (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ru-RU" sz="2800" b="1" dirty="0" smtClean="0"/>
              <a:t>;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ru-RU" sz="2800" b="1" dirty="0" smtClean="0"/>
              <a:t>)</a:t>
            </a:r>
            <a:endParaRPr lang="ru-RU" sz="2800" b="1" dirty="0"/>
          </a:p>
        </p:txBody>
      </p:sp>
      <p:cxnSp>
        <p:nvCxnSpPr>
          <p:cNvPr id="32" name="Прямая со стрелкой 31"/>
          <p:cNvCxnSpPr>
            <a:stCxn id="12" idx="0"/>
          </p:cNvCxnSpPr>
          <p:nvPr/>
        </p:nvCxnSpPr>
        <p:spPr>
          <a:xfrm rot="5400000" flipH="1" flipV="1">
            <a:off x="6197214" y="2696762"/>
            <a:ext cx="1" cy="7500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 flipH="1" flipV="1">
            <a:off x="6179355" y="2607463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Блок-схема: узел 29"/>
          <p:cNvSpPr/>
          <p:nvPr/>
        </p:nvSpPr>
        <p:spPr>
          <a:xfrm flipH="1">
            <a:off x="6929454" y="3786190"/>
            <a:ext cx="142876" cy="142876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1" name="Блок-схема: узел 30"/>
          <p:cNvSpPr/>
          <p:nvPr/>
        </p:nvSpPr>
        <p:spPr>
          <a:xfrm>
            <a:off x="4786314" y="3429000"/>
            <a:ext cx="142876" cy="142876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>
            <a:off x="4286248" y="1285861"/>
            <a:ext cx="142876" cy="14287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B050"/>
                </a:solidFill>
              </a:ln>
              <a:solidFill>
                <a:srgbClr val="C00000"/>
              </a:solidFill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rot="10800000">
            <a:off x="4429124" y="3071810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 flipH="1" flipV="1">
            <a:off x="3643306" y="2214554"/>
            <a:ext cx="15716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214810" y="714356"/>
            <a:ext cx="135732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В </a:t>
            </a:r>
            <a:r>
              <a:rPr lang="ru-RU" sz="2800" b="1" dirty="0" smtClean="0">
                <a:solidFill>
                  <a:schemeClr val="accent6"/>
                </a:solidFill>
              </a:rPr>
              <a:t>(-3</a:t>
            </a:r>
            <a:r>
              <a:rPr lang="ru-RU" sz="2800" b="1" dirty="0" smtClean="0"/>
              <a:t>;</a:t>
            </a:r>
            <a:r>
              <a:rPr lang="ru-RU" sz="2800" b="1" dirty="0" smtClean="0">
                <a:solidFill>
                  <a:srgbClr val="7030A0"/>
                </a:solidFill>
              </a:rPr>
              <a:t>5</a:t>
            </a:r>
            <a:r>
              <a:rPr lang="ru-RU" sz="2800" b="1" dirty="0" smtClean="0"/>
              <a:t>)</a:t>
            </a:r>
            <a:endParaRPr lang="ru-RU" sz="28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4143372" y="3143248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-3</a:t>
            </a:r>
            <a:endParaRPr lang="ru-RU" sz="2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572000" y="3143248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-2</a:t>
            </a:r>
            <a:endParaRPr lang="ru-RU" sz="2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072066" y="3143248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-1</a:t>
            </a:r>
            <a:endParaRPr lang="ru-RU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5286380" y="328612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-1</a:t>
            </a:r>
            <a:endParaRPr lang="ru-RU" sz="2000" b="1" dirty="0"/>
          </a:p>
        </p:txBody>
      </p:sp>
      <p:cxnSp>
        <p:nvCxnSpPr>
          <p:cNvPr id="62" name="Прямая соединительная линия 61"/>
          <p:cNvCxnSpPr>
            <a:stCxn id="52" idx="3"/>
          </p:cNvCxnSpPr>
          <p:nvPr/>
        </p:nvCxnSpPr>
        <p:spPr>
          <a:xfrm>
            <a:off x="5715008" y="3486179"/>
            <a:ext cx="71438" cy="1425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5643570" y="3857628"/>
            <a:ext cx="2143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214942" y="3643314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-2</a:t>
            </a:r>
            <a:endParaRPr lang="ru-RU" sz="20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7500958" y="3357562"/>
            <a:ext cx="142876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  С(</a:t>
            </a:r>
            <a:r>
              <a:rPr lang="ru-RU" sz="2800" b="1" dirty="0" smtClean="0">
                <a:solidFill>
                  <a:schemeClr val="accent6"/>
                </a:solidFill>
              </a:rPr>
              <a:t>3</a:t>
            </a:r>
            <a:r>
              <a:rPr lang="ru-RU" sz="2800" b="1" dirty="0" smtClean="0"/>
              <a:t>; </a:t>
            </a:r>
            <a:r>
              <a:rPr lang="ru-RU" sz="2800" b="1" dirty="0" smtClean="0">
                <a:solidFill>
                  <a:srgbClr val="7030A0"/>
                </a:solidFill>
              </a:rPr>
              <a:t>-2</a:t>
            </a:r>
            <a:r>
              <a:rPr lang="ru-RU" sz="2800" b="1" dirty="0" smtClean="0"/>
              <a:t>)</a:t>
            </a:r>
            <a:endParaRPr lang="ru-RU" sz="2800" b="1" dirty="0"/>
          </a:p>
        </p:txBody>
      </p:sp>
      <p:cxnSp>
        <p:nvCxnSpPr>
          <p:cNvPr id="81" name="Прямая со стрелкой 80"/>
          <p:cNvCxnSpPr>
            <a:endCxn id="17" idx="0"/>
          </p:cNvCxnSpPr>
          <p:nvPr/>
        </p:nvCxnSpPr>
        <p:spPr>
          <a:xfrm>
            <a:off x="5786446" y="3214686"/>
            <a:ext cx="117872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>
            <a:stCxn id="17" idx="0"/>
          </p:cNvCxnSpPr>
          <p:nvPr/>
        </p:nvCxnSpPr>
        <p:spPr>
          <a:xfrm rot="16200000" flipH="1">
            <a:off x="6732999" y="3446860"/>
            <a:ext cx="500066" cy="357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4572000" y="4286256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 </a:t>
            </a:r>
            <a:r>
              <a:rPr lang="ru-RU" sz="2800" b="1" dirty="0" smtClean="0">
                <a:solidFill>
                  <a:schemeClr val="accent6"/>
                </a:solidFill>
              </a:rPr>
              <a:t>(-2</a:t>
            </a:r>
            <a:r>
              <a:rPr lang="ru-RU" sz="2800" b="1" dirty="0" smtClean="0"/>
              <a:t>; </a:t>
            </a:r>
            <a:r>
              <a:rPr lang="ru-RU" sz="2800" b="1" dirty="0" smtClean="0">
                <a:solidFill>
                  <a:srgbClr val="7030A0"/>
                </a:solidFill>
              </a:rPr>
              <a:t>-1</a:t>
            </a:r>
            <a:r>
              <a:rPr lang="ru-RU" sz="2800" b="1" dirty="0" smtClean="0"/>
              <a:t>)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41" grpId="0" animBg="1"/>
      <p:bldP spid="70" grpId="0" animBg="1"/>
      <p:bldP spid="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5"/>
          <p:cNvGrpSpPr/>
          <p:nvPr/>
        </p:nvGrpSpPr>
        <p:grpSpPr>
          <a:xfrm>
            <a:off x="2071670" y="3429000"/>
            <a:ext cx="4714908" cy="1785950"/>
            <a:chOff x="1430660" y="2087880"/>
            <a:chExt cx="5722639" cy="208788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0" name="Трапеция 19"/>
            <p:cNvSpPr/>
            <p:nvPr/>
          </p:nvSpPr>
          <p:spPr>
            <a:xfrm>
              <a:off x="1430660" y="2087880"/>
              <a:ext cx="5722639" cy="2087880"/>
            </a:xfrm>
            <a:prstGeom prst="trapezoid">
              <a:avLst>
                <a:gd name="adj" fmla="val 68522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4271743"/>
                <a:satOff val="12481"/>
                <a:lumOff val="-2353"/>
                <a:alphaOff val="0"/>
              </a:schemeClr>
            </a:fillRef>
            <a:effectRef idx="2">
              <a:schemeClr val="accent2">
                <a:hueOff val="-4271743"/>
                <a:satOff val="12481"/>
                <a:lumOff val="-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Трапеция 4"/>
            <p:cNvSpPr/>
            <p:nvPr/>
          </p:nvSpPr>
          <p:spPr>
            <a:xfrm>
              <a:off x="2432121" y="2087880"/>
              <a:ext cx="3719716" cy="20878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0" i="0" kern="1200" baseline="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1600" b="0" i="0" kern="1200" baseline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16"/>
          <p:cNvGrpSpPr/>
          <p:nvPr/>
        </p:nvGrpSpPr>
        <p:grpSpPr>
          <a:xfrm>
            <a:off x="1285852" y="5286388"/>
            <a:ext cx="6286544" cy="1071570"/>
            <a:chOff x="0" y="4151958"/>
            <a:chExt cx="8583960" cy="208788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8" name="Трапеция 17"/>
            <p:cNvSpPr/>
            <p:nvPr/>
          </p:nvSpPr>
          <p:spPr>
            <a:xfrm>
              <a:off x="0" y="4151958"/>
              <a:ext cx="8583960" cy="2087880"/>
            </a:xfrm>
            <a:prstGeom prst="trapezoid">
              <a:avLst>
                <a:gd name="adj" fmla="val 68522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8543487"/>
                <a:satOff val="24962"/>
                <a:lumOff val="-4706"/>
                <a:alphaOff val="0"/>
              </a:schemeClr>
            </a:fillRef>
            <a:effectRef idx="2">
              <a:schemeClr val="accent2">
                <a:hueOff val="-8543487"/>
                <a:satOff val="24962"/>
                <a:lumOff val="-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Трапеция 6"/>
            <p:cNvSpPr/>
            <p:nvPr/>
          </p:nvSpPr>
          <p:spPr>
            <a:xfrm>
              <a:off x="1502192" y="4151958"/>
              <a:ext cx="5579574" cy="20878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0" i="0" kern="1200" baseline="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600" b="0" i="0" kern="1200" baseline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8"/>
          <p:cNvGrpSpPr/>
          <p:nvPr/>
        </p:nvGrpSpPr>
        <p:grpSpPr>
          <a:xfrm>
            <a:off x="3286117" y="1857364"/>
            <a:ext cx="2357454" cy="1500198"/>
            <a:chOff x="2861320" y="0"/>
            <a:chExt cx="2861319" cy="208788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Трапеция 9"/>
            <p:cNvSpPr/>
            <p:nvPr/>
          </p:nvSpPr>
          <p:spPr>
            <a:xfrm>
              <a:off x="2861320" y="0"/>
              <a:ext cx="2861319" cy="2087880"/>
            </a:xfrm>
            <a:prstGeom prst="trapezoid">
              <a:avLst>
                <a:gd name="adj" fmla="val 68522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Трапеция 4"/>
            <p:cNvSpPr/>
            <p:nvPr/>
          </p:nvSpPr>
          <p:spPr>
            <a:xfrm>
              <a:off x="2861320" y="0"/>
              <a:ext cx="2861319" cy="20878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0" i="0" kern="1200" baseline="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600" b="0" i="0" kern="1200" baseline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857752" y="1643050"/>
            <a:ext cx="4000528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При нахождении координат точки необходимо пройти от начала координат по единичным отрезкам: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143636" y="3357562"/>
            <a:ext cx="2643206" cy="67710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b="1" dirty="0" smtClean="0"/>
          </a:p>
          <a:p>
            <a:r>
              <a:rPr lang="ru-RU" sz="2000" b="1" dirty="0" smtClean="0"/>
              <a:t>по  оси ОХ</a:t>
            </a:r>
            <a:endParaRPr lang="ru-RU" sz="2000" b="1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7643834" y="3571876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86644" y="4714884"/>
            <a:ext cx="1714512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по оси  ОУ</a:t>
            </a:r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rot="10800000">
            <a:off x="6286512" y="3571876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215206" y="335756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572528" y="542926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</a:t>
            </a:r>
            <a:endParaRPr lang="ru-RU" b="1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rot="5400000" flipH="1" flipV="1">
            <a:off x="8430446" y="507128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6" idx="2"/>
          </p:cNvCxnSpPr>
          <p:nvPr/>
        </p:nvCxnSpPr>
        <p:spPr>
          <a:xfrm rot="5400000">
            <a:off x="8400004" y="6113996"/>
            <a:ext cx="630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00100" y="428604"/>
            <a:ext cx="3000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Вывод: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7" name="Рисунок 26" descr="CRCTR142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571612"/>
            <a:ext cx="242889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00108"/>
            <a:ext cx="8001056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14414" y="428604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Назовите координаты точек.</a:t>
            </a:r>
            <a:endParaRPr lang="ru-RU" sz="28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 flipH="1" flipV="1">
            <a:off x="1858162" y="3999698"/>
            <a:ext cx="571501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000100" y="4143380"/>
            <a:ext cx="735811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14876" y="1142984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У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929586" y="3857628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Х</a:t>
            </a:r>
            <a:endParaRPr lang="ru-RU" sz="2000" b="1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572000" y="3500438"/>
            <a:ext cx="21431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5357818" y="4071942"/>
            <a:ext cx="2857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6179355" y="4036223"/>
            <a:ext cx="21431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6929454" y="4000504"/>
            <a:ext cx="1428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643438" y="2928934"/>
            <a:ext cx="1428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714876" y="2357430"/>
            <a:ext cx="1428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643438" y="1785926"/>
            <a:ext cx="2143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3821901" y="4036223"/>
            <a:ext cx="2143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3036083" y="4036223"/>
            <a:ext cx="714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2178827" y="4036223"/>
            <a:ext cx="21431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1428728" y="4000504"/>
            <a:ext cx="1428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643438" y="4714884"/>
            <a:ext cx="1428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643438" y="5286388"/>
            <a:ext cx="1428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4500562" y="5857892"/>
            <a:ext cx="1428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500562" y="6500834"/>
            <a:ext cx="2857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123" name="Picture 3" descr="C:\Documents and Settings\Мария Яковлевна\Мои документы\Картинки для наглядности\big_smiles_13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500174"/>
            <a:ext cx="571500" cy="476250"/>
          </a:xfrm>
          <a:prstGeom prst="rect">
            <a:avLst/>
          </a:prstGeom>
          <a:noFill/>
        </p:spPr>
      </p:pic>
      <p:pic>
        <p:nvPicPr>
          <p:cNvPr id="52" name="Picture 3" descr="C:\Documents and Settings\Мария Яковлевна\Мои документы\Картинки для наглядности\big_smiles_13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3786190"/>
            <a:ext cx="571500" cy="476250"/>
          </a:xfrm>
          <a:prstGeom prst="rect">
            <a:avLst/>
          </a:prstGeom>
          <a:noFill/>
        </p:spPr>
      </p:pic>
      <p:pic>
        <p:nvPicPr>
          <p:cNvPr id="5124" name="Picture 4" descr="C:\Documents and Settings\Мария Яковлевна\Мои документы\Картинки для наглядности\big_smiles_7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5000636"/>
            <a:ext cx="571500" cy="514350"/>
          </a:xfrm>
          <a:prstGeom prst="rect">
            <a:avLst/>
          </a:prstGeom>
          <a:noFill/>
        </p:spPr>
      </p:pic>
      <p:pic>
        <p:nvPicPr>
          <p:cNvPr id="5125" name="Picture 5" descr="C:\Documents and Settings\Мария Яковлевна\Мои документы\Картинки для наглядности\i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2662134"/>
            <a:ext cx="857256" cy="623990"/>
          </a:xfrm>
          <a:prstGeom prst="rect">
            <a:avLst/>
          </a:prstGeom>
          <a:noFill/>
        </p:spPr>
      </p:pic>
      <p:pic>
        <p:nvPicPr>
          <p:cNvPr id="5127" name="Picture 7" descr="C:\Documents and Settings\Мария Яковлевна\Мои документы\Картинки для наглядности\i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3" y="5572140"/>
            <a:ext cx="571504" cy="618693"/>
          </a:xfrm>
          <a:prstGeom prst="rect">
            <a:avLst/>
          </a:prstGeom>
          <a:noFill/>
        </p:spPr>
      </p:pic>
      <p:pic>
        <p:nvPicPr>
          <p:cNvPr id="5128" name="Picture 8" descr="C:\Documents and Settings\Мария Яковлевна\Мои документы\Картинки для наглядности\5FI26S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833" y="6128342"/>
            <a:ext cx="571505" cy="478469"/>
          </a:xfrm>
          <a:prstGeom prst="rect">
            <a:avLst/>
          </a:prstGeom>
          <a:noFill/>
        </p:spPr>
      </p:pic>
      <p:sp>
        <p:nvSpPr>
          <p:cNvPr id="58" name="TextBox 57"/>
          <p:cNvSpPr txBox="1"/>
          <p:nvPr/>
        </p:nvSpPr>
        <p:spPr>
          <a:xfrm>
            <a:off x="4286248" y="4143380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</a:t>
            </a:r>
            <a:endParaRPr lang="ru-RU" sz="24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5357818" y="435769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4214810" y="328612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1</a:t>
            </a:r>
            <a:endParaRPr lang="ru-RU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4286248" y="278605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4357686" y="2214554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4357686" y="1643050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6143636" y="435769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6858016" y="428625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3</a:t>
            </a:r>
            <a:endParaRPr lang="ru-RU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7715272" y="428625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4</a:t>
            </a:r>
            <a:endParaRPr lang="ru-RU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3643306" y="421481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-1</a:t>
            </a:r>
            <a:endParaRPr lang="ru-RU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2786050" y="428625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-2</a:t>
            </a:r>
            <a:endParaRPr lang="ru-RU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1857356" y="421481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-3</a:t>
            </a:r>
            <a:endParaRPr lang="ru-RU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1214414" y="421481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-4</a:t>
            </a:r>
            <a:endParaRPr lang="ru-RU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4214810" y="457200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-1</a:t>
            </a:r>
            <a:endParaRPr lang="ru-RU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4143372" y="507207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-2</a:t>
            </a:r>
            <a:endParaRPr lang="ru-RU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4000496" y="564357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-3</a:t>
            </a:r>
            <a:endParaRPr lang="ru-RU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4143372" y="628652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-4</a:t>
            </a:r>
            <a:endParaRPr lang="ru-RU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6786578" y="1428736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(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2;</a:t>
            </a:r>
            <a:r>
              <a:rPr lang="ru-RU" sz="2400" b="1" dirty="0" smtClean="0"/>
              <a:t>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4)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929454" y="3000372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</a:t>
            </a:r>
            <a:r>
              <a:rPr lang="ru-RU" sz="2400" b="1" dirty="0" smtClean="0"/>
              <a:t>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ru-RU" sz="2400" b="1" dirty="0" smtClean="0"/>
              <a:t>;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0</a:t>
            </a:r>
            <a:r>
              <a:rPr lang="ru-RU" sz="2400" b="1" dirty="0" smtClean="0"/>
              <a:t>)</a:t>
            </a:r>
            <a:endParaRPr lang="ru-RU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7358082" y="5429264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(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4;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-4 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5072066" y="5072074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(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 ;</a:t>
            </a:r>
            <a:r>
              <a:rPr lang="ru-RU" sz="2400" b="1" dirty="0" smtClean="0"/>
              <a:t>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-2)</a:t>
            </a:r>
            <a:endParaRPr lang="ru-RU" sz="24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2214546" y="2571744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(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-4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; 2)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500166" y="621508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(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- 3;</a:t>
            </a:r>
            <a:r>
              <a:rPr lang="ru-RU" sz="2400" b="1" dirty="0" smtClean="0"/>
              <a:t>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-3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072198" y="1071546"/>
            <a:ext cx="50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  <a:endParaRPr lang="ru-RU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1214414" y="2214554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5</a:t>
            </a:r>
            <a:endParaRPr lang="ru-RU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2071670" y="5143512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6</a:t>
            </a:r>
            <a:endParaRPr lang="ru-RU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7000892" y="6072206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000" b="1" dirty="0" smtClean="0">
                <a:ln/>
                <a:solidFill>
                  <a:schemeClr val="accent3"/>
                </a:solidFill>
              </a:rPr>
              <a:t>       3  </a:t>
            </a:r>
            <a:endParaRPr lang="ru-RU" sz="2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43702" y="3571876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</a:t>
            </a:r>
            <a:endParaRPr lang="ru-RU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4857752" y="4643446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000108"/>
            <a:ext cx="650085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7158" y="214290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Назовите  координаты точек, абсцисса которых равна  - 3 и 4.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вы можете сказать о расположении данных точек?</a:t>
            </a:r>
          </a:p>
          <a:p>
            <a:endParaRPr lang="ru-RU" sz="24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 flipH="1" flipV="1">
            <a:off x="2214546" y="3714752"/>
            <a:ext cx="514353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143108" y="3857628"/>
            <a:ext cx="607223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57752" y="1071546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072462" y="328612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Х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357686" y="385762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О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86314" y="3357562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</a:t>
            </a:r>
            <a:endParaRPr lang="ru-RU" sz="2800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2714612" y="3857628"/>
            <a:ext cx="285752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357818" y="3857628"/>
            <a:ext cx="1428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714876" y="3286124"/>
            <a:ext cx="1428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6000760" y="3857628"/>
            <a:ext cx="1428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57884" y="400050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6643702" y="3857628"/>
            <a:ext cx="1428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7250925" y="3821909"/>
            <a:ext cx="2143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215206" y="400050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714876" y="2786058"/>
            <a:ext cx="2143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143372" y="264318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2</a:t>
            </a:r>
            <a:endParaRPr lang="ru-RU" b="1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4714876" y="2285992"/>
            <a:ext cx="1428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714876" y="1714488"/>
            <a:ext cx="1428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500562" y="157161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5400000">
            <a:off x="4071934" y="3786190"/>
            <a:ext cx="1428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3428992" y="3786190"/>
            <a:ext cx="1428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286116" y="392906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-2</a:t>
            </a:r>
            <a:endParaRPr lang="ru-RU" b="1" dirty="0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rot="5400000">
            <a:off x="2107389" y="3821909"/>
            <a:ext cx="21431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071670" y="385762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-4</a:t>
            </a:r>
            <a:endParaRPr lang="ru-RU" b="1" dirty="0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4714876" y="4357694"/>
            <a:ext cx="1428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4786314" y="4929198"/>
            <a:ext cx="1428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4714876" y="5429264"/>
            <a:ext cx="2143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714876" y="6000768"/>
            <a:ext cx="1428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214810" y="471488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-2</a:t>
            </a:r>
            <a:endParaRPr lang="ru-RU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4286248" y="578645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-4</a:t>
            </a:r>
            <a:endParaRPr lang="ru-RU" b="1" dirty="0"/>
          </a:p>
        </p:txBody>
      </p:sp>
      <p:pic>
        <p:nvPicPr>
          <p:cNvPr id="7170" name="Picture 2" descr="C:\Documents and Settings\Мария Яковлевна\Мои документы\Картинки для наглядности\10698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2357430"/>
            <a:ext cx="507925" cy="428628"/>
          </a:xfrm>
          <a:prstGeom prst="rect">
            <a:avLst/>
          </a:prstGeom>
          <a:noFill/>
        </p:spPr>
      </p:pic>
      <p:pic>
        <p:nvPicPr>
          <p:cNvPr id="61" name="Picture 2" descr="C:\Documents and Settings\Мария Яковлевна\Мои документы\Картинки для наглядности\10698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2143116"/>
            <a:ext cx="507925" cy="642942"/>
          </a:xfrm>
          <a:prstGeom prst="rect">
            <a:avLst/>
          </a:prstGeom>
          <a:noFill/>
        </p:spPr>
      </p:pic>
      <p:pic>
        <p:nvPicPr>
          <p:cNvPr id="7171" name="Picture 3" descr="C:\Documents and Settings\Мария Яковлевна\Мои документы\Картинки для наглядности\10698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4643446"/>
            <a:ext cx="642942" cy="813850"/>
          </a:xfrm>
          <a:prstGeom prst="rect">
            <a:avLst/>
          </a:prstGeom>
          <a:noFill/>
        </p:spPr>
      </p:pic>
      <p:pic>
        <p:nvPicPr>
          <p:cNvPr id="63" name="Picture 2" descr="C:\Documents and Settings\Мария Яковлевна\Мои документы\Картинки для наглядности\10698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3143248"/>
            <a:ext cx="507925" cy="714380"/>
          </a:xfrm>
          <a:prstGeom prst="rect">
            <a:avLst/>
          </a:prstGeom>
          <a:noFill/>
        </p:spPr>
      </p:pic>
      <p:pic>
        <p:nvPicPr>
          <p:cNvPr id="64" name="Picture 2" descr="C:\Documents and Settings\Мария Яковлевна\Мои документы\Картинки для наглядности\10698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1071546"/>
            <a:ext cx="507925" cy="642942"/>
          </a:xfrm>
          <a:prstGeom prst="rect">
            <a:avLst/>
          </a:prstGeom>
          <a:noFill/>
        </p:spPr>
      </p:pic>
      <p:pic>
        <p:nvPicPr>
          <p:cNvPr id="7172" name="Picture 4" descr="C:\Documents and Settings\Мария Яковлевна\Мои документы\Картинки для наглядности\chipolino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30" y="3000372"/>
            <a:ext cx="587443" cy="839787"/>
          </a:xfrm>
          <a:prstGeom prst="rect">
            <a:avLst/>
          </a:prstGeom>
          <a:noFill/>
        </p:spPr>
      </p:pic>
      <p:pic>
        <p:nvPicPr>
          <p:cNvPr id="66" name="Picture 4" descr="C:\Documents and Settings\Мария Яковлевна\Мои документы\Картинки для наглядности\chipolino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30" y="1428736"/>
            <a:ext cx="587443" cy="839787"/>
          </a:xfrm>
          <a:prstGeom prst="rect">
            <a:avLst/>
          </a:prstGeom>
          <a:noFill/>
        </p:spPr>
      </p:pic>
      <p:pic>
        <p:nvPicPr>
          <p:cNvPr id="67" name="Picture 4" descr="C:\Documents and Settings\Мария Яковлевна\Мои документы\Картинки для наглядности\chipolino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30" y="4071942"/>
            <a:ext cx="587443" cy="839787"/>
          </a:xfrm>
          <a:prstGeom prst="rect">
            <a:avLst/>
          </a:prstGeom>
          <a:noFill/>
        </p:spPr>
      </p:pic>
      <p:pic>
        <p:nvPicPr>
          <p:cNvPr id="68" name="Picture 4" descr="C:\Documents and Settings\Мария Яковлевна\Мои документы\Картинки для наглядности\chipolino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68" y="5143512"/>
            <a:ext cx="587443" cy="839787"/>
          </a:xfrm>
          <a:prstGeom prst="rect">
            <a:avLst/>
          </a:prstGeom>
          <a:noFill/>
        </p:spPr>
      </p:pic>
      <p:sp>
        <p:nvSpPr>
          <p:cNvPr id="69" name="TextBox 68"/>
          <p:cNvSpPr txBox="1"/>
          <p:nvPr/>
        </p:nvSpPr>
        <p:spPr>
          <a:xfrm>
            <a:off x="3214678" y="121442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 -3;4)</a:t>
            </a:r>
            <a:endParaRPr lang="ru-RU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3143240" y="228599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 -3;2)</a:t>
            </a:r>
            <a:endParaRPr lang="ru-RU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3214678" y="328612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 -3;0)</a:t>
            </a:r>
            <a:endParaRPr lang="ru-RU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3214678" y="500063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 -3;-3)</a:t>
            </a:r>
            <a:endParaRPr lang="ru-RU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6072198" y="178592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(4; 3)</a:t>
            </a:r>
            <a:endParaRPr lang="ru-RU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6143636" y="328612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( 4; 0)</a:t>
            </a:r>
            <a:endParaRPr lang="ru-RU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6072198" y="450057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( 4; -2)</a:t>
            </a:r>
            <a:endParaRPr lang="ru-RU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6072198" y="550070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( 4; -4)</a:t>
            </a:r>
            <a:endParaRPr lang="ru-RU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7715272" y="3357562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7786710" y="4286256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7786710" y="1500174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2214546" y="1214422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</a:t>
            </a:r>
            <a:endParaRPr lang="ru-RU" sz="24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2143108" y="2285992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5</a:t>
            </a:r>
            <a:endParaRPr lang="ru-RU" sz="24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2214546" y="3143248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6</a:t>
            </a:r>
            <a:endParaRPr lang="ru-RU" sz="24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2143108" y="4643446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7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  <p:bldP spid="73" grpId="0"/>
      <p:bldP spid="73" grpId="1"/>
      <p:bldP spid="75" grpId="0"/>
      <p:bldP spid="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928670"/>
            <a:ext cx="707236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85852" y="285728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Назовите координаты точек.</a:t>
            </a:r>
            <a:endParaRPr lang="ru-RU" sz="28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857224" y="4000504"/>
            <a:ext cx="628654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358082" y="3786190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х</a:t>
            </a:r>
            <a:endParaRPr lang="ru-RU" sz="24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 flipH="1" flipV="1">
            <a:off x="964381" y="3893347"/>
            <a:ext cx="564360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57620" y="857232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у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428992" y="3929066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0</a:t>
            </a:r>
            <a:endParaRPr lang="ru-RU" sz="24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5107785" y="3964785"/>
            <a:ext cx="2143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6536545" y="3964785"/>
            <a:ext cx="2143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2285984" y="4000504"/>
            <a:ext cx="2857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892943" y="3964785"/>
            <a:ext cx="2143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714744" y="2857496"/>
            <a:ext cx="2143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643306" y="1714488"/>
            <a:ext cx="2857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714744" y="5143512"/>
            <a:ext cx="2143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643306" y="6286520"/>
            <a:ext cx="2857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57620" y="264318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857620" y="157161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072066" y="350043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500826" y="350043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214546" y="342900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-2</a:t>
            </a:r>
            <a:endParaRPr lang="ru-RU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28662" y="342900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-4</a:t>
            </a:r>
            <a:endParaRPr lang="ru-RU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000496" y="492919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-2</a:t>
            </a:r>
            <a:endParaRPr lang="ru-RU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000496" y="607220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-4</a:t>
            </a:r>
            <a:endParaRPr lang="ru-RU" b="1" dirty="0"/>
          </a:p>
        </p:txBody>
      </p:sp>
      <p:pic>
        <p:nvPicPr>
          <p:cNvPr id="37" name="Рисунок 3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2571744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2428868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2500306"/>
            <a:ext cx="60626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92" y="2500306"/>
            <a:ext cx="60626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2500306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2571744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Мария Яковлевна\Мои документы\Для презентации\Картинки для наглядности\wallpaper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5286388"/>
            <a:ext cx="642941" cy="482206"/>
          </a:xfrm>
          <a:prstGeom prst="rect">
            <a:avLst/>
          </a:prstGeom>
          <a:noFill/>
        </p:spPr>
      </p:pic>
      <p:pic>
        <p:nvPicPr>
          <p:cNvPr id="44" name="Picture 2" descr="C:\Documents and Settings\Мария Яковлевна\Мои документы\Для презентации\Картинки для наглядности\wallpaper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5286388"/>
            <a:ext cx="642941" cy="482206"/>
          </a:xfrm>
          <a:prstGeom prst="rect">
            <a:avLst/>
          </a:prstGeom>
          <a:noFill/>
        </p:spPr>
      </p:pic>
      <p:pic>
        <p:nvPicPr>
          <p:cNvPr id="45" name="Picture 2" descr="C:\Documents and Settings\Мария Яковлевна\Мои документы\Для презентации\Картинки для наглядности\wallpaper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992" y="5286388"/>
            <a:ext cx="642941" cy="482206"/>
          </a:xfrm>
          <a:prstGeom prst="rect">
            <a:avLst/>
          </a:prstGeom>
          <a:noFill/>
        </p:spPr>
      </p:pic>
      <p:pic>
        <p:nvPicPr>
          <p:cNvPr id="46" name="Picture 2" descr="C:\Documents and Settings\Мария Яковлевна\Мои документы\Для презентации\Картинки для наглядности\wallpaper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5286388"/>
            <a:ext cx="642941" cy="482206"/>
          </a:xfrm>
          <a:prstGeom prst="rect">
            <a:avLst/>
          </a:prstGeom>
          <a:noFill/>
        </p:spPr>
      </p:pic>
      <p:pic>
        <p:nvPicPr>
          <p:cNvPr id="47" name="Picture 2" descr="C:\Documents and Settings\Мария Яковлевна\Мои документы\Для презентации\Картинки для наглядности\wallpaper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54" y="5286388"/>
            <a:ext cx="642941" cy="482206"/>
          </a:xfrm>
          <a:prstGeom prst="rect">
            <a:avLst/>
          </a:prstGeom>
          <a:noFill/>
        </p:spPr>
      </p:pic>
      <p:sp>
        <p:nvSpPr>
          <p:cNvPr id="49" name="TextBox 48"/>
          <p:cNvSpPr txBox="1"/>
          <p:nvPr/>
        </p:nvSpPr>
        <p:spPr>
          <a:xfrm>
            <a:off x="857224" y="192880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(-4;2)</a:t>
            </a:r>
            <a:endParaRPr lang="ru-RU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2285984" y="192880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(-2;2)</a:t>
            </a:r>
            <a:endParaRPr lang="ru-RU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143372" y="185736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(1;2)</a:t>
            </a:r>
            <a:endParaRPr lang="ru-RU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5786446" y="200024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(3;2)</a:t>
            </a:r>
            <a:endParaRPr lang="ru-RU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7072330" y="192880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(5;2)</a:t>
            </a:r>
            <a:endParaRPr lang="ru-RU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857224" y="585789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(-4;-3)</a:t>
            </a:r>
            <a:endParaRPr lang="ru-RU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2000232" y="585789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(-2;-3)</a:t>
            </a:r>
            <a:endParaRPr lang="ru-RU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3500430" y="578645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(0;-3)</a:t>
            </a:r>
            <a:endParaRPr lang="ru-RU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5572132" y="585789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(3;-3)</a:t>
            </a:r>
            <a:endParaRPr lang="ru-RU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6929454" y="585789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(5;-3)</a:t>
            </a:r>
            <a:endParaRPr lang="ru-RU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1142976" y="278605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500298" y="264318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643438" y="25717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3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286512" y="257174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4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643834" y="257174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5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28662" y="492919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6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214546" y="500063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7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00430" y="492919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8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786446" y="492919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9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215206" y="478632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10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285728"/>
            <a:ext cx="3500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Вывод:</a:t>
            </a:r>
            <a:endParaRPr lang="ru-RU" sz="4400" dirty="0"/>
          </a:p>
        </p:txBody>
      </p:sp>
      <p:grpSp>
        <p:nvGrpSpPr>
          <p:cNvPr id="4" name="Группа 16"/>
          <p:cNvGrpSpPr/>
          <p:nvPr/>
        </p:nvGrpSpPr>
        <p:grpSpPr>
          <a:xfrm>
            <a:off x="1571604" y="5214950"/>
            <a:ext cx="6215106" cy="1214446"/>
            <a:chOff x="0" y="4151958"/>
            <a:chExt cx="8583960" cy="208788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Трапеция 4"/>
            <p:cNvSpPr/>
            <p:nvPr/>
          </p:nvSpPr>
          <p:spPr>
            <a:xfrm>
              <a:off x="0" y="4151958"/>
              <a:ext cx="8583960" cy="2087880"/>
            </a:xfrm>
            <a:prstGeom prst="trapezoid">
              <a:avLst>
                <a:gd name="adj" fmla="val 68522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8543487"/>
                <a:satOff val="24962"/>
                <a:lumOff val="-4706"/>
                <a:alphaOff val="0"/>
              </a:schemeClr>
            </a:fillRef>
            <a:effectRef idx="2">
              <a:schemeClr val="accent2">
                <a:hueOff val="-8543487"/>
                <a:satOff val="24962"/>
                <a:lumOff val="-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Трапеция 6"/>
            <p:cNvSpPr/>
            <p:nvPr/>
          </p:nvSpPr>
          <p:spPr>
            <a:xfrm>
              <a:off x="1502192" y="4151958"/>
              <a:ext cx="5579574" cy="20878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0" i="0" kern="1200" baseline="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600" b="0" i="0" kern="1200" baseline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15"/>
          <p:cNvGrpSpPr/>
          <p:nvPr/>
        </p:nvGrpSpPr>
        <p:grpSpPr>
          <a:xfrm>
            <a:off x="2500298" y="3500438"/>
            <a:ext cx="4429156" cy="1714512"/>
            <a:chOff x="1430660" y="2087880"/>
            <a:chExt cx="5722639" cy="208788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Трапеция 7"/>
            <p:cNvSpPr/>
            <p:nvPr/>
          </p:nvSpPr>
          <p:spPr>
            <a:xfrm>
              <a:off x="1430660" y="2087880"/>
              <a:ext cx="5722639" cy="2087880"/>
            </a:xfrm>
            <a:prstGeom prst="trapezoid">
              <a:avLst>
                <a:gd name="adj" fmla="val 68522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4271743"/>
                <a:satOff val="12481"/>
                <a:lumOff val="-2353"/>
                <a:alphaOff val="0"/>
              </a:schemeClr>
            </a:fillRef>
            <a:effectRef idx="2">
              <a:schemeClr val="accent2">
                <a:hueOff val="-4271743"/>
                <a:satOff val="12481"/>
                <a:lumOff val="-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Трапеция 4"/>
            <p:cNvSpPr/>
            <p:nvPr/>
          </p:nvSpPr>
          <p:spPr>
            <a:xfrm>
              <a:off x="2432121" y="2087880"/>
              <a:ext cx="3719716" cy="20878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0" i="0" kern="1200" baseline="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1600" b="0" i="0" kern="1200" baseline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8"/>
          <p:cNvGrpSpPr/>
          <p:nvPr/>
        </p:nvGrpSpPr>
        <p:grpSpPr>
          <a:xfrm>
            <a:off x="3571868" y="1928802"/>
            <a:ext cx="2214579" cy="1643074"/>
            <a:chOff x="2861320" y="0"/>
            <a:chExt cx="2861319" cy="208788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Трапеция 10"/>
            <p:cNvSpPr/>
            <p:nvPr/>
          </p:nvSpPr>
          <p:spPr>
            <a:xfrm>
              <a:off x="2861320" y="0"/>
              <a:ext cx="2861319" cy="2087880"/>
            </a:xfrm>
            <a:prstGeom prst="trapezoid">
              <a:avLst>
                <a:gd name="adj" fmla="val 68522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Трапеция 4"/>
            <p:cNvSpPr/>
            <p:nvPr/>
          </p:nvSpPr>
          <p:spPr>
            <a:xfrm>
              <a:off x="2861320" y="0"/>
              <a:ext cx="2861319" cy="208788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0" i="0" kern="1200" baseline="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600" b="0" i="0" kern="1200" baseline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500298" y="1142984"/>
            <a:ext cx="635798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Точки, имеющие одну и  ту же абсциссу, расположены на прямых, параллельных оси  ординат.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214678" y="3714752"/>
            <a:ext cx="5500726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Точки, имеющие одну и  ту же  ординату, расположены на прямых, параллельных  оси   абсцисс.</a:t>
            </a:r>
            <a:endParaRPr lang="ru-RU" sz="2000" dirty="0"/>
          </a:p>
        </p:txBody>
      </p:sp>
      <p:pic>
        <p:nvPicPr>
          <p:cNvPr id="16" name="Рисунок 15" descr="CRCTR14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1857364"/>
            <a:ext cx="242889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00042"/>
            <a:ext cx="5000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Работаем вместе.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1500174"/>
            <a:ext cx="7643866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1. Построить  декартовую систему   координат, взяв за    </a:t>
            </a:r>
          </a:p>
          <a:p>
            <a:r>
              <a:rPr lang="ru-RU" sz="2400" dirty="0" smtClean="0"/>
              <a:t>    единичный отрезок   1   клетку  тетради. </a:t>
            </a:r>
          </a:p>
          <a:p>
            <a:r>
              <a:rPr lang="ru-RU" sz="2400" dirty="0" smtClean="0"/>
              <a:t> 2. Отметить  на ней точки  по заданным  координатам и       </a:t>
            </a:r>
          </a:p>
          <a:p>
            <a:r>
              <a:rPr lang="ru-RU" sz="2400" dirty="0" smtClean="0"/>
              <a:t>     соединить их  друг за другом.</a:t>
            </a:r>
          </a:p>
          <a:p>
            <a:r>
              <a:rPr lang="ru-RU" sz="2400" dirty="0" smtClean="0"/>
              <a:t>(-1;-3), </a:t>
            </a:r>
            <a:r>
              <a:rPr lang="ru-RU" sz="2400" dirty="0" smtClean="0">
                <a:solidFill>
                  <a:srgbClr val="FF0000"/>
                </a:solidFill>
              </a:rPr>
              <a:t>(0;-4), </a:t>
            </a:r>
            <a:r>
              <a:rPr lang="ru-RU" sz="2400" dirty="0" smtClean="0">
                <a:solidFill>
                  <a:schemeClr val="tx1"/>
                </a:solidFill>
              </a:rPr>
              <a:t>(</a:t>
            </a:r>
            <a:r>
              <a:rPr lang="ru-RU" sz="2400" dirty="0" smtClean="0"/>
              <a:t>0;-1),  </a:t>
            </a:r>
            <a:r>
              <a:rPr lang="ru-RU" sz="2400" dirty="0" smtClean="0">
                <a:solidFill>
                  <a:srgbClr val="0070C0"/>
                </a:solidFill>
              </a:rPr>
              <a:t>(3;-2), </a:t>
            </a:r>
            <a:r>
              <a:rPr lang="ru-RU" sz="2400" dirty="0" smtClean="0">
                <a:solidFill>
                  <a:schemeClr val="tx1"/>
                </a:solidFill>
              </a:rPr>
              <a:t>(</a:t>
            </a:r>
            <a:r>
              <a:rPr lang="ru-RU" sz="2400" dirty="0" smtClean="0"/>
              <a:t>2;1), </a:t>
            </a:r>
            <a:r>
              <a:rPr lang="ru-RU" sz="2400" dirty="0" smtClean="0">
                <a:solidFill>
                  <a:srgbClr val="C00000"/>
                </a:solidFill>
              </a:rPr>
              <a:t>(0;2),</a:t>
            </a:r>
            <a:r>
              <a:rPr lang="ru-RU" sz="2400" dirty="0" smtClean="0"/>
              <a:t>(-2;1), </a:t>
            </a:r>
            <a:r>
              <a:rPr lang="ru-RU" sz="2400" dirty="0" smtClean="0">
                <a:solidFill>
                  <a:srgbClr val="7030A0"/>
                </a:solidFill>
              </a:rPr>
              <a:t>(-3;-2),</a:t>
            </a:r>
            <a:r>
              <a:rPr lang="ru-RU" sz="2400" dirty="0" smtClean="0"/>
              <a:t> (0;-1).</a:t>
            </a:r>
          </a:p>
          <a:p>
            <a:r>
              <a:rPr lang="ru-RU" sz="2400" dirty="0" smtClean="0"/>
              <a:t>3. Проверим,  что получилось? </a:t>
            </a:r>
            <a:endParaRPr lang="ru-R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52"/>
            <a:ext cx="900115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>
            <a:off x="857224" y="2285992"/>
            <a:ext cx="735811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 flipH="1" flipV="1">
            <a:off x="1679555" y="3463925"/>
            <a:ext cx="621510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29124" y="28572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501090" y="328612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х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429124" y="185736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</a:t>
            </a:r>
            <a:endParaRPr lang="ru-RU" sz="2800" b="1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5464975" y="2250273"/>
            <a:ext cx="3571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000628" y="1643050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1</a:t>
            </a:r>
            <a:endParaRPr lang="ru-RU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286380" y="1760796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5286380" y="4929198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00100" y="5572140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4572000" y="1643050"/>
            <a:ext cx="4286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929190" y="1357298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857620" y="4286256"/>
            <a:ext cx="857256" cy="64294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000628" y="4643446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- 4</a:t>
            </a:r>
            <a:endParaRPr lang="ru-RU" sz="2400" b="1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5400000">
            <a:off x="3714744" y="2285992"/>
            <a:ext cx="2857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571868" y="2500306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- 1</a:t>
            </a:r>
            <a:endParaRPr lang="ru-RU" sz="2400" b="1" dirty="0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rot="5400000" flipH="1" flipV="1">
            <a:off x="3750463" y="3964785"/>
            <a:ext cx="1928826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643438" y="2928934"/>
            <a:ext cx="2857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929190" y="2714620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- 1</a:t>
            </a:r>
            <a:endParaRPr lang="ru-RU" sz="2400" b="1" dirty="0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4786314" y="2928934"/>
            <a:ext cx="2643206" cy="64294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7286644" y="2285992"/>
            <a:ext cx="2857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286644" y="1571612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rot="16200000" flipV="1">
            <a:off x="6000760" y="2143116"/>
            <a:ext cx="1928826" cy="92869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10800000">
            <a:off x="4786314" y="1000108"/>
            <a:ext cx="1714512" cy="642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2928926" y="1000108"/>
            <a:ext cx="1857388" cy="64294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rot="5400000">
            <a:off x="1893075" y="2250273"/>
            <a:ext cx="3571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643042" y="2500306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- 3</a:t>
            </a:r>
            <a:endParaRPr lang="ru-RU" sz="2400" b="1" dirty="0"/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 rot="5400000" flipH="1" flipV="1">
            <a:off x="1535885" y="2178835"/>
            <a:ext cx="1928826" cy="85725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2071670" y="3000372"/>
            <a:ext cx="2643206" cy="57150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142852"/>
            <a:ext cx="250033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Самостоятельно: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00100" y="857232"/>
            <a:ext cx="7358114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Построить  декартовую систему   координат, взяв за единичный отрезок  1 клетку тетради.  Отметить  на ней точки: </a:t>
            </a:r>
          </a:p>
          <a:p>
            <a:pPr marL="457200" indent="-457200"/>
            <a:r>
              <a:rPr lang="ru-RU" sz="2400" dirty="0" smtClean="0"/>
              <a:t>        </a:t>
            </a:r>
            <a:r>
              <a:rPr lang="ru-RU" sz="2400" dirty="0" smtClean="0">
                <a:solidFill>
                  <a:srgbClr val="C00000"/>
                </a:solidFill>
              </a:rPr>
              <a:t>(- 1; - 4), ( 3 ; - 4), ( 3; 1), ( - 1; 1), (- 1; 3), ( 3 ; 3).</a:t>
            </a:r>
            <a:endParaRPr lang="ru-RU" sz="2400" dirty="0" smtClean="0"/>
          </a:p>
          <a:p>
            <a:pPr marL="457200" indent="-457200"/>
            <a:r>
              <a:rPr lang="ru-RU" sz="2400" dirty="0" smtClean="0"/>
              <a:t>       Соединить последовательно  полученные точки.</a:t>
            </a:r>
          </a:p>
          <a:p>
            <a:pPr marL="457200" indent="-457200"/>
            <a:r>
              <a:rPr lang="ru-RU" sz="2400" dirty="0" smtClean="0"/>
              <a:t>        </a:t>
            </a:r>
            <a:r>
              <a:rPr lang="ru-RU" sz="2400" dirty="0" smtClean="0">
                <a:solidFill>
                  <a:srgbClr val="C00000"/>
                </a:solidFill>
              </a:rPr>
              <a:t>Что получилось?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52"/>
            <a:ext cx="900115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>
            <a:off x="857224" y="2928934"/>
            <a:ext cx="735811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 flipH="1" flipV="1">
            <a:off x="1679555" y="3463925"/>
            <a:ext cx="621510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29124" y="28572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501090" y="328612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х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429124" y="250030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</a:t>
            </a:r>
            <a:endParaRPr lang="ru-RU" sz="2800" b="1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5464975" y="2964653"/>
            <a:ext cx="3571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000628" y="2428868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1</a:t>
            </a:r>
            <a:endParaRPr lang="ru-RU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286380" y="1760796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5286380" y="4929198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00100" y="5572140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4572000" y="2285992"/>
            <a:ext cx="4286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929190" y="2000240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000628" y="5357826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- 4</a:t>
            </a:r>
            <a:endParaRPr lang="ru-RU" sz="2400" b="1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5400000">
            <a:off x="3714744" y="2928934"/>
            <a:ext cx="2857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571868" y="2500306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- 1</a:t>
            </a:r>
            <a:endParaRPr lang="ru-RU" sz="2400" b="1" dirty="0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4643438" y="2928934"/>
            <a:ext cx="2857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929190" y="3357562"/>
            <a:ext cx="64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- 1</a:t>
            </a:r>
            <a:endParaRPr lang="ru-RU" sz="2400" b="1" dirty="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rot="5400000">
            <a:off x="7286644" y="2928934"/>
            <a:ext cx="2857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286644" y="242886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rot="5400000">
            <a:off x="1821637" y="2893215"/>
            <a:ext cx="3571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643042" y="2500306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- 3</a:t>
            </a:r>
            <a:endParaRPr lang="ru-RU" sz="2400" b="1" dirty="0"/>
          </a:p>
        </p:txBody>
      </p:sp>
      <p:cxnSp>
        <p:nvCxnSpPr>
          <p:cNvPr id="33" name="Прямая соединительная линия 32"/>
          <p:cNvCxnSpPr>
            <a:endCxn id="46" idx="1"/>
          </p:cNvCxnSpPr>
          <p:nvPr/>
        </p:nvCxnSpPr>
        <p:spPr>
          <a:xfrm>
            <a:off x="4714876" y="3571876"/>
            <a:ext cx="214314" cy="165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643438" y="5572140"/>
            <a:ext cx="2857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643438" y="1000108"/>
            <a:ext cx="28575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072066" y="785794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3857620" y="5572140"/>
            <a:ext cx="35719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rot="5400000">
            <a:off x="5786446" y="3929066"/>
            <a:ext cx="328614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3857620" y="2285992"/>
            <a:ext cx="35719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>
            <a:off x="3250397" y="1607331"/>
            <a:ext cx="121444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3857620" y="1000108"/>
            <a:ext cx="35719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Координатная плоскость.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929066"/>
            <a:ext cx="5429288" cy="1781172"/>
          </a:xfrm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fontScale="92500" lnSpcReduction="20000"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      Урок  математики  в 6 классе.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 Муниципальное казенное учреждение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« </a:t>
            </a:r>
            <a:r>
              <a:rPr lang="ru-RU" sz="2400" b="1" dirty="0" err="1" smtClean="0">
                <a:solidFill>
                  <a:schemeClr val="tx1"/>
                </a:solidFill>
              </a:rPr>
              <a:t>Атагайская</a:t>
            </a:r>
            <a:r>
              <a:rPr lang="ru-RU" sz="2400" b="1" dirty="0" smtClean="0">
                <a:solidFill>
                  <a:schemeClr val="tx1"/>
                </a:solidFill>
              </a:rPr>
              <a:t> СОШ»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  Иркутская область </a:t>
            </a:r>
            <a:r>
              <a:rPr lang="ru-RU" sz="2400" b="1" dirty="0" err="1" smtClean="0">
                <a:solidFill>
                  <a:schemeClr val="tx1"/>
                </a:solidFill>
              </a:rPr>
              <a:t>Нижнеудинский</a:t>
            </a:r>
            <a:r>
              <a:rPr lang="ru-RU" sz="2400" b="1" dirty="0" smtClean="0">
                <a:solidFill>
                  <a:schemeClr val="tx1"/>
                </a:solidFill>
              </a:rPr>
              <a:t> район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          Учитель: Дорофеева М.Я.</a:t>
            </a:r>
          </a:p>
        </p:txBody>
      </p:sp>
      <p:pic>
        <p:nvPicPr>
          <p:cNvPr id="6" name="Picture 4" descr="school-suppl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632"/>
            <a:ext cx="2786082" cy="2186290"/>
          </a:xfrm>
          <a:prstGeom prst="rect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429000"/>
            <a:ext cx="307183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142984"/>
            <a:ext cx="692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Творческое задание на дом.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2285992"/>
            <a:ext cx="7786742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Ребята!  Мы с вами в будущем составим  задачник  на  построение  фигур по заданным координатам, поэтому я предлагаю придумать и  построить фигуру по своим заданным точкам.</a:t>
            </a:r>
          </a:p>
          <a:p>
            <a:r>
              <a:rPr lang="ru-RU" sz="2800" b="1" dirty="0" smtClean="0"/>
              <a:t>Задание из учебника  ( дополнительно).</a:t>
            </a:r>
            <a:endParaRPr lang="ru-RU" sz="28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86578" y="285728"/>
            <a:ext cx="2143140" cy="2314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428604"/>
            <a:ext cx="4714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Итог урока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2571744"/>
            <a:ext cx="8715436" cy="341632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Под каким углом пересекаются оси  координат?</a:t>
            </a:r>
          </a:p>
          <a:p>
            <a:pPr marL="457200" indent="-457200">
              <a:buFontTx/>
              <a:buAutoNum type="arabicPeriod"/>
            </a:pPr>
            <a:r>
              <a:rPr lang="ru-RU" sz="2400" dirty="0" smtClean="0"/>
              <a:t> На сколько частей прямоугольная система координат делит плоскость?</a:t>
            </a:r>
          </a:p>
          <a:p>
            <a:pPr marL="457200" indent="-457200">
              <a:buFontTx/>
              <a:buAutoNum type="arabicPeriod"/>
            </a:pPr>
            <a:r>
              <a:rPr lang="ru-RU" sz="2400" dirty="0" smtClean="0"/>
              <a:t>Как называются эти части?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Как называют пару чисел, определяющих положение точек на плоскости?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 Расскажите, как построить точку по ее координатам.</a:t>
            </a:r>
          </a:p>
          <a:p>
            <a:pPr marL="457200" indent="-457200"/>
            <a:endParaRPr lang="ru-RU" sz="2400" dirty="0" smtClean="0"/>
          </a:p>
          <a:p>
            <a:pPr marL="457200" indent="-457200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85728"/>
            <a:ext cx="5786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Рефлексия: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1571612"/>
            <a:ext cx="6286544" cy="4339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Какое предложение каждый из вас продолжит: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сегодня я узнал…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было интересно…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доволен, что …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было трудно…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понял, что …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научился…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почувствовал, что…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4" name="Рисунок 3" descr="реб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388" y="3220637"/>
            <a:ext cx="2714612" cy="3320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802" y="214290"/>
            <a:ext cx="3524452" cy="23574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29058" y="285728"/>
            <a:ext cx="49292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Проживая в  высотных домах, мы находим  квартиру по  подъезду, этажу и площадке этажа.</a:t>
            </a:r>
          </a:p>
          <a:p>
            <a:r>
              <a:rPr lang="ru-RU" sz="2000" dirty="0" smtClean="0"/>
              <a:t>Играя в шахматы, мы определяем  фигуру на шахматной доске по    количеству  клеток длины  и  ширины. </a:t>
            </a:r>
          </a:p>
          <a:p>
            <a:r>
              <a:rPr lang="ru-RU" sz="2000" dirty="0" smtClean="0"/>
              <a:t>Находясь в зрительном зале или в классе  мы  сначала ищем свой ряд, затем место.</a:t>
            </a:r>
          </a:p>
          <a:p>
            <a:r>
              <a:rPr lang="ru-RU" sz="2000" dirty="0" smtClean="0"/>
              <a:t>Описание того, где расположен тот или иной объект, называют   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4357694"/>
            <a:ext cx="3168159" cy="216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0" y="3714752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КООРДИНАТАМИ.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643182"/>
            <a:ext cx="314327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357694"/>
            <a:ext cx="285752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14488"/>
            <a:ext cx="335758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500174"/>
            <a:ext cx="392909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0034" y="428604"/>
            <a:ext cx="8643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Покупая билеты на поезд или в цирк, что мы должны там найти?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500166" y="1071546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свое место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3857628"/>
            <a:ext cx="7786742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Проблема: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</a:p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Каким образом определить  свое место на координатной плоскости?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не Декар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1904640" cy="254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00298" y="285729"/>
            <a:ext cx="6429420" cy="864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Рене Декарт   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родился 31 марта 1596 года в провинции </a:t>
            </a:r>
            <a:r>
              <a:rPr lang="ru-RU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Турень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ныне Декарт во Франции.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Его мать умерла, когда ему был 1 год. Отец Декарта был судьёй  и  воспитанием мальчика занималась бабушка по матери. В детстве Рене отличался хрупким здоровьем и невероятной любознательностью. </a:t>
            </a:r>
          </a:p>
          <a:p>
            <a:r>
              <a:rPr lang="ru-RU" sz="2400" dirty="0" smtClean="0"/>
              <a:t>В </a:t>
            </a:r>
            <a:r>
              <a:rPr lang="ru-RU" sz="2400" u="sng" dirty="0" smtClean="0">
                <a:hlinkClick r:id="rId3" tooltip="1612 год"/>
              </a:rPr>
              <a:t>1612 году</a:t>
            </a:r>
            <a:r>
              <a:rPr lang="ru-RU" sz="2400" dirty="0" smtClean="0"/>
              <a:t> Декарт закончил   иезуитский коллеж, некоторое время изучал право в городе  </a:t>
            </a:r>
            <a:r>
              <a:rPr lang="ru-RU" sz="2400" u="sng" dirty="0" smtClean="0">
                <a:hlinkClick r:id="rId4" tooltip="Пуатье"/>
              </a:rPr>
              <a:t>Пуатье</a:t>
            </a:r>
            <a:r>
              <a:rPr lang="ru-RU" sz="2400" dirty="0" smtClean="0"/>
              <a:t>, затем уехал в Париж, где несколько лет в Париже и вел обычный для знатных молодых людей того времени легкий образ жизни, с которым он, однако, резко порвал в 1615 г.        </a:t>
            </a:r>
          </a:p>
          <a:p>
            <a:r>
              <a:rPr lang="ru-RU" sz="2400" dirty="0" smtClean="0"/>
              <a:t>Декарт поступает в 1618 г. в голландскую армию и принимает участие в тридцатилетней войне. </a:t>
            </a:r>
          </a:p>
          <a:p>
            <a:r>
              <a:rPr lang="ru-RU" sz="2400" dirty="0" smtClean="0"/>
              <a:t> </a:t>
            </a:r>
          </a:p>
          <a:p>
            <a:endParaRPr lang="ru-RU" sz="24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2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 окончании колледжа Декарт жил несколько лет в Париж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1"/>
            <a:ext cx="3071834" cy="400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357554" y="285728"/>
            <a:ext cx="5643602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Голландии за 20 лет  Декарт написал важнейшие свои труды.  Сформулировал закон сохранения количества движения, разработал новую гипотезу о происхождении планет.</a:t>
            </a:r>
          </a:p>
          <a:p>
            <a:r>
              <a:rPr lang="ru-RU" sz="2400" dirty="0" smtClean="0"/>
              <a:t> Декарт ввел современные знаки для переменных и неизвестных величин (</a:t>
            </a:r>
            <a:r>
              <a:rPr lang="ru-RU" sz="2400" dirty="0" err="1" smtClean="0"/>
              <a:t>х</a:t>
            </a:r>
            <a:r>
              <a:rPr lang="ru-RU" sz="2400" dirty="0" smtClean="0"/>
              <a:t>, у, </a:t>
            </a:r>
            <a:r>
              <a:rPr lang="ru-RU" sz="2400" dirty="0" err="1" smtClean="0"/>
              <a:t>z</a:t>
            </a:r>
            <a:r>
              <a:rPr lang="ru-RU" sz="2400" dirty="0" smtClean="0"/>
              <a:t> ...) и для буквенных коэффициентов (а, Ь, с, ...), а также общепринятое в настоящее время обозначение степеней. Вводит такую запись уравнений, при которой в одной части стоит нуль, а также  показал  графический  метод решения уравнений.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помощью метода координат Декарт осуществил  связь алгебры и геометрии. </a:t>
            </a:r>
            <a:endParaRPr lang="ru-RU" sz="24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карт Рене, математи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271464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868" y="214290"/>
            <a:ext cx="52149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Зимою 1649  - 1650 г. Декарт давал шведской королеве  Христине уроки философии и однажды, на пути во дворец королевы, простудился и заболел воспалением легких. Через девять дней, 11 февраля 1650 г., он скончался. Последние слова, произнесенные им, были: </a:t>
            </a:r>
          </a:p>
          <a:p>
            <a:r>
              <a:rPr lang="ru-RU" sz="2400" dirty="0" smtClean="0"/>
              <a:t>«Пора в путь, душа моя». </a:t>
            </a:r>
          </a:p>
          <a:p>
            <a:r>
              <a:rPr lang="ru-RU" sz="2400" dirty="0" smtClean="0"/>
              <a:t>В 1666 г. передовые люди Франции перевезли прах Декарта на родину. </a:t>
            </a:r>
            <a:endParaRPr lang="ru-RU" sz="2400" dirty="0"/>
          </a:p>
        </p:txBody>
      </p:sp>
      <p:pic>
        <p:nvPicPr>
          <p:cNvPr id="4" name="Рисунок 3" descr="http://upload.wikimedia.org/wikipedia/commons/thumb/a/ae/DescartesAshes.jpg/220px-DescartesAshes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89" y="4500570"/>
            <a:ext cx="292895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70" y="500042"/>
            <a:ext cx="61436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Segoe UI" pitchFamily="34" charset="0"/>
              </a:rPr>
              <a:t>Ответьте устно</a:t>
            </a:r>
            <a:endParaRPr lang="ru-RU" sz="44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Segoe U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1357298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</a:rPr>
              <a:t>Какая прямая называется координатной прямой?</a:t>
            </a:r>
          </a:p>
          <a:p>
            <a:pPr marL="457200" indent="-457200"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</a:rPr>
              <a:t>Определите координаты точек на координатной прямой:</a:t>
            </a:r>
            <a:endParaRPr lang="ru-RU" sz="2400" dirty="0">
              <a:latin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785786" y="3429000"/>
            <a:ext cx="778674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643966" y="328612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Х</a:t>
            </a:r>
            <a:endParaRPr lang="ru-RU" b="1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2500298" y="3357562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3036083" y="3464719"/>
            <a:ext cx="2143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3607587" y="3464719"/>
            <a:ext cx="2143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4071934" y="3429000"/>
            <a:ext cx="2857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Блок-схема: узел 19"/>
          <p:cNvSpPr/>
          <p:nvPr/>
        </p:nvSpPr>
        <p:spPr>
          <a:xfrm flipH="1">
            <a:off x="4643438" y="3357562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6072198" y="3357562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5143504" y="3429000"/>
            <a:ext cx="1428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5643570" y="3429000"/>
            <a:ext cx="1428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6536545" y="3464719"/>
            <a:ext cx="2143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7072330" y="3429000"/>
            <a:ext cx="1428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7572396" y="3429000"/>
            <a:ext cx="1428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1893075" y="3464719"/>
            <a:ext cx="21431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000496" y="2714620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572000" y="2786058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</a:t>
            </a:r>
            <a:endParaRPr lang="ru-RU" sz="24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5929322" y="2857496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428860" y="2786058"/>
            <a:ext cx="285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</a:t>
            </a:r>
            <a:endParaRPr lang="ru-RU" sz="2400" b="1" dirty="0"/>
          </a:p>
        </p:txBody>
      </p:sp>
      <p:sp>
        <p:nvSpPr>
          <p:cNvPr id="44" name="Блок-схема: узел 43"/>
          <p:cNvSpPr/>
          <p:nvPr/>
        </p:nvSpPr>
        <p:spPr>
          <a:xfrm>
            <a:off x="7572396" y="3357562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7500958" y="2786058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</a:t>
            </a:r>
            <a:endParaRPr lang="ru-RU" sz="24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4000496" y="364331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0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5072066" y="364331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6000760" y="364331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7000892" y="364331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2857488" y="364331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-2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1785918" y="364331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-4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1000100" y="4500570"/>
            <a:ext cx="72866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dirty="0" smtClean="0">
                <a:latin typeface="Times New Roman" pitchFamily="18" charset="0"/>
              </a:rPr>
              <a:t>3. Какие прямые называются перпендикулярными?</a:t>
            </a:r>
          </a:p>
          <a:p>
            <a:pPr marL="457200" indent="-457200"/>
            <a:endParaRPr lang="ru-RU" sz="2400" dirty="0" smtClean="0">
              <a:latin typeface="Times New Roman" pitchFamily="18" charset="0"/>
            </a:endParaRPr>
          </a:p>
          <a:p>
            <a:pPr marL="457200" indent="-457200"/>
            <a:r>
              <a:rPr lang="ru-RU" sz="2400" dirty="0" smtClean="0">
                <a:latin typeface="Times New Roman" pitchFamily="18" charset="0"/>
              </a:rPr>
              <a:t>4. С помощью каких чертежных инструментов строят перпендикулярные прямые?</a:t>
            </a:r>
            <a:endParaRPr lang="ru-RU" sz="2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52"/>
            <a:ext cx="900115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>
            <a:off x="785786" y="3643314"/>
            <a:ext cx="735811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 flipH="1" flipV="1">
            <a:off x="1679555" y="3463925"/>
            <a:ext cx="621510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29124" y="28572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501090" y="328612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х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6500826" y="2928934"/>
            <a:ext cx="200026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Ось  абсцисс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3107694" y="2019438"/>
            <a:ext cx="192882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Ось ординат</a:t>
            </a:r>
            <a:endParaRPr lang="ru-RU" sz="24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rot="5400000" flipH="1" flipV="1">
            <a:off x="4000496" y="3714752"/>
            <a:ext cx="785818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57290" y="4429132"/>
            <a:ext cx="292895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Начало координат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429124" y="3071810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</a:t>
            </a:r>
            <a:endParaRPr lang="ru-RU" sz="2800" b="1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5464975" y="3679033"/>
            <a:ext cx="35719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000628" y="3929066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1</a:t>
            </a:r>
            <a:endParaRPr lang="ru-RU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286380" y="1760796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четверть</a:t>
            </a:r>
            <a:endParaRPr lang="ru-RU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1071538" y="1832234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четверть</a:t>
            </a:r>
            <a:endParaRPr lang="ru-RU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5286380" y="4929198"/>
            <a:ext cx="2428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четверть</a:t>
            </a:r>
            <a:endParaRPr lang="ru-RU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1000100" y="5572140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четверть</a:t>
            </a:r>
            <a:endParaRPr lang="ru-RU" sz="2800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4500562" y="2928934"/>
            <a:ext cx="42862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929190" y="2714620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42844" y="285728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Координатная плоскость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4786314" y="3571876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>
            <a:off x="5286380" y="3643314"/>
            <a:ext cx="1928826" cy="1071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572132" y="4857760"/>
            <a:ext cx="314327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Единичный отрезок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1174</Words>
  <Application>Microsoft Office PowerPoint</Application>
  <PresentationFormat>Экран (4:3)</PresentationFormat>
  <Paragraphs>292</Paragraphs>
  <Slides>22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Координатная плоскость.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Домашний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Дорофеева Мария Яковлевна</dc:creator>
  <cp:lastModifiedBy>Анастасия Черепнева</cp:lastModifiedBy>
  <cp:revision>186</cp:revision>
  <dcterms:created xsi:type="dcterms:W3CDTF">2013-11-18T11:33:41Z</dcterms:created>
  <dcterms:modified xsi:type="dcterms:W3CDTF">2014-04-01T11:34:44Z</dcterms:modified>
</cp:coreProperties>
</file>