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1"/>
  </p:notesMasterIdLst>
  <p:sldIdLst>
    <p:sldId id="256" r:id="rId2"/>
    <p:sldId id="257" r:id="rId3"/>
    <p:sldId id="258" r:id="rId4"/>
    <p:sldId id="261" r:id="rId5"/>
    <p:sldId id="259" r:id="rId6"/>
    <p:sldId id="260" r:id="rId7"/>
    <p:sldId id="271" r:id="rId8"/>
    <p:sldId id="272" r:id="rId9"/>
    <p:sldId id="262" r:id="rId10"/>
    <p:sldId id="263" r:id="rId11"/>
    <p:sldId id="264" r:id="rId12"/>
    <p:sldId id="287" r:id="rId13"/>
    <p:sldId id="265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6" r:id="rId22"/>
    <p:sldId id="295" r:id="rId23"/>
    <p:sldId id="266" r:id="rId24"/>
    <p:sldId id="267" r:id="rId25"/>
    <p:sldId id="268" r:id="rId26"/>
    <p:sldId id="269" r:id="rId27"/>
    <p:sldId id="273" r:id="rId28"/>
    <p:sldId id="274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6CF1E-05B6-4DC8-A6A0-3B096AA4CC4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A17DC-6B56-47A6-BB1F-F0613EC8C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CC518-2C6B-4E1B-A0E2-B149C4A9A106}" type="slidenum">
              <a:rPr lang="ru-RU"/>
              <a:pPr/>
              <a:t>38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9DCA4-8CCC-443A-85E3-86335496FD8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60EDF-8B66-4E5B-8CB3-3BF8203721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9DCA4-8CCC-443A-85E3-86335496FD8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60EDF-8B66-4E5B-8CB3-3BF82037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9DCA4-8CCC-443A-85E3-86335496FD8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60EDF-8B66-4E5B-8CB3-3BF82037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6FECC5-85C4-4A65-A975-111A58096D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9DCA4-8CCC-443A-85E3-86335496FD8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60EDF-8B66-4E5B-8CB3-3BF82037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9DCA4-8CCC-443A-85E3-86335496FD8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60EDF-8B66-4E5B-8CB3-3BF8203721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9DCA4-8CCC-443A-85E3-86335496FD8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60EDF-8B66-4E5B-8CB3-3BF82037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9DCA4-8CCC-443A-85E3-86335496FD8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60EDF-8B66-4E5B-8CB3-3BF82037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9DCA4-8CCC-443A-85E3-86335496FD8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60EDF-8B66-4E5B-8CB3-3BF82037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9DCA4-8CCC-443A-85E3-86335496FD8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60EDF-8B66-4E5B-8CB3-3BF8203721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9DCA4-8CCC-443A-85E3-86335496FD8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60EDF-8B66-4E5B-8CB3-3BF820372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E9DCA4-8CCC-443A-85E3-86335496FD8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60EDF-8B66-4E5B-8CB3-3BF8203721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E9DCA4-8CCC-443A-85E3-86335496FD8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860EDF-8B66-4E5B-8CB3-3BF8203721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png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4.png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50.png"/><Relationship Id="rId4" Type="http://schemas.openxmlformats.org/officeDocument/2006/relationships/oleObject" Target="../embeddings/oleObject3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2160239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005064"/>
            <a:ext cx="5544616" cy="23762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Подготовила: Рогачёва Ирина Вадимовна,  учитель математики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СОШ №6,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Пгт</a:t>
            </a:r>
            <a:r>
              <a:rPr lang="ru-RU" dirty="0" smtClean="0">
                <a:solidFill>
                  <a:schemeClr val="tx1"/>
                </a:solidFill>
              </a:rPr>
              <a:t>. Зеленоборский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1" y="548680"/>
            <a:ext cx="820891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Кейс заданий по теме «Производная»</a:t>
            </a:r>
            <a:endParaRPr lang="ru-RU" sz="6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Карточка-информатор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5" y="1196749"/>
          <a:ext cx="8352928" cy="5256586"/>
        </p:xfrm>
        <a:graphic>
          <a:graphicData uri="http://schemas.openxmlformats.org/drawingml/2006/table">
            <a:tbl>
              <a:tblPr/>
              <a:tblGrid>
                <a:gridCol w="5107495"/>
                <a:gridCol w="3245433"/>
              </a:tblGrid>
              <a:tr h="11858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Составление уравнения касательной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Составить уравнение касательной к графику функции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у=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в точке х=1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240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1.Обозначить абсциссу точки касания буквой а</a:t>
                      </a:r>
                      <a:endParaRPr lang="ru-RU" sz="1800" dirty="0"/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1) а=1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00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2.Вычислить </a:t>
                      </a:r>
                      <a:r>
                        <a:rPr lang="en-US" sz="1800" dirty="0" smtClean="0"/>
                        <a:t>f</a:t>
                      </a:r>
                      <a:r>
                        <a:rPr lang="ru-RU" sz="1800" dirty="0" smtClean="0"/>
                        <a:t>(а)</a:t>
                      </a:r>
                      <a:endParaRPr lang="ru-RU" sz="1800" dirty="0"/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2)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f(a)=f(1)=1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5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3.Найти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' (x)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и вычислить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' (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3)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' (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= -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;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' (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' (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=-1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4. Подставить найденные числа а,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(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'(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в формулу  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у=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8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 +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'(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8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)·(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8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)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4)у=1-(х-1)=2-х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Ответ: у=2-х</a:t>
                      </a: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660232" y="1556792"/>
          <a:ext cx="360040" cy="537716"/>
        </p:xfrm>
        <a:graphic>
          <a:graphicData uri="http://schemas.openxmlformats.org/presentationml/2006/ole">
            <p:oleObj spid="_x0000_s20482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660232" y="4581128"/>
          <a:ext cx="288032" cy="504056"/>
        </p:xfrm>
        <a:graphic>
          <a:graphicData uri="http://schemas.openxmlformats.org/presentationml/2006/ole">
            <p:oleObj spid="_x0000_s20483" name="Формула" r:id="rId4" imgW="215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Карточка-информатор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96753"/>
          <a:ext cx="8964488" cy="5726367"/>
        </p:xfrm>
        <a:graphic>
          <a:graphicData uri="http://schemas.openxmlformats.org/drawingml/2006/table">
            <a:tbl>
              <a:tblPr/>
              <a:tblGrid>
                <a:gridCol w="5481440"/>
                <a:gridCol w="3483048"/>
              </a:tblGrid>
              <a:tr h="119138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Исследование функции на монотонность и экстремумы</a:t>
                      </a: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90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1.Найти</a:t>
                      </a:r>
                      <a:r>
                        <a:rPr lang="ru-RU" sz="1800" baseline="0" dirty="0" smtClean="0"/>
                        <a:t> производную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' (x)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/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1)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 (x)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=      -    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+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      -  11</a:t>
                      </a:r>
                      <a:endParaRPr lang="ru-RU" sz="1800" baseline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' (x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) =         - -        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+48х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' (x)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=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13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2.Найти</a:t>
                      </a:r>
                      <a:r>
                        <a:rPr lang="ru-RU" sz="1800" baseline="0" dirty="0" smtClean="0"/>
                        <a:t> стационарные (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' (x)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=0) и критические</a:t>
                      </a:r>
                    </a:p>
                    <a:p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' (x)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не существует) точки функции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 (x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) .</a:t>
                      </a:r>
                      <a:endParaRPr lang="ru-RU" sz="1800" dirty="0"/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2) производная существует всюду; критических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точек нет.</a:t>
                      </a: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Стационарные точки: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 ' (x)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=0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=0; 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х=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0   и х=2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3.Отметить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стационарные и критические точки на числовой прямой и определить знаки производной на получившихся промежутках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3)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3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4. На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основании теорем сделать выводы о монотонности и о её точках экстремума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Точка минимума;</a:t>
                      </a:r>
                      <a:r>
                        <a:rPr lang="ru-RU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х=0  </a:t>
                      </a:r>
                      <a:r>
                        <a:rPr lang="en-US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(0)=-11. На первом промежутке убывает; на втором и третьем- возрастает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444208" y="2420888"/>
          <a:ext cx="360040" cy="203200"/>
        </p:xfrm>
        <a:graphic>
          <a:graphicData uri="http://schemas.openxmlformats.org/presentationml/2006/ole">
            <p:oleObj spid="_x0000_s21507" name="Формула" r:id="rId3" imgW="253800" imgH="203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020272" y="2420888"/>
          <a:ext cx="317500" cy="203200"/>
        </p:xfrm>
        <a:graphic>
          <a:graphicData uri="http://schemas.openxmlformats.org/presentationml/2006/ole">
            <p:oleObj spid="_x0000_s21508" name="Формула" r:id="rId4" imgW="31716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524328" y="2420888"/>
          <a:ext cx="432048" cy="216024"/>
        </p:xfrm>
        <a:graphic>
          <a:graphicData uri="http://schemas.openxmlformats.org/presentationml/2006/ole">
            <p:oleObj spid="_x0000_s21509" name="Формула" r:id="rId5" imgW="330120" imgH="203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300192" y="2708920"/>
          <a:ext cx="504056" cy="347216"/>
        </p:xfrm>
        <a:graphic>
          <a:graphicData uri="http://schemas.openxmlformats.org/presentationml/2006/ole">
            <p:oleObj spid="_x0000_s21510" name="Формула" r:id="rId6" imgW="317160" imgH="2030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948264" y="2708920"/>
          <a:ext cx="546224" cy="347216"/>
        </p:xfrm>
        <a:graphic>
          <a:graphicData uri="http://schemas.openxmlformats.org/presentationml/2006/ole">
            <p:oleObj spid="_x0000_s21511" name="Формула" r:id="rId7" imgW="33012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580112" y="4293096"/>
          <a:ext cx="936104" cy="360040"/>
        </p:xfrm>
        <a:graphic>
          <a:graphicData uri="http://schemas.openxmlformats.org/presentationml/2006/ole">
            <p:oleObj spid="_x0000_s21512" name="Формула" r:id="rId8" imgW="711000" imgH="22860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6300192" y="3068960"/>
          <a:ext cx="936625" cy="301625"/>
        </p:xfrm>
        <a:graphic>
          <a:graphicData uri="http://schemas.openxmlformats.org/presentationml/2006/ole">
            <p:oleObj spid="_x0000_s21513" name="Формула" r:id="rId9" imgW="711000" imgH="228600" progId="Equation.3">
              <p:embed/>
            </p:oleObj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6156176" y="5229200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04248" y="53012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740352" y="53012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172400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092280" y="48691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300192" y="4869160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 flipV="1">
            <a:off x="7812360" y="522920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732240" y="52292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6300192" y="5301208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7308304" y="5373216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8316416" y="5445224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8979192" cy="511256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1.Работа в парах. Заполняем первый столбец.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столах  лежат карточки с вопросами. Все они начинаются со слов «верите ли вы, что…?» Ответ на вопросы может только: да или нет. Если «да» , то в первом столбце, поставьте «+», если «нет», то «-». В конце работы будьте готовы поделиться своим мнением с классом.</a:t>
            </a:r>
            <a:br>
              <a:rPr lang="ru-RU" sz="20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Ответы на эти вопросы можно найти в учебнике, изучив текст учебника. Для более вдумчивого чтения, читая текст. На его полях карандашом расставляйте значки: « ^»-уже знал это: «+» – новая информация; «-» – думал иначе; «?» – не понял.. По окончании работы с текстом заполняется второй столбик таблицы.  Третий столбец заполняется на стадии рефлексии в конце урока.</a:t>
            </a:r>
            <a:endParaRPr lang="ru-RU" sz="2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332656"/>
            <a:ext cx="8799680" cy="72008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Верные и неверные утверждения.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Приём работы с учебником (</a:t>
            </a:r>
            <a:r>
              <a:rPr lang="ru-RU" sz="3200" dirty="0" err="1" smtClean="0">
                <a:solidFill>
                  <a:srgbClr val="0070C0"/>
                </a:solidFill>
              </a:rPr>
              <a:t>инсерт</a:t>
            </a:r>
            <a:r>
              <a:rPr lang="ru-RU" sz="3200" dirty="0" smtClean="0">
                <a:solidFill>
                  <a:srgbClr val="0070C0"/>
                </a:solidFill>
              </a:rPr>
              <a:t>)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8504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Верные и неверные утверждения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552" y="908720"/>
          <a:ext cx="8280920" cy="6120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/>
                <a:gridCol w="432048"/>
                <a:gridCol w="576064"/>
                <a:gridCol w="432048"/>
              </a:tblGrid>
              <a:tr h="66898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Верите ли вы, что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668980">
                <a:tc>
                  <a:txBody>
                    <a:bodyPr/>
                    <a:lstStyle/>
                    <a:p>
                      <a:r>
                        <a:rPr lang="ru-RU" dirty="0" smtClean="0"/>
                        <a:t>1.Функция </a:t>
                      </a:r>
                      <a:r>
                        <a:rPr lang="en-US" dirty="0" smtClean="0"/>
                        <a:t>f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х</a:t>
                      </a:r>
                      <a:r>
                        <a:rPr lang="ru-RU" dirty="0" smtClean="0"/>
                        <a:t>), заданная на интервале, является возрастающей, если как только                так и                                  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699">
                <a:tc>
                  <a:txBody>
                    <a:bodyPr/>
                    <a:lstStyle/>
                    <a:p>
                      <a:r>
                        <a:rPr lang="ru-RU" dirty="0" smtClean="0"/>
                        <a:t>2.Функция                    убывает на промежутке (0;∞)  ?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980">
                <a:tc>
                  <a:txBody>
                    <a:bodyPr/>
                    <a:lstStyle/>
                    <a:p>
                      <a:r>
                        <a:rPr lang="ru-RU" dirty="0" smtClean="0"/>
                        <a:t>3.Угловой коэффициент касательных к графику функции</a:t>
                      </a:r>
                    </a:p>
                    <a:p>
                      <a:r>
                        <a:rPr lang="ru-RU" dirty="0" smtClean="0"/>
                        <a:t>    в любой точке промежутка  (-∞; 0) будет отрицательным?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5686">
                <a:tc>
                  <a:txBody>
                    <a:bodyPr/>
                    <a:lstStyle/>
                    <a:p>
                      <a:r>
                        <a:rPr lang="ru-RU" dirty="0" smtClean="0"/>
                        <a:t>4.Если функция возрастает в интервале,</a:t>
                      </a:r>
                      <a:r>
                        <a:rPr lang="ru-RU" baseline="0" dirty="0" smtClean="0"/>
                        <a:t> то угловой коэффициент касательных к графику этой функции в любой точке интервала  будет положительным?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5686">
                <a:tc>
                  <a:txBody>
                    <a:bodyPr/>
                    <a:lstStyle/>
                    <a:p>
                      <a:r>
                        <a:rPr lang="ru-RU" dirty="0" smtClean="0"/>
                        <a:t>5.Если функция, определённая на интервале, в каждой его точке имеет положительную производную, то данная функция возрастает на этом интервале?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5686">
                <a:tc>
                  <a:txBody>
                    <a:bodyPr/>
                    <a:lstStyle/>
                    <a:p>
                      <a:r>
                        <a:rPr lang="ru-RU" dirty="0" smtClean="0"/>
                        <a:t>6.Для убывания дифференцируемой на интервале функции необходимо, чтобы её производная</a:t>
                      </a:r>
                      <a:r>
                        <a:rPr lang="ru-RU" baseline="0" dirty="0" smtClean="0"/>
                        <a:t> во всех точках интервала принимала отрицательные значения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980">
                <a:tc>
                  <a:txBody>
                    <a:bodyPr/>
                    <a:lstStyle/>
                    <a:p>
                      <a:r>
                        <a:rPr lang="ru-RU" dirty="0" smtClean="0"/>
                        <a:t>7.Функция                        возрастает</a:t>
                      </a:r>
                      <a:r>
                        <a:rPr lang="ru-RU" baseline="0" dirty="0" smtClean="0"/>
                        <a:t> на всей области определения?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779912" y="1916832"/>
          <a:ext cx="588516" cy="359916"/>
        </p:xfrm>
        <a:graphic>
          <a:graphicData uri="http://schemas.openxmlformats.org/presentationml/2006/ole">
            <p:oleObj spid="_x0000_s22530" name="Формула" r:id="rId3" imgW="444240" imgH="21564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5076056" y="1844824"/>
          <a:ext cx="1393056" cy="432048"/>
        </p:xfrm>
        <a:graphic>
          <a:graphicData uri="http://schemas.openxmlformats.org/presentationml/2006/ole">
            <p:oleObj spid="_x0000_s22531" name="Формула" r:id="rId4" imgW="88884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907704" y="2204864"/>
          <a:ext cx="635124" cy="504056"/>
        </p:xfrm>
        <a:graphic>
          <a:graphicData uri="http://schemas.openxmlformats.org/presentationml/2006/ole">
            <p:oleObj spid="_x0000_s22532" name="Формула" r:id="rId5" imgW="41904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372200" y="2708920"/>
          <a:ext cx="432048" cy="648072"/>
        </p:xfrm>
        <a:graphic>
          <a:graphicData uri="http://schemas.openxmlformats.org/presentationml/2006/ole">
            <p:oleObj spid="_x0000_s22533" name="Формула" r:id="rId6" imgW="39348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907704" y="6237312"/>
          <a:ext cx="576064" cy="440258"/>
        </p:xfrm>
        <a:graphic>
          <a:graphicData uri="http://schemas.openxmlformats.org/presentationml/2006/ole">
            <p:oleObj spid="_x0000_s22535" name="Формула" r:id="rId7" imgW="495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340768"/>
            <a:ext cx="8979192" cy="5328592"/>
          </a:xfrm>
        </p:spPr>
        <p:txBody>
          <a:bodyPr/>
          <a:lstStyle/>
          <a:p>
            <a:r>
              <a:rPr lang="ru-RU" b="0" cap="none" dirty="0" smtClean="0">
                <a:solidFill>
                  <a:schemeClr val="tx1"/>
                </a:solidFill>
                <a:effectLst/>
              </a:rPr>
              <a:t>1.Определите стационарные и критические точки ;</a:t>
            </a:r>
            <a:br>
              <a:rPr lang="ru-RU" b="0" cap="none" dirty="0" smtClean="0">
                <a:solidFill>
                  <a:schemeClr val="tx1"/>
                </a:solidFill>
                <a:effectLst/>
              </a:rPr>
            </a:br>
            <a:r>
              <a:rPr lang="ru-RU" b="0" cap="none" dirty="0" smtClean="0">
                <a:solidFill>
                  <a:schemeClr val="tx1"/>
                </a:solidFill>
                <a:effectLst/>
              </a:rPr>
              <a:t>2.Определите точки экстремума и экстремумы функции;</a:t>
            </a:r>
            <a:br>
              <a:rPr lang="ru-RU" b="0" cap="none" dirty="0" smtClean="0">
                <a:solidFill>
                  <a:schemeClr val="tx1"/>
                </a:solidFill>
                <a:effectLst/>
              </a:rPr>
            </a:br>
            <a:r>
              <a:rPr lang="ru-RU" b="0" cap="none" dirty="0" smtClean="0">
                <a:solidFill>
                  <a:schemeClr val="tx1"/>
                </a:solidFill>
                <a:effectLst/>
              </a:rPr>
              <a:t>3.Найти промежутки возрастания и убывания функции;</a:t>
            </a:r>
            <a:br>
              <a:rPr lang="ru-RU" b="0" cap="none" dirty="0" smtClean="0">
                <a:solidFill>
                  <a:schemeClr val="tx1"/>
                </a:solidFill>
                <a:effectLst/>
              </a:rPr>
            </a:br>
            <a:r>
              <a:rPr lang="ru-RU" b="0" cap="none" dirty="0" smtClean="0">
                <a:solidFill>
                  <a:schemeClr val="tx1"/>
                </a:solidFill>
                <a:effectLst/>
              </a:rPr>
              <a:t>4.Найти наименьшее и наибольшее значение функции.</a:t>
            </a:r>
            <a:br>
              <a:rPr lang="ru-RU" b="0" cap="none" dirty="0" smtClean="0">
                <a:solidFill>
                  <a:schemeClr val="tx1"/>
                </a:solidFill>
                <a:effectLst/>
              </a:rPr>
            </a:br>
            <a:endParaRPr lang="ru-RU" b="0" cap="none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655664" cy="86409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Вопросы к графикам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3625F-DECA-4A5D-860C-5E28AE854F61}" type="slidenum">
              <a:rPr lang="ru-RU"/>
              <a:pPr/>
              <a:t>15</a:t>
            </a:fld>
            <a:endParaRPr lang="ru-RU"/>
          </a:p>
        </p:txBody>
      </p:sp>
      <p:sp>
        <p:nvSpPr>
          <p:cNvPr id="166931" name="Line 19"/>
          <p:cNvSpPr>
            <a:spLocks noChangeShapeType="1"/>
          </p:cNvSpPr>
          <p:nvPr/>
        </p:nvSpPr>
        <p:spPr bwMode="auto">
          <a:xfrm flipV="1">
            <a:off x="2411413" y="692150"/>
            <a:ext cx="0" cy="5905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32" name="Line 20"/>
          <p:cNvSpPr>
            <a:spLocks noChangeShapeType="1"/>
          </p:cNvSpPr>
          <p:nvPr/>
        </p:nvSpPr>
        <p:spPr bwMode="auto">
          <a:xfrm>
            <a:off x="395288" y="4652963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41" name="Freeform 29"/>
          <p:cNvSpPr>
            <a:spLocks/>
          </p:cNvSpPr>
          <p:nvPr/>
        </p:nvSpPr>
        <p:spPr bwMode="auto">
          <a:xfrm>
            <a:off x="1258888" y="2420938"/>
            <a:ext cx="3600450" cy="2232025"/>
          </a:xfrm>
          <a:custGeom>
            <a:avLst/>
            <a:gdLst/>
            <a:ahLst/>
            <a:cxnLst>
              <a:cxn ang="0">
                <a:pos x="0" y="1542"/>
              </a:cxn>
              <a:cxn ang="0">
                <a:pos x="1134" y="0"/>
              </a:cxn>
              <a:cxn ang="0">
                <a:pos x="1995" y="1542"/>
              </a:cxn>
            </a:cxnLst>
            <a:rect l="0" t="0" r="r" b="b"/>
            <a:pathLst>
              <a:path w="1995" h="1542">
                <a:moveTo>
                  <a:pt x="0" y="1542"/>
                </a:moveTo>
                <a:cubicBezTo>
                  <a:pt x="401" y="771"/>
                  <a:pt x="802" y="0"/>
                  <a:pt x="1134" y="0"/>
                </a:cubicBezTo>
                <a:cubicBezTo>
                  <a:pt x="1466" y="0"/>
                  <a:pt x="1730" y="771"/>
                  <a:pt x="1995" y="1542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42" name="Freeform 30"/>
          <p:cNvSpPr>
            <a:spLocks/>
          </p:cNvSpPr>
          <p:nvPr/>
        </p:nvSpPr>
        <p:spPr bwMode="auto">
          <a:xfrm>
            <a:off x="4860925" y="404813"/>
            <a:ext cx="2232025" cy="4248150"/>
          </a:xfrm>
          <a:custGeom>
            <a:avLst/>
            <a:gdLst/>
            <a:ahLst/>
            <a:cxnLst>
              <a:cxn ang="0">
                <a:pos x="0" y="2767"/>
              </a:cxn>
              <a:cxn ang="0">
                <a:pos x="181" y="998"/>
              </a:cxn>
              <a:cxn ang="0">
                <a:pos x="998" y="635"/>
              </a:cxn>
              <a:cxn ang="0">
                <a:pos x="1315" y="0"/>
              </a:cxn>
            </a:cxnLst>
            <a:rect l="0" t="0" r="r" b="b"/>
            <a:pathLst>
              <a:path w="1315" h="2767">
                <a:moveTo>
                  <a:pt x="0" y="2767"/>
                </a:moveTo>
                <a:cubicBezTo>
                  <a:pt x="7" y="2060"/>
                  <a:pt x="15" y="1353"/>
                  <a:pt x="181" y="998"/>
                </a:cubicBezTo>
                <a:cubicBezTo>
                  <a:pt x="347" y="643"/>
                  <a:pt x="809" y="801"/>
                  <a:pt x="998" y="635"/>
                </a:cubicBezTo>
                <a:cubicBezTo>
                  <a:pt x="1187" y="469"/>
                  <a:pt x="1262" y="106"/>
                  <a:pt x="1315" y="0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43" name="Line 31"/>
          <p:cNvSpPr>
            <a:spLocks noChangeShapeType="1"/>
          </p:cNvSpPr>
          <p:nvPr/>
        </p:nvSpPr>
        <p:spPr bwMode="auto">
          <a:xfrm flipH="1">
            <a:off x="395288" y="4652963"/>
            <a:ext cx="863600" cy="1296987"/>
          </a:xfrm>
          <a:prstGeom prst="line">
            <a:avLst/>
          </a:pr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6945" name="Text Box 33"/>
          <p:cNvSpPr txBox="1">
            <a:spLocks noChangeArrowheads="1"/>
          </p:cNvSpPr>
          <p:nvPr/>
        </p:nvSpPr>
        <p:spPr bwMode="auto">
          <a:xfrm>
            <a:off x="1187450" y="4797425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-2        0   </a:t>
            </a:r>
            <a:r>
              <a:rPr lang="ru-RU" sz="3200" b="1"/>
              <a:t> </a:t>
            </a:r>
            <a:r>
              <a:rPr lang="en-US" sz="3200" b="1"/>
              <a:t>   2            5          7                    x</a:t>
            </a:r>
            <a:endParaRPr lang="ru-RU" sz="3200" b="1"/>
          </a:p>
        </p:txBody>
      </p:sp>
      <p:sp>
        <p:nvSpPr>
          <p:cNvPr id="166946" name="Text Box 34"/>
          <p:cNvSpPr txBox="1">
            <a:spLocks noChangeArrowheads="1"/>
          </p:cNvSpPr>
          <p:nvPr/>
        </p:nvSpPr>
        <p:spPr bwMode="auto">
          <a:xfrm>
            <a:off x="1908175" y="6207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166947" name="Text Box 35"/>
          <p:cNvSpPr txBox="1">
            <a:spLocks noChangeArrowheads="1"/>
          </p:cNvSpPr>
          <p:nvPr/>
        </p:nvSpPr>
        <p:spPr bwMode="auto">
          <a:xfrm>
            <a:off x="3132138" y="692150"/>
            <a:ext cx="34559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y=f(x)</a:t>
            </a:r>
            <a:endParaRPr lang="ru-RU" sz="4400" b="1"/>
          </a:p>
        </p:txBody>
      </p:sp>
      <p:sp>
        <p:nvSpPr>
          <p:cNvPr id="166948" name="AutoShape 36"/>
          <p:cNvSpPr>
            <a:spLocks noChangeArrowheads="1"/>
          </p:cNvSpPr>
          <p:nvPr/>
        </p:nvSpPr>
        <p:spPr bwMode="auto">
          <a:xfrm>
            <a:off x="1150938" y="4616450"/>
            <a:ext cx="169862" cy="169863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6949" name="AutoShape 37"/>
          <p:cNvSpPr>
            <a:spLocks noChangeArrowheads="1"/>
          </p:cNvSpPr>
          <p:nvPr/>
        </p:nvSpPr>
        <p:spPr bwMode="auto">
          <a:xfrm>
            <a:off x="3348038" y="4581525"/>
            <a:ext cx="169862" cy="169863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6950" name="AutoShape 38"/>
          <p:cNvSpPr>
            <a:spLocks noChangeArrowheads="1"/>
          </p:cNvSpPr>
          <p:nvPr/>
        </p:nvSpPr>
        <p:spPr bwMode="auto">
          <a:xfrm>
            <a:off x="4762500" y="4581525"/>
            <a:ext cx="169863" cy="169863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6951" name="AutoShape 39"/>
          <p:cNvSpPr>
            <a:spLocks noChangeArrowheads="1"/>
          </p:cNvSpPr>
          <p:nvPr/>
        </p:nvSpPr>
        <p:spPr bwMode="auto">
          <a:xfrm>
            <a:off x="5986463" y="4581525"/>
            <a:ext cx="169862" cy="169863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996F-6662-45C1-987E-627FAB70EC5B}" type="slidenum">
              <a:rPr lang="ru-RU"/>
              <a:pPr/>
              <a:t>16</a:t>
            </a:fld>
            <a:endParaRPr lang="ru-RU"/>
          </a:p>
        </p:txBody>
      </p:sp>
      <p:sp>
        <p:nvSpPr>
          <p:cNvPr id="180226" name="Line 2"/>
          <p:cNvSpPr>
            <a:spLocks noChangeShapeType="1"/>
          </p:cNvSpPr>
          <p:nvPr/>
        </p:nvSpPr>
        <p:spPr bwMode="auto">
          <a:xfrm flipV="1">
            <a:off x="2411413" y="692150"/>
            <a:ext cx="0" cy="5905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0227" name="Line 3"/>
          <p:cNvSpPr>
            <a:spLocks noChangeShapeType="1"/>
          </p:cNvSpPr>
          <p:nvPr/>
        </p:nvSpPr>
        <p:spPr bwMode="auto">
          <a:xfrm>
            <a:off x="395288" y="4652963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0228" name="Freeform 4"/>
          <p:cNvSpPr>
            <a:spLocks/>
          </p:cNvSpPr>
          <p:nvPr/>
        </p:nvSpPr>
        <p:spPr bwMode="auto">
          <a:xfrm>
            <a:off x="1258888" y="2420938"/>
            <a:ext cx="3600450" cy="2232025"/>
          </a:xfrm>
          <a:custGeom>
            <a:avLst/>
            <a:gdLst/>
            <a:ahLst/>
            <a:cxnLst>
              <a:cxn ang="0">
                <a:pos x="0" y="1542"/>
              </a:cxn>
              <a:cxn ang="0">
                <a:pos x="1134" y="0"/>
              </a:cxn>
              <a:cxn ang="0">
                <a:pos x="1995" y="1542"/>
              </a:cxn>
            </a:cxnLst>
            <a:rect l="0" t="0" r="r" b="b"/>
            <a:pathLst>
              <a:path w="1995" h="1542">
                <a:moveTo>
                  <a:pt x="0" y="1542"/>
                </a:moveTo>
                <a:cubicBezTo>
                  <a:pt x="401" y="771"/>
                  <a:pt x="802" y="0"/>
                  <a:pt x="1134" y="0"/>
                </a:cubicBezTo>
                <a:cubicBezTo>
                  <a:pt x="1466" y="0"/>
                  <a:pt x="1730" y="771"/>
                  <a:pt x="1995" y="1542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0229" name="Freeform 5"/>
          <p:cNvSpPr>
            <a:spLocks/>
          </p:cNvSpPr>
          <p:nvPr/>
        </p:nvSpPr>
        <p:spPr bwMode="auto">
          <a:xfrm>
            <a:off x="4860925" y="404813"/>
            <a:ext cx="2232025" cy="4248150"/>
          </a:xfrm>
          <a:custGeom>
            <a:avLst/>
            <a:gdLst/>
            <a:ahLst/>
            <a:cxnLst>
              <a:cxn ang="0">
                <a:pos x="0" y="2767"/>
              </a:cxn>
              <a:cxn ang="0">
                <a:pos x="181" y="998"/>
              </a:cxn>
              <a:cxn ang="0">
                <a:pos x="998" y="635"/>
              </a:cxn>
              <a:cxn ang="0">
                <a:pos x="1315" y="0"/>
              </a:cxn>
            </a:cxnLst>
            <a:rect l="0" t="0" r="r" b="b"/>
            <a:pathLst>
              <a:path w="1315" h="2767">
                <a:moveTo>
                  <a:pt x="0" y="2767"/>
                </a:moveTo>
                <a:cubicBezTo>
                  <a:pt x="7" y="2060"/>
                  <a:pt x="15" y="1353"/>
                  <a:pt x="181" y="998"/>
                </a:cubicBezTo>
                <a:cubicBezTo>
                  <a:pt x="347" y="643"/>
                  <a:pt x="809" y="801"/>
                  <a:pt x="998" y="635"/>
                </a:cubicBezTo>
                <a:cubicBezTo>
                  <a:pt x="1187" y="469"/>
                  <a:pt x="1262" y="106"/>
                  <a:pt x="1315" y="0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0230" name="Line 6"/>
          <p:cNvSpPr>
            <a:spLocks noChangeShapeType="1"/>
          </p:cNvSpPr>
          <p:nvPr/>
        </p:nvSpPr>
        <p:spPr bwMode="auto">
          <a:xfrm flipH="1">
            <a:off x="395288" y="4652963"/>
            <a:ext cx="863600" cy="1296987"/>
          </a:xfrm>
          <a:prstGeom prst="line">
            <a:avLst/>
          </a:pr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1187450" y="4797425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-2        0      2             5          7                   x</a:t>
            </a:r>
            <a:endParaRPr lang="ru-RU" sz="3200" b="1"/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1908175" y="6207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3132138" y="692150"/>
            <a:ext cx="34559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y=f(x)</a:t>
            </a:r>
            <a:endParaRPr lang="ru-RU" sz="4400" b="1"/>
          </a:p>
        </p:txBody>
      </p:sp>
      <p:sp>
        <p:nvSpPr>
          <p:cNvPr id="180234" name="AutoShape 10"/>
          <p:cNvSpPr>
            <a:spLocks noChangeArrowheads="1"/>
          </p:cNvSpPr>
          <p:nvPr/>
        </p:nvSpPr>
        <p:spPr bwMode="auto">
          <a:xfrm>
            <a:off x="1150938" y="4616450"/>
            <a:ext cx="169862" cy="169863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0235" name="AutoShape 11"/>
          <p:cNvSpPr>
            <a:spLocks noChangeArrowheads="1"/>
          </p:cNvSpPr>
          <p:nvPr/>
        </p:nvSpPr>
        <p:spPr bwMode="auto">
          <a:xfrm>
            <a:off x="3251200" y="4508500"/>
            <a:ext cx="241300" cy="241300"/>
          </a:xfrm>
          <a:prstGeom prst="flowChartConnector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0236" name="AutoShape 12"/>
          <p:cNvSpPr>
            <a:spLocks noChangeArrowheads="1"/>
          </p:cNvSpPr>
          <p:nvPr/>
        </p:nvSpPr>
        <p:spPr bwMode="auto">
          <a:xfrm>
            <a:off x="4716463" y="4508500"/>
            <a:ext cx="241300" cy="241300"/>
          </a:xfrm>
          <a:prstGeom prst="flowChartConnector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0237" name="AutoShape 13"/>
          <p:cNvSpPr>
            <a:spLocks noChangeArrowheads="1"/>
          </p:cNvSpPr>
          <p:nvPr/>
        </p:nvSpPr>
        <p:spPr bwMode="auto">
          <a:xfrm>
            <a:off x="5986463" y="4581525"/>
            <a:ext cx="169862" cy="169863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0239" name="Line 15"/>
          <p:cNvSpPr>
            <a:spLocks noChangeShapeType="1"/>
          </p:cNvSpPr>
          <p:nvPr/>
        </p:nvSpPr>
        <p:spPr bwMode="auto">
          <a:xfrm flipV="1">
            <a:off x="3348038" y="2420938"/>
            <a:ext cx="0" cy="2232025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78E7-8DD8-4191-BCE9-679E831AAA3E}" type="slidenum">
              <a:rPr lang="ru-RU"/>
              <a:pPr/>
              <a:t>17</a:t>
            </a:fld>
            <a:endParaRPr lang="ru-RU"/>
          </a:p>
        </p:txBody>
      </p:sp>
      <p:sp>
        <p:nvSpPr>
          <p:cNvPr id="181250" name="Line 2"/>
          <p:cNvSpPr>
            <a:spLocks noChangeShapeType="1"/>
          </p:cNvSpPr>
          <p:nvPr/>
        </p:nvSpPr>
        <p:spPr bwMode="auto">
          <a:xfrm flipV="1">
            <a:off x="2411413" y="692150"/>
            <a:ext cx="0" cy="5905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51" name="Line 3"/>
          <p:cNvSpPr>
            <a:spLocks noChangeShapeType="1"/>
          </p:cNvSpPr>
          <p:nvPr/>
        </p:nvSpPr>
        <p:spPr bwMode="auto">
          <a:xfrm>
            <a:off x="395288" y="4652963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52" name="Freeform 4"/>
          <p:cNvSpPr>
            <a:spLocks/>
          </p:cNvSpPr>
          <p:nvPr/>
        </p:nvSpPr>
        <p:spPr bwMode="auto">
          <a:xfrm>
            <a:off x="1258888" y="2420938"/>
            <a:ext cx="3600450" cy="2232025"/>
          </a:xfrm>
          <a:custGeom>
            <a:avLst/>
            <a:gdLst/>
            <a:ahLst/>
            <a:cxnLst>
              <a:cxn ang="0">
                <a:pos x="0" y="1542"/>
              </a:cxn>
              <a:cxn ang="0">
                <a:pos x="1134" y="0"/>
              </a:cxn>
              <a:cxn ang="0">
                <a:pos x="1995" y="1542"/>
              </a:cxn>
            </a:cxnLst>
            <a:rect l="0" t="0" r="r" b="b"/>
            <a:pathLst>
              <a:path w="1995" h="1542">
                <a:moveTo>
                  <a:pt x="0" y="1542"/>
                </a:moveTo>
                <a:cubicBezTo>
                  <a:pt x="401" y="771"/>
                  <a:pt x="802" y="0"/>
                  <a:pt x="1134" y="0"/>
                </a:cubicBezTo>
                <a:cubicBezTo>
                  <a:pt x="1466" y="0"/>
                  <a:pt x="1730" y="771"/>
                  <a:pt x="1995" y="1542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53" name="Freeform 5"/>
          <p:cNvSpPr>
            <a:spLocks/>
          </p:cNvSpPr>
          <p:nvPr/>
        </p:nvSpPr>
        <p:spPr bwMode="auto">
          <a:xfrm>
            <a:off x="4860925" y="404813"/>
            <a:ext cx="2232025" cy="4248150"/>
          </a:xfrm>
          <a:custGeom>
            <a:avLst/>
            <a:gdLst/>
            <a:ahLst/>
            <a:cxnLst>
              <a:cxn ang="0">
                <a:pos x="0" y="2767"/>
              </a:cxn>
              <a:cxn ang="0">
                <a:pos x="181" y="998"/>
              </a:cxn>
              <a:cxn ang="0">
                <a:pos x="998" y="635"/>
              </a:cxn>
              <a:cxn ang="0">
                <a:pos x="1315" y="0"/>
              </a:cxn>
            </a:cxnLst>
            <a:rect l="0" t="0" r="r" b="b"/>
            <a:pathLst>
              <a:path w="1315" h="2767">
                <a:moveTo>
                  <a:pt x="0" y="2767"/>
                </a:moveTo>
                <a:cubicBezTo>
                  <a:pt x="7" y="2060"/>
                  <a:pt x="15" y="1353"/>
                  <a:pt x="181" y="998"/>
                </a:cubicBezTo>
                <a:cubicBezTo>
                  <a:pt x="347" y="643"/>
                  <a:pt x="809" y="801"/>
                  <a:pt x="998" y="635"/>
                </a:cubicBezTo>
                <a:cubicBezTo>
                  <a:pt x="1187" y="469"/>
                  <a:pt x="1262" y="106"/>
                  <a:pt x="1315" y="0"/>
                </a:cubicBezTo>
              </a:path>
            </a:pathLst>
          </a:custGeom>
          <a:noFill/>
          <a:ln w="1143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54" name="Line 6"/>
          <p:cNvSpPr>
            <a:spLocks noChangeShapeType="1"/>
          </p:cNvSpPr>
          <p:nvPr/>
        </p:nvSpPr>
        <p:spPr bwMode="auto">
          <a:xfrm flipH="1">
            <a:off x="395288" y="4652963"/>
            <a:ext cx="863600" cy="1296987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1187450" y="4797425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-2        0  </a:t>
            </a:r>
            <a:r>
              <a:rPr lang="ru-RU" sz="3200" b="1"/>
              <a:t> </a:t>
            </a:r>
            <a:r>
              <a:rPr lang="en-US" sz="3200" b="1"/>
              <a:t>    2            5          7                  x</a:t>
            </a:r>
            <a:endParaRPr lang="ru-RU" sz="3200" b="1"/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1908175" y="6207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3132138" y="692150"/>
            <a:ext cx="34559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y=f(x)</a:t>
            </a:r>
            <a:endParaRPr lang="ru-RU" sz="4400" b="1"/>
          </a:p>
        </p:txBody>
      </p:sp>
      <p:sp>
        <p:nvSpPr>
          <p:cNvPr id="181258" name="AutoShape 10"/>
          <p:cNvSpPr>
            <a:spLocks noChangeArrowheads="1"/>
          </p:cNvSpPr>
          <p:nvPr/>
        </p:nvSpPr>
        <p:spPr bwMode="auto">
          <a:xfrm>
            <a:off x="1162050" y="4581525"/>
            <a:ext cx="169863" cy="169863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259" name="AutoShape 11"/>
          <p:cNvSpPr>
            <a:spLocks noChangeArrowheads="1"/>
          </p:cNvSpPr>
          <p:nvPr/>
        </p:nvSpPr>
        <p:spPr bwMode="auto">
          <a:xfrm>
            <a:off x="3348038" y="4581525"/>
            <a:ext cx="169862" cy="169863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260" name="AutoShape 12"/>
          <p:cNvSpPr>
            <a:spLocks noChangeArrowheads="1"/>
          </p:cNvSpPr>
          <p:nvPr/>
        </p:nvSpPr>
        <p:spPr bwMode="auto">
          <a:xfrm>
            <a:off x="4762500" y="4581525"/>
            <a:ext cx="204788" cy="204788"/>
          </a:xfrm>
          <a:prstGeom prst="flowChartConnector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261" name="AutoShape 13"/>
          <p:cNvSpPr>
            <a:spLocks noChangeArrowheads="1"/>
          </p:cNvSpPr>
          <p:nvPr/>
        </p:nvSpPr>
        <p:spPr bwMode="auto">
          <a:xfrm>
            <a:off x="5986463" y="4581525"/>
            <a:ext cx="169862" cy="169863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264" name="Freeform 16"/>
          <p:cNvSpPr>
            <a:spLocks/>
          </p:cNvSpPr>
          <p:nvPr/>
        </p:nvSpPr>
        <p:spPr bwMode="auto">
          <a:xfrm>
            <a:off x="1258888" y="2336800"/>
            <a:ext cx="2089150" cy="2316163"/>
          </a:xfrm>
          <a:custGeom>
            <a:avLst/>
            <a:gdLst/>
            <a:ahLst/>
            <a:cxnLst>
              <a:cxn ang="0">
                <a:pos x="0" y="1459"/>
              </a:cxn>
              <a:cxn ang="0">
                <a:pos x="908" y="234"/>
              </a:cxn>
              <a:cxn ang="0">
                <a:pos x="1316" y="53"/>
              </a:cxn>
            </a:cxnLst>
            <a:rect l="0" t="0" r="r" b="b"/>
            <a:pathLst>
              <a:path w="1316" h="1459">
                <a:moveTo>
                  <a:pt x="0" y="1459"/>
                </a:moveTo>
                <a:cubicBezTo>
                  <a:pt x="344" y="963"/>
                  <a:pt x="689" y="468"/>
                  <a:pt x="908" y="234"/>
                </a:cubicBezTo>
                <a:cubicBezTo>
                  <a:pt x="1127" y="0"/>
                  <a:pt x="1221" y="26"/>
                  <a:pt x="1316" y="53"/>
                </a:cubicBezTo>
              </a:path>
            </a:pathLst>
          </a:custGeom>
          <a:noFill/>
          <a:ln w="1143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1265" name="AutoShape 17"/>
          <p:cNvSpPr>
            <a:spLocks noChangeArrowheads="1"/>
          </p:cNvSpPr>
          <p:nvPr/>
        </p:nvSpPr>
        <p:spPr bwMode="auto">
          <a:xfrm>
            <a:off x="3276600" y="2349500"/>
            <a:ext cx="241300" cy="241300"/>
          </a:xfrm>
          <a:prstGeom prst="flowChartConnector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1266" name="AutoShape 18"/>
          <p:cNvSpPr>
            <a:spLocks noChangeArrowheads="1"/>
          </p:cNvSpPr>
          <p:nvPr/>
        </p:nvSpPr>
        <p:spPr bwMode="auto">
          <a:xfrm>
            <a:off x="1162050" y="4581525"/>
            <a:ext cx="169863" cy="169863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8858-FC35-4696-A449-D23A45DCCEF9}" type="slidenum">
              <a:rPr lang="ru-RU"/>
              <a:pPr/>
              <a:t>18</a:t>
            </a:fld>
            <a:endParaRPr lang="ru-RU"/>
          </a:p>
        </p:txBody>
      </p:sp>
      <p:sp>
        <p:nvSpPr>
          <p:cNvPr id="182274" name="Line 2"/>
          <p:cNvSpPr>
            <a:spLocks noChangeShapeType="1"/>
          </p:cNvSpPr>
          <p:nvPr/>
        </p:nvSpPr>
        <p:spPr bwMode="auto">
          <a:xfrm flipV="1">
            <a:off x="2411413" y="692150"/>
            <a:ext cx="0" cy="5905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275" name="Line 3"/>
          <p:cNvSpPr>
            <a:spLocks noChangeShapeType="1"/>
          </p:cNvSpPr>
          <p:nvPr/>
        </p:nvSpPr>
        <p:spPr bwMode="auto">
          <a:xfrm>
            <a:off x="395288" y="4652963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276" name="Freeform 4"/>
          <p:cNvSpPr>
            <a:spLocks/>
          </p:cNvSpPr>
          <p:nvPr/>
        </p:nvSpPr>
        <p:spPr bwMode="auto">
          <a:xfrm>
            <a:off x="1258888" y="2420938"/>
            <a:ext cx="3600450" cy="2232025"/>
          </a:xfrm>
          <a:custGeom>
            <a:avLst/>
            <a:gdLst/>
            <a:ahLst/>
            <a:cxnLst>
              <a:cxn ang="0">
                <a:pos x="0" y="1542"/>
              </a:cxn>
              <a:cxn ang="0">
                <a:pos x="1134" y="0"/>
              </a:cxn>
              <a:cxn ang="0">
                <a:pos x="1995" y="1542"/>
              </a:cxn>
            </a:cxnLst>
            <a:rect l="0" t="0" r="r" b="b"/>
            <a:pathLst>
              <a:path w="1995" h="1542">
                <a:moveTo>
                  <a:pt x="0" y="1542"/>
                </a:moveTo>
                <a:cubicBezTo>
                  <a:pt x="401" y="771"/>
                  <a:pt x="802" y="0"/>
                  <a:pt x="1134" y="0"/>
                </a:cubicBezTo>
                <a:cubicBezTo>
                  <a:pt x="1466" y="0"/>
                  <a:pt x="1730" y="771"/>
                  <a:pt x="1995" y="1542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277" name="Freeform 5"/>
          <p:cNvSpPr>
            <a:spLocks/>
          </p:cNvSpPr>
          <p:nvPr/>
        </p:nvSpPr>
        <p:spPr bwMode="auto">
          <a:xfrm>
            <a:off x="4860925" y="404813"/>
            <a:ext cx="2232025" cy="4248150"/>
          </a:xfrm>
          <a:custGeom>
            <a:avLst/>
            <a:gdLst/>
            <a:ahLst/>
            <a:cxnLst>
              <a:cxn ang="0">
                <a:pos x="0" y="2767"/>
              </a:cxn>
              <a:cxn ang="0">
                <a:pos x="181" y="998"/>
              </a:cxn>
              <a:cxn ang="0">
                <a:pos x="998" y="635"/>
              </a:cxn>
              <a:cxn ang="0">
                <a:pos x="1315" y="0"/>
              </a:cxn>
            </a:cxnLst>
            <a:rect l="0" t="0" r="r" b="b"/>
            <a:pathLst>
              <a:path w="1315" h="2767">
                <a:moveTo>
                  <a:pt x="0" y="2767"/>
                </a:moveTo>
                <a:cubicBezTo>
                  <a:pt x="7" y="2060"/>
                  <a:pt x="15" y="1353"/>
                  <a:pt x="181" y="998"/>
                </a:cubicBezTo>
                <a:cubicBezTo>
                  <a:pt x="347" y="643"/>
                  <a:pt x="809" y="801"/>
                  <a:pt x="998" y="635"/>
                </a:cubicBezTo>
                <a:cubicBezTo>
                  <a:pt x="1187" y="469"/>
                  <a:pt x="1262" y="106"/>
                  <a:pt x="1315" y="0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278" name="Line 6"/>
          <p:cNvSpPr>
            <a:spLocks noChangeShapeType="1"/>
          </p:cNvSpPr>
          <p:nvPr/>
        </p:nvSpPr>
        <p:spPr bwMode="auto">
          <a:xfrm flipH="1">
            <a:off x="395288" y="4652963"/>
            <a:ext cx="863600" cy="1296987"/>
          </a:xfrm>
          <a:prstGeom prst="line">
            <a:avLst/>
          </a:pr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1187450" y="4797425"/>
            <a:ext cx="770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-2            0                 2                   5                  7                              x</a:t>
            </a:r>
            <a:endParaRPr lang="ru-RU" sz="2000" b="1"/>
          </a:p>
        </p:txBody>
      </p:sp>
      <p:sp>
        <p:nvSpPr>
          <p:cNvPr id="182280" name="Text Box 8"/>
          <p:cNvSpPr txBox="1">
            <a:spLocks noChangeArrowheads="1"/>
          </p:cNvSpPr>
          <p:nvPr/>
        </p:nvSpPr>
        <p:spPr bwMode="auto">
          <a:xfrm>
            <a:off x="1908175" y="6207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182281" name="Text Box 9"/>
          <p:cNvSpPr txBox="1">
            <a:spLocks noChangeArrowheads="1"/>
          </p:cNvSpPr>
          <p:nvPr/>
        </p:nvSpPr>
        <p:spPr bwMode="auto">
          <a:xfrm>
            <a:off x="3132138" y="692150"/>
            <a:ext cx="34559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y=f(x)</a:t>
            </a:r>
            <a:endParaRPr lang="ru-RU" sz="4400" b="1"/>
          </a:p>
        </p:txBody>
      </p:sp>
      <p:sp>
        <p:nvSpPr>
          <p:cNvPr id="182282" name="AutoShape 10"/>
          <p:cNvSpPr>
            <a:spLocks noChangeArrowheads="1"/>
          </p:cNvSpPr>
          <p:nvPr/>
        </p:nvSpPr>
        <p:spPr bwMode="auto">
          <a:xfrm>
            <a:off x="1150938" y="4616450"/>
            <a:ext cx="169862" cy="169863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2283" name="AutoShape 11"/>
          <p:cNvSpPr>
            <a:spLocks noChangeArrowheads="1"/>
          </p:cNvSpPr>
          <p:nvPr/>
        </p:nvSpPr>
        <p:spPr bwMode="auto">
          <a:xfrm>
            <a:off x="3348038" y="4581525"/>
            <a:ext cx="169862" cy="169863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2284" name="AutoShape 12"/>
          <p:cNvSpPr>
            <a:spLocks noChangeArrowheads="1"/>
          </p:cNvSpPr>
          <p:nvPr/>
        </p:nvSpPr>
        <p:spPr bwMode="auto">
          <a:xfrm>
            <a:off x="4762500" y="4581525"/>
            <a:ext cx="204788" cy="204788"/>
          </a:xfrm>
          <a:prstGeom prst="flowChartConnector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2285" name="AutoShape 13"/>
          <p:cNvSpPr>
            <a:spLocks noChangeArrowheads="1"/>
          </p:cNvSpPr>
          <p:nvPr/>
        </p:nvSpPr>
        <p:spPr bwMode="auto">
          <a:xfrm>
            <a:off x="5986463" y="4581525"/>
            <a:ext cx="169862" cy="169863"/>
          </a:xfrm>
          <a:prstGeom prst="flowChartConnector">
            <a:avLst/>
          </a:prstGeom>
          <a:solidFill>
            <a:schemeClr val="tx1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2292" name="Freeform 20"/>
          <p:cNvSpPr>
            <a:spLocks/>
          </p:cNvSpPr>
          <p:nvPr/>
        </p:nvSpPr>
        <p:spPr bwMode="auto">
          <a:xfrm>
            <a:off x="3348038" y="2420938"/>
            <a:ext cx="1511300" cy="2160587"/>
          </a:xfrm>
          <a:custGeom>
            <a:avLst/>
            <a:gdLst/>
            <a:ahLst/>
            <a:cxnLst>
              <a:cxn ang="0">
                <a:pos x="952" y="1361"/>
              </a:cxn>
              <a:cxn ang="0">
                <a:pos x="363" y="227"/>
              </a:cxn>
              <a:cxn ang="0">
                <a:pos x="0" y="0"/>
              </a:cxn>
            </a:cxnLst>
            <a:rect l="0" t="0" r="r" b="b"/>
            <a:pathLst>
              <a:path w="952" h="1361">
                <a:moveTo>
                  <a:pt x="952" y="1361"/>
                </a:moveTo>
                <a:cubicBezTo>
                  <a:pt x="737" y="907"/>
                  <a:pt x="522" y="454"/>
                  <a:pt x="363" y="227"/>
                </a:cubicBezTo>
                <a:cubicBezTo>
                  <a:pt x="204" y="0"/>
                  <a:pt x="102" y="0"/>
                  <a:pt x="0" y="0"/>
                </a:cubicBezTo>
              </a:path>
            </a:pathLst>
          </a:custGeom>
          <a:noFill/>
          <a:ln w="1143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2294" name="AutoShape 22"/>
          <p:cNvSpPr>
            <a:spLocks noChangeArrowheads="1"/>
          </p:cNvSpPr>
          <p:nvPr/>
        </p:nvSpPr>
        <p:spPr bwMode="auto">
          <a:xfrm>
            <a:off x="3276600" y="2349500"/>
            <a:ext cx="204788" cy="204788"/>
          </a:xfrm>
          <a:prstGeom prst="flowChartConnector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AC49-1BF7-4522-A8DA-CB7F3BD9E1F6}" type="slidenum">
              <a:rPr lang="ru-RU"/>
              <a:pPr/>
              <a:t>19</a:t>
            </a:fld>
            <a:endParaRPr lang="ru-RU"/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 flipV="1">
            <a:off x="2916238" y="260350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900113" y="4149725"/>
            <a:ext cx="8027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2051050" y="414972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4572000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4932363" y="4149725"/>
            <a:ext cx="144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2916238" y="41497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3490913" y="4149725"/>
            <a:ext cx="144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7667625" y="414972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78861" name="Object 13"/>
          <p:cNvGraphicFramePr>
            <a:graphicFrameLocks noChangeAspect="1"/>
          </p:cNvGraphicFramePr>
          <p:nvPr/>
        </p:nvGraphicFramePr>
        <p:xfrm>
          <a:off x="2997200" y="288925"/>
          <a:ext cx="2933700" cy="1528763"/>
        </p:xfrm>
        <a:graphic>
          <a:graphicData uri="http://schemas.openxmlformats.org/presentationml/2006/ole">
            <p:oleObj spid="_x0000_s50178" name="Формула" r:id="rId3" imgW="596880" imgH="215640" progId="Equation.3">
              <p:embed/>
            </p:oleObj>
          </a:graphicData>
        </a:graphic>
      </p:graphicFrame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2484438" y="2603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8675688" y="4221163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ru-RU" sz="2000" b="1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1763713" y="4221163"/>
            <a:ext cx="6192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-2     0     1    2      3           5      7     8</a:t>
            </a:r>
            <a:endParaRPr lang="ru-RU" sz="3200" b="1"/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>
            <a:off x="6011863" y="4149725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>
            <a:off x="4140200" y="41497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70" name="Freeform 22"/>
          <p:cNvSpPr>
            <a:spLocks/>
          </p:cNvSpPr>
          <p:nvPr/>
        </p:nvSpPr>
        <p:spPr bwMode="auto">
          <a:xfrm>
            <a:off x="900113" y="1341438"/>
            <a:ext cx="3240087" cy="2808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0" y="1179"/>
              </a:cxn>
              <a:cxn ang="0">
                <a:pos x="1542" y="408"/>
              </a:cxn>
              <a:cxn ang="0">
                <a:pos x="2041" y="1769"/>
              </a:cxn>
            </a:cxnLst>
            <a:rect l="0" t="0" r="r" b="b"/>
            <a:pathLst>
              <a:path w="2041" h="1769">
                <a:moveTo>
                  <a:pt x="0" y="0"/>
                </a:moveTo>
                <a:cubicBezTo>
                  <a:pt x="211" y="555"/>
                  <a:pt x="423" y="1111"/>
                  <a:pt x="680" y="1179"/>
                </a:cubicBezTo>
                <a:cubicBezTo>
                  <a:pt x="937" y="1247"/>
                  <a:pt x="1315" y="310"/>
                  <a:pt x="1542" y="408"/>
                </a:cubicBezTo>
                <a:cubicBezTo>
                  <a:pt x="1769" y="506"/>
                  <a:pt x="1905" y="1137"/>
                  <a:pt x="2041" y="1769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72" name="Freeform 24"/>
          <p:cNvSpPr>
            <a:spLocks/>
          </p:cNvSpPr>
          <p:nvPr/>
        </p:nvSpPr>
        <p:spPr bwMode="auto">
          <a:xfrm>
            <a:off x="4140200" y="4076700"/>
            <a:ext cx="1871663" cy="2460625"/>
          </a:xfrm>
          <a:custGeom>
            <a:avLst/>
            <a:gdLst/>
            <a:ahLst/>
            <a:cxnLst>
              <a:cxn ang="0">
                <a:pos x="1179" y="46"/>
              </a:cxn>
              <a:cxn ang="0">
                <a:pos x="635" y="1542"/>
              </a:cxn>
              <a:cxn ang="0">
                <a:pos x="0" y="0"/>
              </a:cxn>
            </a:cxnLst>
            <a:rect l="0" t="0" r="r" b="b"/>
            <a:pathLst>
              <a:path w="1179" h="1550">
                <a:moveTo>
                  <a:pt x="1179" y="46"/>
                </a:moveTo>
                <a:cubicBezTo>
                  <a:pt x="1005" y="798"/>
                  <a:pt x="831" y="1550"/>
                  <a:pt x="635" y="1542"/>
                </a:cubicBezTo>
                <a:cubicBezTo>
                  <a:pt x="439" y="1534"/>
                  <a:pt x="219" y="767"/>
                  <a:pt x="0" y="0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74" name="Freeform 26"/>
          <p:cNvSpPr>
            <a:spLocks/>
          </p:cNvSpPr>
          <p:nvPr/>
        </p:nvSpPr>
        <p:spPr bwMode="auto">
          <a:xfrm>
            <a:off x="6011863" y="1879600"/>
            <a:ext cx="2089150" cy="2270125"/>
          </a:xfrm>
          <a:custGeom>
            <a:avLst/>
            <a:gdLst/>
            <a:ahLst/>
            <a:cxnLst>
              <a:cxn ang="0">
                <a:pos x="1406" y="23"/>
              </a:cxn>
              <a:cxn ang="0">
                <a:pos x="1134" y="749"/>
              </a:cxn>
              <a:cxn ang="0">
                <a:pos x="545" y="114"/>
              </a:cxn>
              <a:cxn ang="0">
                <a:pos x="0" y="1430"/>
              </a:cxn>
            </a:cxnLst>
            <a:rect l="0" t="0" r="r" b="b"/>
            <a:pathLst>
              <a:path w="1406" h="1430">
                <a:moveTo>
                  <a:pt x="1406" y="23"/>
                </a:moveTo>
                <a:cubicBezTo>
                  <a:pt x="1341" y="378"/>
                  <a:pt x="1277" y="734"/>
                  <a:pt x="1134" y="749"/>
                </a:cubicBezTo>
                <a:cubicBezTo>
                  <a:pt x="991" y="764"/>
                  <a:pt x="734" y="0"/>
                  <a:pt x="545" y="114"/>
                </a:cubicBezTo>
                <a:cubicBezTo>
                  <a:pt x="356" y="228"/>
                  <a:pt x="178" y="829"/>
                  <a:pt x="0" y="1430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76" name="Line 28"/>
          <p:cNvSpPr>
            <a:spLocks noChangeShapeType="1"/>
          </p:cNvSpPr>
          <p:nvPr/>
        </p:nvSpPr>
        <p:spPr bwMode="auto">
          <a:xfrm>
            <a:off x="6948488" y="4149725"/>
            <a:ext cx="144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>
            <a:off x="4140200" y="414972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>
            <a:off x="6011863" y="4149725"/>
            <a:ext cx="144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060848"/>
            <a:ext cx="7772400" cy="370812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1.Кластер</a:t>
            </a:r>
            <a:br>
              <a:rPr lang="ru-RU" sz="3200" dirty="0" smtClean="0"/>
            </a:br>
            <a:r>
              <a:rPr lang="ru-RU" sz="3200" dirty="0" smtClean="0"/>
              <a:t>2.Справочный материал</a:t>
            </a:r>
            <a:br>
              <a:rPr lang="ru-RU" sz="3200" dirty="0" smtClean="0"/>
            </a:br>
            <a:r>
              <a:rPr lang="ru-RU" sz="3200" dirty="0" smtClean="0"/>
              <a:t>3.Карточки-информаторы</a:t>
            </a:r>
            <a:br>
              <a:rPr lang="ru-RU" sz="3200" dirty="0" smtClean="0"/>
            </a:br>
            <a:r>
              <a:rPr lang="ru-RU" sz="3200" dirty="0" smtClean="0"/>
              <a:t>4.Верные и неверные утверждения</a:t>
            </a:r>
            <a:br>
              <a:rPr lang="ru-RU" sz="3200" dirty="0" smtClean="0"/>
            </a:br>
            <a:r>
              <a:rPr lang="ru-RU" sz="3200" dirty="0" smtClean="0"/>
              <a:t>5.Задания на готовых чертежах</a:t>
            </a:r>
            <a:br>
              <a:rPr lang="ru-RU" sz="3200" dirty="0" smtClean="0"/>
            </a:br>
            <a:r>
              <a:rPr lang="ru-RU" sz="3200" dirty="0" smtClean="0"/>
              <a:t>6.Задания ЕГЭ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48681"/>
            <a:ext cx="7772400" cy="1296143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2"/>
                </a:solidFill>
              </a:rPr>
              <a:t>Содержание:</a:t>
            </a:r>
            <a:endParaRPr lang="ru-RU" sz="7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CC4A-60C2-4E44-929D-83333FA0E551}" type="slidenum">
              <a:rPr lang="ru-RU"/>
              <a:pPr/>
              <a:t>20</a:t>
            </a:fld>
            <a:endParaRPr lang="ru-RU"/>
          </a:p>
        </p:txBody>
      </p:sp>
      <p:sp>
        <p:nvSpPr>
          <p:cNvPr id="215043" name="Line 3"/>
          <p:cNvSpPr>
            <a:spLocks noChangeShapeType="1"/>
          </p:cNvSpPr>
          <p:nvPr/>
        </p:nvSpPr>
        <p:spPr bwMode="auto">
          <a:xfrm flipV="1">
            <a:off x="2916238" y="260350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44" name="Line 4"/>
          <p:cNvSpPr>
            <a:spLocks noChangeShapeType="1"/>
          </p:cNvSpPr>
          <p:nvPr/>
        </p:nvSpPr>
        <p:spPr bwMode="auto">
          <a:xfrm>
            <a:off x="900113" y="4149725"/>
            <a:ext cx="8027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45" name="Line 5"/>
          <p:cNvSpPr>
            <a:spLocks noChangeShapeType="1"/>
          </p:cNvSpPr>
          <p:nvPr/>
        </p:nvSpPr>
        <p:spPr bwMode="auto">
          <a:xfrm>
            <a:off x="2051050" y="414972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>
            <a:off x="4572000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47" name="Line 7"/>
          <p:cNvSpPr>
            <a:spLocks noChangeShapeType="1"/>
          </p:cNvSpPr>
          <p:nvPr/>
        </p:nvSpPr>
        <p:spPr bwMode="auto">
          <a:xfrm>
            <a:off x="4932363" y="4149725"/>
            <a:ext cx="144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48" name="Line 8"/>
          <p:cNvSpPr>
            <a:spLocks noChangeShapeType="1"/>
          </p:cNvSpPr>
          <p:nvPr/>
        </p:nvSpPr>
        <p:spPr bwMode="auto">
          <a:xfrm>
            <a:off x="2916238" y="41497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49" name="Line 9"/>
          <p:cNvSpPr>
            <a:spLocks noChangeShapeType="1"/>
          </p:cNvSpPr>
          <p:nvPr/>
        </p:nvSpPr>
        <p:spPr bwMode="auto">
          <a:xfrm>
            <a:off x="3490913" y="4149725"/>
            <a:ext cx="144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50" name="Line 10"/>
          <p:cNvSpPr>
            <a:spLocks noChangeShapeType="1"/>
          </p:cNvSpPr>
          <p:nvPr/>
        </p:nvSpPr>
        <p:spPr bwMode="auto">
          <a:xfrm>
            <a:off x="7667625" y="414972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15051" name="Object 11"/>
          <p:cNvGraphicFramePr>
            <a:graphicFrameLocks noChangeAspect="1"/>
          </p:cNvGraphicFramePr>
          <p:nvPr/>
        </p:nvGraphicFramePr>
        <p:xfrm>
          <a:off x="2997200" y="288925"/>
          <a:ext cx="2933700" cy="1528763"/>
        </p:xfrm>
        <a:graphic>
          <a:graphicData uri="http://schemas.openxmlformats.org/presentationml/2006/ole">
            <p:oleObj spid="_x0000_s51202" name="Формула" r:id="rId3" imgW="596880" imgH="215640" progId="Equation.3">
              <p:embed/>
            </p:oleObj>
          </a:graphicData>
        </a:graphic>
      </p:graphicFrame>
      <p:sp>
        <p:nvSpPr>
          <p:cNvPr id="215052" name="Text Box 12"/>
          <p:cNvSpPr txBox="1">
            <a:spLocks noChangeArrowheads="1"/>
          </p:cNvSpPr>
          <p:nvPr/>
        </p:nvSpPr>
        <p:spPr bwMode="auto">
          <a:xfrm>
            <a:off x="2484438" y="2603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215053" name="Text Box 13"/>
          <p:cNvSpPr txBox="1">
            <a:spLocks noChangeArrowheads="1"/>
          </p:cNvSpPr>
          <p:nvPr/>
        </p:nvSpPr>
        <p:spPr bwMode="auto">
          <a:xfrm>
            <a:off x="8675688" y="4221163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ru-RU" sz="2000" b="1"/>
          </a:p>
        </p:txBody>
      </p:sp>
      <p:sp>
        <p:nvSpPr>
          <p:cNvPr id="215054" name="Text Box 14"/>
          <p:cNvSpPr txBox="1">
            <a:spLocks noChangeArrowheads="1"/>
          </p:cNvSpPr>
          <p:nvPr/>
        </p:nvSpPr>
        <p:spPr bwMode="auto">
          <a:xfrm>
            <a:off x="1763713" y="4221163"/>
            <a:ext cx="6192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-2     0     1    2  </a:t>
            </a:r>
            <a:r>
              <a:rPr lang="ru-RU" sz="3200" b="1"/>
              <a:t> </a:t>
            </a:r>
            <a:r>
              <a:rPr lang="en-US" sz="3200" b="1"/>
              <a:t>   3           5      </a:t>
            </a:r>
            <a:r>
              <a:rPr lang="ru-RU" sz="3200" b="1"/>
              <a:t>7</a:t>
            </a:r>
            <a:r>
              <a:rPr lang="en-US" sz="3200" b="1"/>
              <a:t>     8</a:t>
            </a:r>
            <a:endParaRPr lang="ru-RU" sz="3200" b="1"/>
          </a:p>
        </p:txBody>
      </p:sp>
      <p:sp>
        <p:nvSpPr>
          <p:cNvPr id="215055" name="Line 15"/>
          <p:cNvSpPr>
            <a:spLocks noChangeShapeType="1"/>
          </p:cNvSpPr>
          <p:nvPr/>
        </p:nvSpPr>
        <p:spPr bwMode="auto">
          <a:xfrm>
            <a:off x="6011863" y="4149725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56" name="Line 16"/>
          <p:cNvSpPr>
            <a:spLocks noChangeShapeType="1"/>
          </p:cNvSpPr>
          <p:nvPr/>
        </p:nvSpPr>
        <p:spPr bwMode="auto">
          <a:xfrm>
            <a:off x="4140200" y="41497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57" name="Freeform 17"/>
          <p:cNvSpPr>
            <a:spLocks/>
          </p:cNvSpPr>
          <p:nvPr/>
        </p:nvSpPr>
        <p:spPr bwMode="auto">
          <a:xfrm>
            <a:off x="900113" y="1341438"/>
            <a:ext cx="3240087" cy="2808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0" y="1179"/>
              </a:cxn>
              <a:cxn ang="0">
                <a:pos x="1542" y="408"/>
              </a:cxn>
              <a:cxn ang="0">
                <a:pos x="2041" y="1769"/>
              </a:cxn>
            </a:cxnLst>
            <a:rect l="0" t="0" r="r" b="b"/>
            <a:pathLst>
              <a:path w="2041" h="1769">
                <a:moveTo>
                  <a:pt x="0" y="0"/>
                </a:moveTo>
                <a:cubicBezTo>
                  <a:pt x="211" y="555"/>
                  <a:pt x="423" y="1111"/>
                  <a:pt x="680" y="1179"/>
                </a:cubicBezTo>
                <a:cubicBezTo>
                  <a:pt x="937" y="1247"/>
                  <a:pt x="1315" y="310"/>
                  <a:pt x="1542" y="408"/>
                </a:cubicBezTo>
                <a:cubicBezTo>
                  <a:pt x="1769" y="506"/>
                  <a:pt x="1905" y="1137"/>
                  <a:pt x="2041" y="1769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58" name="Freeform 18"/>
          <p:cNvSpPr>
            <a:spLocks/>
          </p:cNvSpPr>
          <p:nvPr/>
        </p:nvSpPr>
        <p:spPr bwMode="auto">
          <a:xfrm>
            <a:off x="4140200" y="4076700"/>
            <a:ext cx="1871663" cy="2460625"/>
          </a:xfrm>
          <a:custGeom>
            <a:avLst/>
            <a:gdLst/>
            <a:ahLst/>
            <a:cxnLst>
              <a:cxn ang="0">
                <a:pos x="1179" y="46"/>
              </a:cxn>
              <a:cxn ang="0">
                <a:pos x="635" y="1542"/>
              </a:cxn>
              <a:cxn ang="0">
                <a:pos x="0" y="0"/>
              </a:cxn>
            </a:cxnLst>
            <a:rect l="0" t="0" r="r" b="b"/>
            <a:pathLst>
              <a:path w="1179" h="1550">
                <a:moveTo>
                  <a:pt x="1179" y="46"/>
                </a:moveTo>
                <a:cubicBezTo>
                  <a:pt x="1005" y="798"/>
                  <a:pt x="831" y="1550"/>
                  <a:pt x="635" y="1542"/>
                </a:cubicBezTo>
                <a:cubicBezTo>
                  <a:pt x="439" y="1534"/>
                  <a:pt x="219" y="767"/>
                  <a:pt x="0" y="0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59" name="Freeform 19"/>
          <p:cNvSpPr>
            <a:spLocks/>
          </p:cNvSpPr>
          <p:nvPr/>
        </p:nvSpPr>
        <p:spPr bwMode="auto">
          <a:xfrm>
            <a:off x="6011863" y="1879600"/>
            <a:ext cx="2089150" cy="2270125"/>
          </a:xfrm>
          <a:custGeom>
            <a:avLst/>
            <a:gdLst/>
            <a:ahLst/>
            <a:cxnLst>
              <a:cxn ang="0">
                <a:pos x="1406" y="23"/>
              </a:cxn>
              <a:cxn ang="0">
                <a:pos x="1134" y="749"/>
              </a:cxn>
              <a:cxn ang="0">
                <a:pos x="545" y="114"/>
              </a:cxn>
              <a:cxn ang="0">
                <a:pos x="0" y="1430"/>
              </a:cxn>
            </a:cxnLst>
            <a:rect l="0" t="0" r="r" b="b"/>
            <a:pathLst>
              <a:path w="1406" h="1430">
                <a:moveTo>
                  <a:pt x="1406" y="23"/>
                </a:moveTo>
                <a:cubicBezTo>
                  <a:pt x="1341" y="378"/>
                  <a:pt x="1277" y="734"/>
                  <a:pt x="1134" y="749"/>
                </a:cubicBezTo>
                <a:cubicBezTo>
                  <a:pt x="991" y="764"/>
                  <a:pt x="734" y="0"/>
                  <a:pt x="545" y="114"/>
                </a:cubicBezTo>
                <a:cubicBezTo>
                  <a:pt x="356" y="228"/>
                  <a:pt x="178" y="829"/>
                  <a:pt x="0" y="1430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60" name="AutoShape 20"/>
          <p:cNvSpPr>
            <a:spLocks noChangeArrowheads="1"/>
          </p:cNvSpPr>
          <p:nvPr/>
        </p:nvSpPr>
        <p:spPr bwMode="auto">
          <a:xfrm>
            <a:off x="4041775" y="4076700"/>
            <a:ext cx="241300" cy="241300"/>
          </a:xfrm>
          <a:prstGeom prst="flowChartConnector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61" name="AutoShape 21"/>
          <p:cNvSpPr>
            <a:spLocks noChangeArrowheads="1"/>
          </p:cNvSpPr>
          <p:nvPr/>
        </p:nvSpPr>
        <p:spPr bwMode="auto">
          <a:xfrm>
            <a:off x="5867400" y="4076700"/>
            <a:ext cx="241300" cy="241300"/>
          </a:xfrm>
          <a:prstGeom prst="flowChartConnector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62" name="Line 22"/>
          <p:cNvSpPr>
            <a:spLocks noChangeShapeType="1"/>
          </p:cNvSpPr>
          <p:nvPr/>
        </p:nvSpPr>
        <p:spPr bwMode="auto">
          <a:xfrm>
            <a:off x="6948488" y="4149725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619F4-894F-4D29-BA78-5D954ED7EA70}" type="slidenum">
              <a:rPr lang="ru-RU"/>
              <a:pPr/>
              <a:t>21</a:t>
            </a:fld>
            <a:endParaRPr lang="ru-RU"/>
          </a:p>
        </p:txBody>
      </p:sp>
      <p:sp>
        <p:nvSpPr>
          <p:cNvPr id="216067" name="Line 3"/>
          <p:cNvSpPr>
            <a:spLocks noChangeShapeType="1"/>
          </p:cNvSpPr>
          <p:nvPr/>
        </p:nvSpPr>
        <p:spPr bwMode="auto">
          <a:xfrm flipV="1">
            <a:off x="2916238" y="260350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900113" y="4149725"/>
            <a:ext cx="8027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69" name="Line 5"/>
          <p:cNvSpPr>
            <a:spLocks noChangeShapeType="1"/>
          </p:cNvSpPr>
          <p:nvPr/>
        </p:nvSpPr>
        <p:spPr bwMode="auto">
          <a:xfrm>
            <a:off x="2051050" y="414972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>
            <a:off x="4572000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71" name="Line 7"/>
          <p:cNvSpPr>
            <a:spLocks noChangeShapeType="1"/>
          </p:cNvSpPr>
          <p:nvPr/>
        </p:nvSpPr>
        <p:spPr bwMode="auto">
          <a:xfrm>
            <a:off x="4932363" y="4149725"/>
            <a:ext cx="144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72" name="Line 8"/>
          <p:cNvSpPr>
            <a:spLocks noChangeShapeType="1"/>
          </p:cNvSpPr>
          <p:nvPr/>
        </p:nvSpPr>
        <p:spPr bwMode="auto">
          <a:xfrm>
            <a:off x="2916238" y="41497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73" name="Line 9"/>
          <p:cNvSpPr>
            <a:spLocks noChangeShapeType="1"/>
          </p:cNvSpPr>
          <p:nvPr/>
        </p:nvSpPr>
        <p:spPr bwMode="auto">
          <a:xfrm>
            <a:off x="3490913" y="4149725"/>
            <a:ext cx="144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>
            <a:off x="7667625" y="414972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16075" name="Object 11"/>
          <p:cNvGraphicFramePr>
            <a:graphicFrameLocks noChangeAspect="1"/>
          </p:cNvGraphicFramePr>
          <p:nvPr/>
        </p:nvGraphicFramePr>
        <p:xfrm>
          <a:off x="2997200" y="288925"/>
          <a:ext cx="2933700" cy="1528763"/>
        </p:xfrm>
        <a:graphic>
          <a:graphicData uri="http://schemas.openxmlformats.org/presentationml/2006/ole">
            <p:oleObj spid="_x0000_s53250" name="Формула" r:id="rId3" imgW="596880" imgH="215640" progId="Equation.3">
              <p:embed/>
            </p:oleObj>
          </a:graphicData>
        </a:graphic>
      </p:graphicFrame>
      <p:sp>
        <p:nvSpPr>
          <p:cNvPr id="216076" name="Text Box 12"/>
          <p:cNvSpPr txBox="1">
            <a:spLocks noChangeArrowheads="1"/>
          </p:cNvSpPr>
          <p:nvPr/>
        </p:nvSpPr>
        <p:spPr bwMode="auto">
          <a:xfrm>
            <a:off x="2484438" y="2603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8675688" y="4221163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ru-RU" sz="2000" b="1"/>
          </a:p>
        </p:txBody>
      </p:sp>
      <p:sp>
        <p:nvSpPr>
          <p:cNvPr id="216078" name="Text Box 14"/>
          <p:cNvSpPr txBox="1">
            <a:spLocks noChangeArrowheads="1"/>
          </p:cNvSpPr>
          <p:nvPr/>
        </p:nvSpPr>
        <p:spPr bwMode="auto">
          <a:xfrm>
            <a:off x="1763713" y="4221163"/>
            <a:ext cx="6192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-2   </a:t>
            </a:r>
            <a:r>
              <a:rPr lang="ru-RU" sz="3200" b="1"/>
              <a:t> </a:t>
            </a:r>
            <a:r>
              <a:rPr lang="en-US" sz="3200" b="1"/>
              <a:t> 0     1    2       3   </a:t>
            </a:r>
            <a:r>
              <a:rPr lang="ru-RU" sz="3200" b="1"/>
              <a:t> </a:t>
            </a:r>
            <a:r>
              <a:rPr lang="en-US" sz="3200" b="1"/>
              <a:t>      5   </a:t>
            </a:r>
            <a:r>
              <a:rPr lang="ru-RU" sz="3200" b="1"/>
              <a:t> </a:t>
            </a:r>
            <a:r>
              <a:rPr lang="en-US" sz="3200" b="1"/>
              <a:t>  </a:t>
            </a:r>
            <a:r>
              <a:rPr lang="ru-RU" sz="3200" b="1"/>
              <a:t>7  </a:t>
            </a:r>
            <a:r>
              <a:rPr lang="en-US" sz="3200" b="1"/>
              <a:t>   8</a:t>
            </a:r>
            <a:endParaRPr lang="ru-RU" sz="3200" b="1"/>
          </a:p>
        </p:txBody>
      </p:sp>
      <p:sp>
        <p:nvSpPr>
          <p:cNvPr id="216079" name="Line 15"/>
          <p:cNvSpPr>
            <a:spLocks noChangeShapeType="1"/>
          </p:cNvSpPr>
          <p:nvPr/>
        </p:nvSpPr>
        <p:spPr bwMode="auto">
          <a:xfrm>
            <a:off x="6011863" y="4149725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80" name="Line 16"/>
          <p:cNvSpPr>
            <a:spLocks noChangeShapeType="1"/>
          </p:cNvSpPr>
          <p:nvPr/>
        </p:nvSpPr>
        <p:spPr bwMode="auto">
          <a:xfrm>
            <a:off x="4140200" y="41497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81" name="Freeform 17"/>
          <p:cNvSpPr>
            <a:spLocks/>
          </p:cNvSpPr>
          <p:nvPr/>
        </p:nvSpPr>
        <p:spPr bwMode="auto">
          <a:xfrm>
            <a:off x="900113" y="1341438"/>
            <a:ext cx="3240087" cy="2808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0" y="1179"/>
              </a:cxn>
              <a:cxn ang="0">
                <a:pos x="1542" y="408"/>
              </a:cxn>
              <a:cxn ang="0">
                <a:pos x="2041" y="1769"/>
              </a:cxn>
            </a:cxnLst>
            <a:rect l="0" t="0" r="r" b="b"/>
            <a:pathLst>
              <a:path w="2041" h="1769">
                <a:moveTo>
                  <a:pt x="0" y="0"/>
                </a:moveTo>
                <a:cubicBezTo>
                  <a:pt x="211" y="555"/>
                  <a:pt x="423" y="1111"/>
                  <a:pt x="680" y="1179"/>
                </a:cubicBezTo>
                <a:cubicBezTo>
                  <a:pt x="937" y="1247"/>
                  <a:pt x="1315" y="310"/>
                  <a:pt x="1542" y="408"/>
                </a:cubicBezTo>
                <a:cubicBezTo>
                  <a:pt x="1769" y="506"/>
                  <a:pt x="1905" y="1137"/>
                  <a:pt x="2041" y="1769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82" name="Freeform 18"/>
          <p:cNvSpPr>
            <a:spLocks/>
          </p:cNvSpPr>
          <p:nvPr/>
        </p:nvSpPr>
        <p:spPr bwMode="auto">
          <a:xfrm>
            <a:off x="4140200" y="4076700"/>
            <a:ext cx="1871663" cy="2460625"/>
          </a:xfrm>
          <a:custGeom>
            <a:avLst/>
            <a:gdLst/>
            <a:ahLst/>
            <a:cxnLst>
              <a:cxn ang="0">
                <a:pos x="1179" y="46"/>
              </a:cxn>
              <a:cxn ang="0">
                <a:pos x="635" y="1542"/>
              </a:cxn>
              <a:cxn ang="0">
                <a:pos x="0" y="0"/>
              </a:cxn>
            </a:cxnLst>
            <a:rect l="0" t="0" r="r" b="b"/>
            <a:pathLst>
              <a:path w="1179" h="1550">
                <a:moveTo>
                  <a:pt x="1179" y="46"/>
                </a:moveTo>
                <a:cubicBezTo>
                  <a:pt x="1005" y="798"/>
                  <a:pt x="831" y="1550"/>
                  <a:pt x="635" y="1542"/>
                </a:cubicBezTo>
                <a:cubicBezTo>
                  <a:pt x="439" y="1534"/>
                  <a:pt x="219" y="767"/>
                  <a:pt x="0" y="0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83" name="Freeform 19"/>
          <p:cNvSpPr>
            <a:spLocks/>
          </p:cNvSpPr>
          <p:nvPr/>
        </p:nvSpPr>
        <p:spPr bwMode="auto">
          <a:xfrm>
            <a:off x="6011863" y="1879600"/>
            <a:ext cx="2089150" cy="2270125"/>
          </a:xfrm>
          <a:custGeom>
            <a:avLst/>
            <a:gdLst/>
            <a:ahLst/>
            <a:cxnLst>
              <a:cxn ang="0">
                <a:pos x="1406" y="23"/>
              </a:cxn>
              <a:cxn ang="0">
                <a:pos x="1134" y="749"/>
              </a:cxn>
              <a:cxn ang="0">
                <a:pos x="545" y="114"/>
              </a:cxn>
              <a:cxn ang="0">
                <a:pos x="0" y="1430"/>
              </a:cxn>
            </a:cxnLst>
            <a:rect l="0" t="0" r="r" b="b"/>
            <a:pathLst>
              <a:path w="1406" h="1430">
                <a:moveTo>
                  <a:pt x="1406" y="23"/>
                </a:moveTo>
                <a:cubicBezTo>
                  <a:pt x="1341" y="378"/>
                  <a:pt x="1277" y="734"/>
                  <a:pt x="1134" y="749"/>
                </a:cubicBezTo>
                <a:cubicBezTo>
                  <a:pt x="991" y="764"/>
                  <a:pt x="734" y="0"/>
                  <a:pt x="545" y="114"/>
                </a:cubicBezTo>
                <a:cubicBezTo>
                  <a:pt x="356" y="228"/>
                  <a:pt x="178" y="829"/>
                  <a:pt x="0" y="1430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6085" name="AutoShape 21"/>
          <p:cNvSpPr>
            <a:spLocks noChangeArrowheads="1"/>
          </p:cNvSpPr>
          <p:nvPr/>
        </p:nvSpPr>
        <p:spPr bwMode="auto">
          <a:xfrm>
            <a:off x="5867400" y="4076700"/>
            <a:ext cx="241300" cy="241300"/>
          </a:xfrm>
          <a:prstGeom prst="flowChartConnector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6086" name="Line 22"/>
          <p:cNvSpPr>
            <a:spLocks noChangeShapeType="1"/>
          </p:cNvSpPr>
          <p:nvPr/>
        </p:nvSpPr>
        <p:spPr bwMode="auto">
          <a:xfrm>
            <a:off x="6948488" y="4149725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D38B-8A7E-452C-B1AE-3927D74D4D36}" type="slidenum">
              <a:rPr lang="ru-RU"/>
              <a:pPr/>
              <a:t>22</a:t>
            </a:fld>
            <a:endParaRPr lang="ru-RU"/>
          </a:p>
        </p:txBody>
      </p:sp>
      <p:sp>
        <p:nvSpPr>
          <p:cNvPr id="217091" name="Line 3"/>
          <p:cNvSpPr>
            <a:spLocks noChangeShapeType="1"/>
          </p:cNvSpPr>
          <p:nvPr/>
        </p:nvSpPr>
        <p:spPr bwMode="auto">
          <a:xfrm flipV="1">
            <a:off x="2916238" y="260350"/>
            <a:ext cx="0" cy="5832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092" name="Line 4"/>
          <p:cNvSpPr>
            <a:spLocks noChangeShapeType="1"/>
          </p:cNvSpPr>
          <p:nvPr/>
        </p:nvSpPr>
        <p:spPr bwMode="auto">
          <a:xfrm>
            <a:off x="900113" y="4149725"/>
            <a:ext cx="8027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093" name="Line 5"/>
          <p:cNvSpPr>
            <a:spLocks noChangeShapeType="1"/>
          </p:cNvSpPr>
          <p:nvPr/>
        </p:nvSpPr>
        <p:spPr bwMode="auto">
          <a:xfrm>
            <a:off x="2051050" y="414972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>
            <a:off x="4572000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095" name="Line 7"/>
          <p:cNvSpPr>
            <a:spLocks noChangeShapeType="1"/>
          </p:cNvSpPr>
          <p:nvPr/>
        </p:nvSpPr>
        <p:spPr bwMode="auto">
          <a:xfrm>
            <a:off x="4932363" y="4149725"/>
            <a:ext cx="144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096" name="Line 8"/>
          <p:cNvSpPr>
            <a:spLocks noChangeShapeType="1"/>
          </p:cNvSpPr>
          <p:nvPr/>
        </p:nvSpPr>
        <p:spPr bwMode="auto">
          <a:xfrm>
            <a:off x="2916238" y="41497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097" name="Line 9"/>
          <p:cNvSpPr>
            <a:spLocks noChangeShapeType="1"/>
          </p:cNvSpPr>
          <p:nvPr/>
        </p:nvSpPr>
        <p:spPr bwMode="auto">
          <a:xfrm>
            <a:off x="3490913" y="4149725"/>
            <a:ext cx="144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098" name="Line 10"/>
          <p:cNvSpPr>
            <a:spLocks noChangeShapeType="1"/>
          </p:cNvSpPr>
          <p:nvPr/>
        </p:nvSpPr>
        <p:spPr bwMode="auto">
          <a:xfrm>
            <a:off x="7667625" y="414972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17099" name="Object 11"/>
          <p:cNvGraphicFramePr>
            <a:graphicFrameLocks noChangeAspect="1"/>
          </p:cNvGraphicFramePr>
          <p:nvPr/>
        </p:nvGraphicFramePr>
        <p:xfrm>
          <a:off x="2997200" y="288925"/>
          <a:ext cx="2933700" cy="1528763"/>
        </p:xfrm>
        <a:graphic>
          <a:graphicData uri="http://schemas.openxmlformats.org/presentationml/2006/ole">
            <p:oleObj spid="_x0000_s52226" name="Формула" r:id="rId3" imgW="596880" imgH="215640" progId="Equation.3">
              <p:embed/>
            </p:oleObj>
          </a:graphicData>
        </a:graphic>
      </p:graphicFrame>
      <p:sp>
        <p:nvSpPr>
          <p:cNvPr id="217100" name="Text Box 12"/>
          <p:cNvSpPr txBox="1">
            <a:spLocks noChangeArrowheads="1"/>
          </p:cNvSpPr>
          <p:nvPr/>
        </p:nvSpPr>
        <p:spPr bwMode="auto">
          <a:xfrm>
            <a:off x="2484438" y="2603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y</a:t>
            </a:r>
            <a:endParaRPr lang="ru-RU" sz="2000" b="1"/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8675688" y="4221163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x</a:t>
            </a:r>
            <a:endParaRPr lang="ru-RU" sz="2000" b="1"/>
          </a:p>
        </p:txBody>
      </p:sp>
      <p:sp>
        <p:nvSpPr>
          <p:cNvPr id="217102" name="Text Box 14"/>
          <p:cNvSpPr txBox="1">
            <a:spLocks noChangeArrowheads="1"/>
          </p:cNvSpPr>
          <p:nvPr/>
        </p:nvSpPr>
        <p:spPr bwMode="auto">
          <a:xfrm>
            <a:off x="1763713" y="4149725"/>
            <a:ext cx="6192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-2     0     1    2       3     </a:t>
            </a:r>
            <a:r>
              <a:rPr lang="ru-RU" sz="3200" b="1"/>
              <a:t> </a:t>
            </a:r>
            <a:r>
              <a:rPr lang="en-US" sz="3200" b="1"/>
              <a:t>    5       7    8</a:t>
            </a:r>
            <a:endParaRPr lang="ru-RU" sz="3200" b="1"/>
          </a:p>
        </p:txBody>
      </p:sp>
      <p:sp>
        <p:nvSpPr>
          <p:cNvPr id="217103" name="Line 15"/>
          <p:cNvSpPr>
            <a:spLocks noChangeShapeType="1"/>
          </p:cNvSpPr>
          <p:nvPr/>
        </p:nvSpPr>
        <p:spPr bwMode="auto">
          <a:xfrm>
            <a:off x="6011863" y="4149725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04" name="Line 16"/>
          <p:cNvSpPr>
            <a:spLocks noChangeShapeType="1"/>
          </p:cNvSpPr>
          <p:nvPr/>
        </p:nvSpPr>
        <p:spPr bwMode="auto">
          <a:xfrm>
            <a:off x="4140200" y="41497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05" name="Freeform 17"/>
          <p:cNvSpPr>
            <a:spLocks/>
          </p:cNvSpPr>
          <p:nvPr/>
        </p:nvSpPr>
        <p:spPr bwMode="auto">
          <a:xfrm>
            <a:off x="900113" y="1341438"/>
            <a:ext cx="3240087" cy="2808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0" y="1179"/>
              </a:cxn>
              <a:cxn ang="0">
                <a:pos x="1542" y="408"/>
              </a:cxn>
              <a:cxn ang="0">
                <a:pos x="2041" y="1769"/>
              </a:cxn>
            </a:cxnLst>
            <a:rect l="0" t="0" r="r" b="b"/>
            <a:pathLst>
              <a:path w="2041" h="1769">
                <a:moveTo>
                  <a:pt x="0" y="0"/>
                </a:moveTo>
                <a:cubicBezTo>
                  <a:pt x="211" y="555"/>
                  <a:pt x="423" y="1111"/>
                  <a:pt x="680" y="1179"/>
                </a:cubicBezTo>
                <a:cubicBezTo>
                  <a:pt x="937" y="1247"/>
                  <a:pt x="1315" y="310"/>
                  <a:pt x="1542" y="408"/>
                </a:cubicBezTo>
                <a:cubicBezTo>
                  <a:pt x="1769" y="506"/>
                  <a:pt x="1905" y="1137"/>
                  <a:pt x="2041" y="1769"/>
                </a:cubicBezTo>
              </a:path>
            </a:pathLst>
          </a:custGeom>
          <a:noFill/>
          <a:ln w="1143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06" name="Freeform 18"/>
          <p:cNvSpPr>
            <a:spLocks/>
          </p:cNvSpPr>
          <p:nvPr/>
        </p:nvSpPr>
        <p:spPr bwMode="auto">
          <a:xfrm>
            <a:off x="4140200" y="4076700"/>
            <a:ext cx="1871663" cy="2460625"/>
          </a:xfrm>
          <a:custGeom>
            <a:avLst/>
            <a:gdLst/>
            <a:ahLst/>
            <a:cxnLst>
              <a:cxn ang="0">
                <a:pos x="1179" y="46"/>
              </a:cxn>
              <a:cxn ang="0">
                <a:pos x="635" y="1542"/>
              </a:cxn>
              <a:cxn ang="0">
                <a:pos x="0" y="0"/>
              </a:cxn>
            </a:cxnLst>
            <a:rect l="0" t="0" r="r" b="b"/>
            <a:pathLst>
              <a:path w="1179" h="1550">
                <a:moveTo>
                  <a:pt x="1179" y="46"/>
                </a:moveTo>
                <a:cubicBezTo>
                  <a:pt x="1005" y="798"/>
                  <a:pt x="831" y="1550"/>
                  <a:pt x="635" y="1542"/>
                </a:cubicBezTo>
                <a:cubicBezTo>
                  <a:pt x="439" y="1534"/>
                  <a:pt x="219" y="767"/>
                  <a:pt x="0" y="0"/>
                </a:cubicBezTo>
              </a:path>
            </a:pathLst>
          </a:custGeom>
          <a:noFill/>
          <a:ln w="1143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07" name="Freeform 19"/>
          <p:cNvSpPr>
            <a:spLocks/>
          </p:cNvSpPr>
          <p:nvPr/>
        </p:nvSpPr>
        <p:spPr bwMode="auto">
          <a:xfrm>
            <a:off x="6011863" y="1879600"/>
            <a:ext cx="2089150" cy="2270125"/>
          </a:xfrm>
          <a:custGeom>
            <a:avLst/>
            <a:gdLst/>
            <a:ahLst/>
            <a:cxnLst>
              <a:cxn ang="0">
                <a:pos x="1406" y="23"/>
              </a:cxn>
              <a:cxn ang="0">
                <a:pos x="1134" y="749"/>
              </a:cxn>
              <a:cxn ang="0">
                <a:pos x="545" y="114"/>
              </a:cxn>
              <a:cxn ang="0">
                <a:pos x="0" y="1430"/>
              </a:cxn>
            </a:cxnLst>
            <a:rect l="0" t="0" r="r" b="b"/>
            <a:pathLst>
              <a:path w="1406" h="1430">
                <a:moveTo>
                  <a:pt x="1406" y="23"/>
                </a:moveTo>
                <a:cubicBezTo>
                  <a:pt x="1341" y="378"/>
                  <a:pt x="1277" y="734"/>
                  <a:pt x="1134" y="749"/>
                </a:cubicBezTo>
                <a:cubicBezTo>
                  <a:pt x="991" y="764"/>
                  <a:pt x="734" y="0"/>
                  <a:pt x="545" y="114"/>
                </a:cubicBezTo>
                <a:cubicBezTo>
                  <a:pt x="356" y="228"/>
                  <a:pt x="178" y="829"/>
                  <a:pt x="0" y="1430"/>
                </a:cubicBezTo>
              </a:path>
            </a:pathLst>
          </a:custGeom>
          <a:noFill/>
          <a:ln w="1143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08" name="AutoShape 20"/>
          <p:cNvSpPr>
            <a:spLocks noChangeArrowheads="1"/>
          </p:cNvSpPr>
          <p:nvPr/>
        </p:nvSpPr>
        <p:spPr bwMode="auto">
          <a:xfrm>
            <a:off x="4041775" y="4076700"/>
            <a:ext cx="241300" cy="241300"/>
          </a:xfrm>
          <a:prstGeom prst="flowChartConnector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09" name="AutoShape 21"/>
          <p:cNvSpPr>
            <a:spLocks noChangeArrowheads="1"/>
          </p:cNvSpPr>
          <p:nvPr/>
        </p:nvSpPr>
        <p:spPr bwMode="auto">
          <a:xfrm>
            <a:off x="5867400" y="4076700"/>
            <a:ext cx="241300" cy="241300"/>
          </a:xfrm>
          <a:prstGeom prst="flowChartConnector">
            <a:avLst/>
          </a:prstGeom>
          <a:solidFill>
            <a:srgbClr val="FF0000"/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10" name="Line 22"/>
          <p:cNvSpPr>
            <a:spLocks noChangeShapeType="1"/>
          </p:cNvSpPr>
          <p:nvPr/>
        </p:nvSpPr>
        <p:spPr bwMode="auto">
          <a:xfrm>
            <a:off x="7019925" y="4149725"/>
            <a:ext cx="144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02234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  <a:latin typeface="Cambria Math" pitchFamily="18" charset="0"/>
                <a:ea typeface="Cambria Math" pitchFamily="18" charset="0"/>
              </a:rPr>
              <a:t>Задание1 (ЕГЭ)</a:t>
            </a:r>
            <a:r>
              <a:rPr lang="ru-RU" sz="2400" dirty="0">
                <a:effectLst/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400" dirty="0"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sz="2400" dirty="0">
                <a:effectLst/>
                <a:latin typeface="Cambria Math" pitchFamily="18" charset="0"/>
                <a:ea typeface="Cambria Math" pitchFamily="18" charset="0"/>
              </a:rPr>
              <a:t>На рисунке изображен график функции y = f(x) и касательная к этому графику в точке с абсциссой, равной 3. Найдите значение производной этой функции в точке x = 3.</a:t>
            </a:r>
            <a:br>
              <a:rPr lang="ru-RU" sz="2400" dirty="0">
                <a:effectLst/>
                <a:latin typeface="Cambria Math" pitchFamily="18" charset="0"/>
                <a:ea typeface="Cambria Math" pitchFamily="18" charset="0"/>
              </a:rPr>
            </a:br>
            <a:r>
              <a:rPr lang="ru-RU" sz="2400" dirty="0">
                <a:effectLst/>
                <a:latin typeface="Cambria Math" pitchFamily="18" charset="0"/>
                <a:ea typeface="Cambria Math" pitchFamily="18" charset="0"/>
              </a:rPr>
              <a:t>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48880"/>
            <a:ext cx="496855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263585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2. (ЕГЭ)</a:t>
            </a:r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3608" y="1609725"/>
            <a:ext cx="6372811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3.(ЕГЭ)</a:t>
            </a:r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76872"/>
            <a:ext cx="749917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4(ЕГЭ)</a:t>
            </a:r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15616" y="1609725"/>
            <a:ext cx="6273757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Исследуйте  функцию по графику: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537823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656420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136" y="1052736"/>
            <a:ext cx="7597352" cy="523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579641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 flipH="1">
            <a:off x="5035550" y="2540000"/>
            <a:ext cx="1352550" cy="1346200"/>
          </a:xfrm>
          <a:prstGeom prst="rtTriangle">
            <a:avLst/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772275" y="1325563"/>
            <a:ext cx="2173288" cy="265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14800" y="1600200"/>
            <a:ext cx="4589463" cy="4572000"/>
            <a:chOff x="2736" y="1152"/>
            <a:chExt cx="2891" cy="28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0248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4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" name="Group 10"/>
                <p:cNvGrpSpPr>
                  <a:grpSpLocks/>
                </p:cNvGrpSpPr>
                <p:nvPr/>
              </p:nvGrpSpPr>
              <p:grpSpPr bwMode="auto">
                <a:xfrm>
                  <a:off x="331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02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253" name="Line 13"/>
                <p:cNvSpPr>
                  <a:spLocks noChangeShapeType="1"/>
                </p:cNvSpPr>
                <p:nvPr/>
              </p:nvSpPr>
              <p:spPr bwMode="auto">
                <a:xfrm>
                  <a:off x="3888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54" name="Line 14"/>
                <p:cNvSpPr>
                  <a:spLocks noChangeShapeType="1"/>
                </p:cNvSpPr>
                <p:nvPr/>
              </p:nvSpPr>
              <p:spPr bwMode="auto">
                <a:xfrm>
                  <a:off x="4464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475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025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5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5328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025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10" name="Group 22"/>
                <p:cNvGrpSpPr>
                  <a:grpSpLocks/>
                </p:cNvGrpSpPr>
                <p:nvPr/>
              </p:nvGrpSpPr>
              <p:grpSpPr bwMode="auto">
                <a:xfrm>
                  <a:off x="2736" y="2016"/>
                  <a:ext cx="2880" cy="288"/>
                  <a:chOff x="2736" y="2016"/>
                  <a:chExt cx="2880" cy="288"/>
                </a:xfrm>
              </p:grpSpPr>
              <p:sp>
                <p:nvSpPr>
                  <p:cNvPr id="1026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4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25"/>
                <p:cNvGrpSpPr>
                  <a:grpSpLocks/>
                </p:cNvGrpSpPr>
                <p:nvPr/>
              </p:nvGrpSpPr>
              <p:grpSpPr bwMode="auto">
                <a:xfrm>
                  <a:off x="2736" y="1440"/>
                  <a:ext cx="2880" cy="288"/>
                  <a:chOff x="2736" y="2016"/>
                  <a:chExt cx="2880" cy="288"/>
                </a:xfrm>
              </p:grpSpPr>
              <p:sp>
                <p:nvSpPr>
                  <p:cNvPr id="10266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7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28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2880" cy="288"/>
                  <a:chOff x="2736" y="2016"/>
                  <a:chExt cx="2880" cy="288"/>
                </a:xfrm>
              </p:grpSpPr>
              <p:sp>
                <p:nvSpPr>
                  <p:cNvPr id="1026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7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auto">
                <a:xfrm>
                  <a:off x="2736" y="374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auto">
                <a:xfrm>
                  <a:off x="2736" y="345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auto">
                <a:xfrm>
                  <a:off x="2736" y="403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auto">
                <a:xfrm>
                  <a:off x="2736" y="115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736" y="1152"/>
              <a:ext cx="2891" cy="2880"/>
              <a:chOff x="2736" y="1152"/>
              <a:chExt cx="2891" cy="2880"/>
            </a:xfrm>
          </p:grpSpPr>
          <p:grpSp>
            <p:nvGrpSpPr>
              <p:cNvPr id="14" name="Group 36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sp>
              <p:nvSpPr>
                <p:cNvPr id="10277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79" name="Text Box 39"/>
              <p:cNvSpPr txBox="1">
                <a:spLocks noChangeArrowheads="1"/>
              </p:cNvSpPr>
              <p:nvPr/>
            </p:nvSpPr>
            <p:spPr bwMode="auto">
              <a:xfrm>
                <a:off x="3984" y="1200"/>
                <a:ext cx="1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у</a:t>
                </a:r>
              </a:p>
            </p:txBody>
          </p:sp>
          <p:sp>
            <p:nvSpPr>
              <p:cNvPr id="10280" name="Text Box 40"/>
              <p:cNvSpPr txBox="1">
                <a:spLocks noChangeArrowheads="1"/>
              </p:cNvSpPr>
              <p:nvPr/>
            </p:nvSpPr>
            <p:spPr bwMode="auto">
              <a:xfrm>
                <a:off x="5424" y="2592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х</a:t>
                </a:r>
              </a:p>
            </p:txBody>
          </p:sp>
          <p:sp>
            <p:nvSpPr>
              <p:cNvPr id="10281" name="Text Box 41"/>
              <p:cNvSpPr txBox="1">
                <a:spLocks noChangeArrowheads="1"/>
              </p:cNvSpPr>
              <p:nvPr/>
            </p:nvSpPr>
            <p:spPr bwMode="auto">
              <a:xfrm>
                <a:off x="4022" y="2564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0282" name="Text Box 42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283" name="Text Box 43"/>
              <p:cNvSpPr txBox="1">
                <a:spLocks noChangeArrowheads="1"/>
              </p:cNvSpPr>
              <p:nvPr/>
            </p:nvSpPr>
            <p:spPr bwMode="auto">
              <a:xfrm>
                <a:off x="4010" y="2196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284" name="Text Box 44"/>
              <p:cNvSpPr txBox="1">
                <a:spLocks noChangeArrowheads="1"/>
              </p:cNvSpPr>
              <p:nvPr/>
            </p:nvSpPr>
            <p:spPr bwMode="auto">
              <a:xfrm>
                <a:off x="5006" y="1767"/>
                <a:ext cx="5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ahoma" pitchFamily="34" charset="0"/>
                  </a:rPr>
                  <a:t>y</a:t>
                </a:r>
                <a:r>
                  <a:rPr lang="ru-RU" b="1">
                    <a:latin typeface="Tahoma" pitchFamily="34" charset="0"/>
                  </a:rPr>
                  <a:t>=</a:t>
                </a:r>
                <a:r>
                  <a:rPr lang="en-US" b="1">
                    <a:latin typeface="Tahoma" pitchFamily="34" charset="0"/>
                  </a:rPr>
                  <a:t>f(x)</a:t>
                </a:r>
                <a:endParaRPr lang="ru-RU" b="1">
                  <a:latin typeface="Tahoma" pitchFamily="34" charset="0"/>
                </a:endParaRPr>
              </a:p>
            </p:txBody>
          </p:sp>
        </p:grpSp>
      </p:grp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533400" y="10414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/>
          </a:p>
          <a:p>
            <a:endParaRPr lang="ru-RU" sz="2000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674688" y="3375025"/>
            <a:ext cx="3506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2. Чему равна производная </a:t>
            </a:r>
          </a:p>
          <a:p>
            <a:r>
              <a:rPr lang="ru-RU" sz="2000"/>
              <a:t>в точке М ?</a:t>
            </a:r>
          </a:p>
        </p:txBody>
      </p:sp>
      <p:sp>
        <p:nvSpPr>
          <p:cNvPr id="10287" name="Freeform 47"/>
          <p:cNvSpPr>
            <a:spLocks/>
          </p:cNvSpPr>
          <p:nvPr/>
        </p:nvSpPr>
        <p:spPr bwMode="auto">
          <a:xfrm>
            <a:off x="5218113" y="2778125"/>
            <a:ext cx="3352800" cy="2857500"/>
          </a:xfrm>
          <a:custGeom>
            <a:avLst/>
            <a:gdLst/>
            <a:ahLst/>
            <a:cxnLst>
              <a:cxn ang="0">
                <a:pos x="0" y="1368"/>
              </a:cxn>
              <a:cxn ang="0">
                <a:pos x="672" y="72"/>
              </a:cxn>
              <a:cxn ang="0">
                <a:pos x="2112" y="1800"/>
              </a:cxn>
            </a:cxnLst>
            <a:rect l="0" t="0" r="r" b="b"/>
            <a:pathLst>
              <a:path w="2112" h="1800">
                <a:moveTo>
                  <a:pt x="0" y="1368"/>
                </a:moveTo>
                <a:cubicBezTo>
                  <a:pt x="160" y="684"/>
                  <a:pt x="320" y="0"/>
                  <a:pt x="672" y="72"/>
                </a:cubicBezTo>
                <a:cubicBezTo>
                  <a:pt x="1024" y="144"/>
                  <a:pt x="1568" y="972"/>
                  <a:pt x="2112" y="1800"/>
                </a:cubicBezTo>
              </a:path>
            </a:pathLst>
          </a:custGeom>
          <a:noFill/>
          <a:ln w="57150" cmpd="sng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 flipV="1">
            <a:off x="4095750" y="1612900"/>
            <a:ext cx="3203575" cy="31734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9" name="Oval 49"/>
          <p:cNvSpPr>
            <a:spLocks noChangeArrowheads="1"/>
          </p:cNvSpPr>
          <p:nvPr/>
        </p:nvSpPr>
        <p:spPr bwMode="auto">
          <a:xfrm>
            <a:off x="5892800" y="2901950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5614988" y="25765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693738" y="1800225"/>
            <a:ext cx="35004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/>
              <a:t>Чему равен угловой </a:t>
            </a:r>
          </a:p>
          <a:p>
            <a:pPr marL="342900" indent="-342900"/>
            <a:r>
              <a:rPr lang="ru-RU" sz="2000"/>
              <a:t> коэффициент касательной </a:t>
            </a:r>
          </a:p>
          <a:p>
            <a:pPr marL="342900" indent="-342900"/>
            <a:r>
              <a:rPr lang="ru-RU" sz="2000"/>
              <a:t> в точке М?</a:t>
            </a:r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>
            <a:off x="4106863" y="2887663"/>
            <a:ext cx="4543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6013450" y="24241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10294" name="Oval 54"/>
          <p:cNvSpPr>
            <a:spLocks noChangeArrowheads="1"/>
          </p:cNvSpPr>
          <p:nvPr/>
        </p:nvSpPr>
        <p:spPr bwMode="auto">
          <a:xfrm>
            <a:off x="6146800" y="2820988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>
            <a:off x="5210175" y="1611313"/>
            <a:ext cx="3440113" cy="34115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96" name="Oval 56"/>
          <p:cNvSpPr>
            <a:spLocks noChangeArrowheads="1"/>
          </p:cNvSpPr>
          <p:nvPr/>
        </p:nvSpPr>
        <p:spPr bwMode="auto">
          <a:xfrm>
            <a:off x="6799263" y="3186113"/>
            <a:ext cx="115887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7" name="Arc 57"/>
          <p:cNvSpPr>
            <a:spLocks/>
          </p:cNvSpPr>
          <p:nvPr/>
        </p:nvSpPr>
        <p:spPr bwMode="auto">
          <a:xfrm>
            <a:off x="7199313" y="3582988"/>
            <a:ext cx="69215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6360"/>
              <a:gd name="T1" fmla="*/ 0 h 21600"/>
              <a:gd name="T2" fmla="*/ 16360 w 16360"/>
              <a:gd name="T3" fmla="*/ 7496 h 21600"/>
              <a:gd name="T4" fmla="*/ 0 w 1636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60" h="21600" fill="none" extrusionOk="0">
                <a:moveTo>
                  <a:pt x="-1" y="0"/>
                </a:moveTo>
                <a:cubicBezTo>
                  <a:pt x="6284" y="0"/>
                  <a:pt x="12256" y="2736"/>
                  <a:pt x="16359" y="7496"/>
                </a:cubicBezTo>
              </a:path>
              <a:path w="16360" h="21600" stroke="0" extrusionOk="0">
                <a:moveTo>
                  <a:pt x="-1" y="0"/>
                </a:moveTo>
                <a:cubicBezTo>
                  <a:pt x="6284" y="0"/>
                  <a:pt x="12256" y="2736"/>
                  <a:pt x="16359" y="7496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" name="Group 58"/>
          <p:cNvGrpSpPr>
            <a:grpSpLocks/>
          </p:cNvGrpSpPr>
          <p:nvPr/>
        </p:nvGrpSpPr>
        <p:grpSpPr bwMode="auto">
          <a:xfrm>
            <a:off x="7426325" y="3249613"/>
            <a:ext cx="682625" cy="492125"/>
            <a:chOff x="1085" y="3245"/>
            <a:chExt cx="430" cy="310"/>
          </a:xfrm>
        </p:grpSpPr>
        <p:sp>
          <p:nvSpPr>
            <p:cNvPr id="10299" name="Text Box 59"/>
            <p:cNvSpPr txBox="1">
              <a:spLocks noChangeArrowheads="1"/>
            </p:cNvSpPr>
            <p:nvPr/>
          </p:nvSpPr>
          <p:spPr bwMode="auto">
            <a:xfrm>
              <a:off x="1085" y="3324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135</a:t>
              </a:r>
            </a:p>
          </p:txBody>
        </p:sp>
        <p:sp>
          <p:nvSpPr>
            <p:cNvPr id="10300" name="Text Box 60"/>
            <p:cNvSpPr txBox="1">
              <a:spLocks noChangeArrowheads="1"/>
            </p:cNvSpPr>
            <p:nvPr/>
          </p:nvSpPr>
          <p:spPr bwMode="auto">
            <a:xfrm>
              <a:off x="1331" y="3245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400" b="1"/>
                <a:t>о</a:t>
              </a:r>
            </a:p>
          </p:txBody>
        </p:sp>
      </p:grp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6856413" y="292735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2487613" y="2633663"/>
            <a:ext cx="385762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</a:t>
            </a: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2462213" y="3959225"/>
            <a:ext cx="385762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1</a:t>
            </a:r>
          </a:p>
        </p:txBody>
      </p:sp>
      <p:grpSp>
        <p:nvGrpSpPr>
          <p:cNvPr id="16" name="Group 64"/>
          <p:cNvGrpSpPr>
            <a:grpSpLocks/>
          </p:cNvGrpSpPr>
          <p:nvPr/>
        </p:nvGrpSpPr>
        <p:grpSpPr bwMode="auto">
          <a:xfrm>
            <a:off x="2965450" y="2633663"/>
            <a:ext cx="330200" cy="1795462"/>
            <a:chOff x="1812" y="2003"/>
            <a:chExt cx="208" cy="1131"/>
          </a:xfrm>
        </p:grpSpPr>
        <p:sp>
          <p:nvSpPr>
            <p:cNvPr id="10305" name="Text Box 65"/>
            <p:cNvSpPr txBox="1">
              <a:spLocks noChangeArrowheads="1"/>
            </p:cNvSpPr>
            <p:nvPr/>
          </p:nvSpPr>
          <p:spPr bwMode="auto">
            <a:xfrm>
              <a:off x="1820" y="2003"/>
              <a:ext cx="200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0</a:t>
              </a:r>
            </a:p>
          </p:txBody>
        </p:sp>
        <p:sp>
          <p:nvSpPr>
            <p:cNvPr id="10306" name="Text Box 66"/>
            <p:cNvSpPr txBox="1">
              <a:spLocks noChangeArrowheads="1"/>
            </p:cNvSpPr>
            <p:nvPr/>
          </p:nvSpPr>
          <p:spPr bwMode="auto">
            <a:xfrm>
              <a:off x="1812" y="2846"/>
              <a:ext cx="200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0</a:t>
              </a:r>
            </a:p>
          </p:txBody>
        </p:sp>
      </p:grpSp>
      <p:grpSp>
        <p:nvGrpSpPr>
          <p:cNvPr id="17" name="Group 67"/>
          <p:cNvGrpSpPr>
            <a:grpSpLocks/>
          </p:cNvGrpSpPr>
          <p:nvPr/>
        </p:nvGrpSpPr>
        <p:grpSpPr bwMode="auto">
          <a:xfrm>
            <a:off x="3360738" y="2620963"/>
            <a:ext cx="476250" cy="1795462"/>
            <a:chOff x="2061" y="1995"/>
            <a:chExt cx="300" cy="1131"/>
          </a:xfrm>
        </p:grpSpPr>
        <p:sp>
          <p:nvSpPr>
            <p:cNvPr id="10308" name="Text Box 68"/>
            <p:cNvSpPr txBox="1">
              <a:spLocks noChangeArrowheads="1"/>
            </p:cNvSpPr>
            <p:nvPr/>
          </p:nvSpPr>
          <p:spPr bwMode="auto">
            <a:xfrm>
              <a:off x="2070" y="1995"/>
              <a:ext cx="291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-1</a:t>
              </a:r>
            </a:p>
          </p:txBody>
        </p:sp>
        <p:sp>
          <p:nvSpPr>
            <p:cNvPr id="10309" name="Text Box 69"/>
            <p:cNvSpPr txBox="1">
              <a:spLocks noChangeArrowheads="1"/>
            </p:cNvSpPr>
            <p:nvPr/>
          </p:nvSpPr>
          <p:spPr bwMode="auto">
            <a:xfrm>
              <a:off x="2061" y="2838"/>
              <a:ext cx="291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-1</a:t>
              </a:r>
            </a:p>
          </p:txBody>
        </p:sp>
      </p:grpSp>
      <p:sp>
        <p:nvSpPr>
          <p:cNvPr id="10310" name="Arc 70"/>
          <p:cNvSpPr>
            <a:spLocks/>
          </p:cNvSpPr>
          <p:nvPr/>
        </p:nvSpPr>
        <p:spPr bwMode="auto">
          <a:xfrm rot="-11217177" flipH="1" flipV="1">
            <a:off x="5232400" y="3638550"/>
            <a:ext cx="215900" cy="2603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1104900" y="215900"/>
            <a:ext cx="7391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Определите по графику функции </a:t>
            </a:r>
            <a:r>
              <a:rPr lang="ru-RU" sz="3600" b="1" i="1">
                <a:solidFill>
                  <a:schemeClr val="tx2"/>
                </a:solidFill>
                <a:latin typeface="Times New Roman" pitchFamily="18" charset="0"/>
              </a:rPr>
              <a:t>у = </a:t>
            </a:r>
            <a:r>
              <a:rPr lang="en-US" sz="3600" b="1" i="1">
                <a:solidFill>
                  <a:schemeClr val="tx2"/>
                </a:solidFill>
                <a:latin typeface="Times New Roman" pitchFamily="18" charset="0"/>
              </a:rPr>
              <a:t>f (x)</a:t>
            </a: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313" name="AutoShape 73"/>
          <p:cNvSpPr>
            <a:spLocks noChangeArrowheads="1"/>
          </p:cNvSpPr>
          <p:nvPr/>
        </p:nvSpPr>
        <p:spPr bwMode="auto">
          <a:xfrm>
            <a:off x="1981200" y="4572000"/>
            <a:ext cx="1987550" cy="688975"/>
          </a:xfrm>
          <a:prstGeom prst="cloudCallout">
            <a:avLst>
              <a:gd name="adj1" fmla="val -67014"/>
              <a:gd name="adj2" fmla="val 75806"/>
            </a:avLst>
          </a:prstGeom>
          <a:solidFill>
            <a:srgbClr val="66FFFF">
              <a:alpha val="70000"/>
            </a:srgbClr>
          </a:solidFill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/>
              <a:t>подсказка</a:t>
            </a:r>
          </a:p>
        </p:txBody>
      </p:sp>
      <p:pic>
        <p:nvPicPr>
          <p:cNvPr id="10314" name="Picture 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1825" y="6175375"/>
            <a:ext cx="2371725" cy="523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0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3"/>
                  </p:tgtEl>
                </p:cond>
              </p:nextCondLst>
            </p:seq>
          </p:childTnLst>
        </p:cTn>
      </p:par>
    </p:tnLst>
    <p:bldLst>
      <p:bldP spid="10242" grpId="0" animBg="1"/>
      <p:bldP spid="10242" grpId="1" animBg="1"/>
      <p:bldP spid="10286" grpId="0"/>
      <p:bldP spid="10288" grpId="0" animBg="1"/>
      <p:bldP spid="10288" grpId="1" animBg="1"/>
      <p:bldP spid="10289" grpId="0" animBg="1"/>
      <p:bldP spid="10289" grpId="1" animBg="1"/>
      <p:bldP spid="10290" grpId="0"/>
      <p:bldP spid="10290" grpId="1"/>
      <p:bldP spid="10291" grpId="0"/>
      <p:bldP spid="10292" grpId="0" animBg="1"/>
      <p:bldP spid="10292" grpId="1" animBg="1"/>
      <p:bldP spid="10293" grpId="0"/>
      <p:bldP spid="10293" grpId="1"/>
      <p:bldP spid="10294" grpId="0" animBg="1"/>
      <p:bldP spid="10294" grpId="1" animBg="1"/>
      <p:bldP spid="10295" grpId="0" animBg="1"/>
      <p:bldP spid="10296" grpId="0" animBg="1"/>
      <p:bldP spid="10297" grpId="0" animBg="1"/>
      <p:bldP spid="10301" grpId="0"/>
      <p:bldP spid="10302" grpId="0" animBg="1"/>
      <p:bldP spid="10302" grpId="1" animBg="1"/>
      <p:bldP spid="10303" grpId="0" animBg="1"/>
      <p:bldP spid="10303" grpId="1" animBg="1"/>
      <p:bldP spid="10310" grpId="0" animBg="1"/>
      <p:bldP spid="103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779096" cy="936104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Кластер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03848" y="2780928"/>
            <a:ext cx="237626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производная</a:t>
            </a:r>
            <a:endParaRPr lang="ru-RU" sz="2000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355976" y="2780928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3491880" y="2348880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691680" y="1340768"/>
            <a:ext cx="223224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определение</a:t>
            </a:r>
            <a:endParaRPr lang="ru-RU" sz="12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1835696" y="1196752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1835696" y="170080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57" name="Прямая со стрелкой 56"/>
          <p:cNvCxnSpPr/>
          <p:nvPr/>
        </p:nvCxnSpPr>
        <p:spPr>
          <a:xfrm flipV="1">
            <a:off x="4788024" y="2348880"/>
            <a:ext cx="481467" cy="539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Овал 57"/>
          <p:cNvSpPr/>
          <p:nvPr/>
        </p:nvSpPr>
        <p:spPr>
          <a:xfrm>
            <a:off x="4211960" y="1268760"/>
            <a:ext cx="259228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Геометрический смысл</a:t>
            </a: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7092280" y="1484784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 = </a:t>
            </a:r>
            <a:r>
              <a:rPr lang="en-US" dirty="0" err="1" smtClean="0"/>
              <a:t>tg</a:t>
            </a:r>
            <a:r>
              <a:rPr lang="ru-RU" dirty="0" smtClean="0">
                <a:sym typeface="Symbol"/>
              </a:rPr>
              <a:t></a:t>
            </a:r>
            <a:r>
              <a:rPr lang="en-US" dirty="0" smtClean="0"/>
              <a:t> = f '(x</a:t>
            </a:r>
            <a:r>
              <a:rPr lang="en-US" baseline="-25000" dirty="0" smtClean="0"/>
              <a:t>0</a:t>
            </a:r>
            <a:r>
              <a:rPr lang="en-US" dirty="0" smtClean="0"/>
              <a:t>).</a:t>
            </a:r>
            <a:endParaRPr lang="ru-RU" dirty="0"/>
          </a:p>
        </p:txBody>
      </p:sp>
      <p:cxnSp>
        <p:nvCxnSpPr>
          <p:cNvPr id="66" name="Прямая со стрелкой 65"/>
          <p:cNvCxnSpPr/>
          <p:nvPr/>
        </p:nvCxnSpPr>
        <p:spPr>
          <a:xfrm flipV="1">
            <a:off x="6804248" y="1700808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8" idx="6"/>
          </p:cNvCxnSpPr>
          <p:nvPr/>
        </p:nvCxnSpPr>
        <p:spPr>
          <a:xfrm flipV="1">
            <a:off x="5580112" y="3212976"/>
            <a:ext cx="576064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/>
          <p:cNvSpPr/>
          <p:nvPr/>
        </p:nvSpPr>
        <p:spPr>
          <a:xfrm>
            <a:off x="6156176" y="2636912"/>
            <a:ext cx="230425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физический смысл</a:t>
            </a:r>
            <a:endParaRPr lang="ru-RU" dirty="0"/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7956376" y="3501008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7775848" y="3861048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</a:t>
            </a:r>
            <a:r>
              <a:rPr lang="ru-RU" dirty="0" smtClean="0"/>
              <a:t>'(</a:t>
            </a:r>
            <a:r>
              <a:rPr lang="en-US" dirty="0" smtClean="0"/>
              <a:t>t</a:t>
            </a:r>
            <a:r>
              <a:rPr lang="ru-RU" dirty="0" smtClean="0"/>
              <a:t>). = </a:t>
            </a:r>
            <a:r>
              <a:rPr lang="en-US" dirty="0" smtClean="0">
                <a:sym typeface="Symbol"/>
              </a:rPr>
              <a:t></a:t>
            </a:r>
            <a:r>
              <a:rPr lang="ru-RU" dirty="0" smtClean="0"/>
              <a:t>(</a:t>
            </a:r>
            <a:r>
              <a:rPr lang="en-US" dirty="0" smtClean="0"/>
              <a:t>t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5436096" y="3789040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Овал 76"/>
          <p:cNvSpPr/>
          <p:nvPr/>
        </p:nvSpPr>
        <p:spPr>
          <a:xfrm>
            <a:off x="5508104" y="4293096"/>
            <a:ext cx="266429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Три правила </a:t>
            </a:r>
            <a:r>
              <a:rPr lang="ru-RU" dirty="0" err="1" smtClean="0"/>
              <a:t>дифференциро</a:t>
            </a:r>
            <a:r>
              <a:rPr lang="ru-RU" dirty="0" smtClean="0"/>
              <a:t>-</a:t>
            </a:r>
          </a:p>
          <a:p>
            <a:pPr algn="ctr"/>
            <a:r>
              <a:rPr lang="ru-RU" dirty="0" err="1" smtClean="0"/>
              <a:t>вания</a:t>
            </a:r>
            <a:endParaRPr lang="ru-RU" dirty="0"/>
          </a:p>
        </p:txBody>
      </p:sp>
      <p:cxnSp>
        <p:nvCxnSpPr>
          <p:cNvPr id="79" name="Прямая со стрелкой 78"/>
          <p:cNvCxnSpPr/>
          <p:nvPr/>
        </p:nvCxnSpPr>
        <p:spPr>
          <a:xfrm>
            <a:off x="4644008" y="3861048"/>
            <a:ext cx="7200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2771800" y="4653136"/>
            <a:ext cx="259228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Формулы </a:t>
            </a:r>
            <a:r>
              <a:rPr lang="ru-RU" dirty="0" err="1" smtClean="0"/>
              <a:t>дифференциро-вания</a:t>
            </a:r>
            <a:endParaRPr lang="ru-RU" dirty="0"/>
          </a:p>
        </p:txBody>
      </p:sp>
      <p:cxnSp>
        <p:nvCxnSpPr>
          <p:cNvPr id="82" name="Прямая со стрелкой 81"/>
          <p:cNvCxnSpPr/>
          <p:nvPr/>
        </p:nvCxnSpPr>
        <p:spPr>
          <a:xfrm flipH="1" flipV="1">
            <a:off x="2411760" y="3140968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0" y="2420888"/>
            <a:ext cx="241176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Исследование функции</a:t>
            </a:r>
            <a:endParaRPr lang="ru-RU" dirty="0"/>
          </a:p>
        </p:txBody>
      </p:sp>
      <p:cxnSp>
        <p:nvCxnSpPr>
          <p:cNvPr id="90" name="Прямая со стрелкой 89"/>
          <p:cNvCxnSpPr/>
          <p:nvPr/>
        </p:nvCxnSpPr>
        <p:spPr>
          <a:xfrm flipH="1">
            <a:off x="467544" y="3429000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1763688" y="3284984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251520" y="3884657"/>
            <a:ext cx="15504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Монотонность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экстремумы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475656" y="3770511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Наибольшее и наименьшее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значение функции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25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Прямая со стрелкой 96"/>
          <p:cNvCxnSpPr>
            <a:stCxn id="8" idx="3"/>
          </p:cNvCxnSpPr>
          <p:nvPr/>
        </p:nvCxnSpPr>
        <p:spPr>
          <a:xfrm flipH="1">
            <a:off x="2411762" y="3825794"/>
            <a:ext cx="1140082" cy="1043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Овал 97"/>
          <p:cNvSpPr/>
          <p:nvPr/>
        </p:nvSpPr>
        <p:spPr>
          <a:xfrm>
            <a:off x="323528" y="4869160"/>
            <a:ext cx="244827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Уравнение касательной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539552" y="6272892"/>
            <a:ext cx="3961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у=</a:t>
            </a:r>
            <a:r>
              <a:rPr lang="en-US" b="1" dirty="0" smtClean="0"/>
              <a:t>f</a:t>
            </a:r>
            <a:r>
              <a:rPr lang="ru-RU" b="1" dirty="0" smtClean="0"/>
              <a:t>(</a:t>
            </a:r>
            <a:r>
              <a:rPr lang="en-US" b="1" dirty="0" smtClean="0"/>
              <a:t>x</a:t>
            </a:r>
            <a:r>
              <a:rPr lang="ru-RU" b="1" baseline="-25000" dirty="0" smtClean="0"/>
              <a:t>0</a:t>
            </a:r>
            <a:r>
              <a:rPr lang="ru-RU" b="1" dirty="0" smtClean="0"/>
              <a:t>) + </a:t>
            </a:r>
            <a:r>
              <a:rPr lang="en-US" b="1" dirty="0" smtClean="0"/>
              <a:t>f</a:t>
            </a:r>
            <a:r>
              <a:rPr lang="ru-RU" b="1" dirty="0" smtClean="0"/>
              <a:t> '(</a:t>
            </a:r>
            <a:r>
              <a:rPr lang="en-US" b="1" dirty="0" smtClean="0"/>
              <a:t>x</a:t>
            </a:r>
            <a:r>
              <a:rPr lang="ru-RU" b="1" baseline="-25000" dirty="0" smtClean="0"/>
              <a:t>0</a:t>
            </a:r>
            <a:r>
              <a:rPr lang="ru-RU" b="1" dirty="0" smtClean="0"/>
              <a:t>)·(</a:t>
            </a:r>
            <a:r>
              <a:rPr lang="en-US" b="1" dirty="0" smtClean="0"/>
              <a:t>x</a:t>
            </a:r>
            <a:r>
              <a:rPr lang="ru-RU" b="1" dirty="0" smtClean="0"/>
              <a:t>-</a:t>
            </a:r>
            <a:r>
              <a:rPr lang="en-US" b="1" dirty="0" smtClean="0"/>
              <a:t>x</a:t>
            </a:r>
            <a:r>
              <a:rPr lang="ru-RU" b="1" baseline="-25000" dirty="0" smtClean="0"/>
              <a:t>0</a:t>
            </a:r>
            <a:r>
              <a:rPr lang="ru-RU" b="1" dirty="0" smtClean="0"/>
              <a:t>) </a:t>
            </a:r>
            <a:endParaRPr lang="ru-RU" dirty="0"/>
          </a:p>
        </p:txBody>
      </p:sp>
      <p:cxnSp>
        <p:nvCxnSpPr>
          <p:cNvPr id="101" name="Прямая со стрелкой 100"/>
          <p:cNvCxnSpPr>
            <a:stCxn id="98" idx="4"/>
          </p:cNvCxnSpPr>
          <p:nvPr/>
        </p:nvCxnSpPr>
        <p:spPr>
          <a:xfrm flipH="1">
            <a:off x="1475656" y="5949280"/>
            <a:ext cx="7200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>
            <a:stCxn id="77" idx="4"/>
          </p:cNvCxnSpPr>
          <p:nvPr/>
        </p:nvCxnSpPr>
        <p:spPr>
          <a:xfrm>
            <a:off x="6840252" y="5301208"/>
            <a:ext cx="3600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106"/>
          <p:cNvSpPr/>
          <p:nvPr/>
        </p:nvSpPr>
        <p:spPr>
          <a:xfrm>
            <a:off x="5868144" y="5661248"/>
            <a:ext cx="2664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Производная:</a:t>
            </a:r>
          </a:p>
          <a:p>
            <a:r>
              <a:rPr lang="ru-RU" dirty="0" smtClean="0"/>
              <a:t> суммы ;произведения; </a:t>
            </a:r>
          </a:p>
          <a:p>
            <a:r>
              <a:rPr lang="ru-RU" dirty="0" smtClean="0"/>
              <a:t>частного</a:t>
            </a:r>
            <a:endParaRPr lang="ru-RU" dirty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620688"/>
            <a:ext cx="1866900" cy="648072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58" grpId="0" animBg="1"/>
      <p:bldP spid="60" grpId="0"/>
      <p:bldP spid="74" grpId="0"/>
      <p:bldP spid="77" grpId="0" animBg="1"/>
      <p:bldP spid="80" grpId="0" animBg="1"/>
      <p:bldP spid="83" grpId="0" animBg="1"/>
      <p:bldP spid="1045" grpId="0"/>
      <p:bldP spid="1046" grpId="0"/>
      <p:bldP spid="98" grpId="0" animBg="1"/>
      <p:bldP spid="99" grpId="0"/>
      <p:bldP spid="10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 flipH="1">
            <a:off x="5175250" y="2476500"/>
            <a:ext cx="1276350" cy="1847850"/>
          </a:xfrm>
          <a:prstGeom prst="rtTriangle">
            <a:avLst/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64350" y="1379538"/>
            <a:ext cx="1947863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48325" y="3387725"/>
            <a:ext cx="665163" cy="466725"/>
            <a:chOff x="1085" y="3245"/>
            <a:chExt cx="428" cy="369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085" y="3324"/>
              <a:ext cx="36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  <a:r>
                <a:rPr lang="en-US" b="1"/>
                <a:t>20</a:t>
              </a:r>
              <a:endParaRPr lang="ru-RU" b="1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1331" y="3245"/>
              <a:ext cx="182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400"/>
                <a:t>о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165600" y="1574800"/>
            <a:ext cx="4589463" cy="4572000"/>
            <a:chOff x="2736" y="1152"/>
            <a:chExt cx="2891" cy="288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6" name="Group 10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75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76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" name="Group 13"/>
                <p:cNvGrpSpPr>
                  <a:grpSpLocks/>
                </p:cNvGrpSpPr>
                <p:nvPr/>
              </p:nvGrpSpPr>
              <p:grpSpPr bwMode="auto">
                <a:xfrm>
                  <a:off x="331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78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7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280" name="Line 16"/>
                <p:cNvSpPr>
                  <a:spLocks noChangeShapeType="1"/>
                </p:cNvSpPr>
                <p:nvPr/>
              </p:nvSpPr>
              <p:spPr bwMode="auto">
                <a:xfrm>
                  <a:off x="3888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81" name="Line 17"/>
                <p:cNvSpPr>
                  <a:spLocks noChangeShapeType="1"/>
                </p:cNvSpPr>
                <p:nvPr/>
              </p:nvSpPr>
              <p:spPr bwMode="auto">
                <a:xfrm>
                  <a:off x="4464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475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8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8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" name="Group 21"/>
                <p:cNvGrpSpPr>
                  <a:grpSpLocks/>
                </p:cNvGrpSpPr>
                <p:nvPr/>
              </p:nvGrpSpPr>
              <p:grpSpPr bwMode="auto">
                <a:xfrm>
                  <a:off x="5328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8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8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" name="Group 24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11" name="Group 25"/>
                <p:cNvGrpSpPr>
                  <a:grpSpLocks/>
                </p:cNvGrpSpPr>
                <p:nvPr/>
              </p:nvGrpSpPr>
              <p:grpSpPr bwMode="auto">
                <a:xfrm>
                  <a:off x="2736" y="2016"/>
                  <a:ext cx="2880" cy="288"/>
                  <a:chOff x="2736" y="2016"/>
                  <a:chExt cx="2880" cy="288"/>
                </a:xfrm>
              </p:grpSpPr>
              <p:sp>
                <p:nvSpPr>
                  <p:cNvPr id="1129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28"/>
                <p:cNvGrpSpPr>
                  <a:grpSpLocks/>
                </p:cNvGrpSpPr>
                <p:nvPr/>
              </p:nvGrpSpPr>
              <p:grpSpPr bwMode="auto">
                <a:xfrm>
                  <a:off x="2736" y="1440"/>
                  <a:ext cx="2880" cy="288"/>
                  <a:chOff x="2736" y="2016"/>
                  <a:chExt cx="2880" cy="288"/>
                </a:xfrm>
              </p:grpSpPr>
              <p:sp>
                <p:nvSpPr>
                  <p:cNvPr id="1129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" name="Group 31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2880" cy="288"/>
                  <a:chOff x="2736" y="2016"/>
                  <a:chExt cx="2880" cy="288"/>
                </a:xfrm>
              </p:grpSpPr>
              <p:sp>
                <p:nvSpPr>
                  <p:cNvPr id="1129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298" name="Line 34"/>
                <p:cNvSpPr>
                  <a:spLocks noChangeShapeType="1"/>
                </p:cNvSpPr>
                <p:nvPr/>
              </p:nvSpPr>
              <p:spPr bwMode="auto">
                <a:xfrm>
                  <a:off x="2736" y="374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9" name="Line 35"/>
                <p:cNvSpPr>
                  <a:spLocks noChangeShapeType="1"/>
                </p:cNvSpPr>
                <p:nvPr/>
              </p:nvSpPr>
              <p:spPr bwMode="auto">
                <a:xfrm>
                  <a:off x="2736" y="345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0" name="Line 36"/>
                <p:cNvSpPr>
                  <a:spLocks noChangeShapeType="1"/>
                </p:cNvSpPr>
                <p:nvPr/>
              </p:nvSpPr>
              <p:spPr bwMode="auto">
                <a:xfrm>
                  <a:off x="2736" y="403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1" name="Line 37"/>
                <p:cNvSpPr>
                  <a:spLocks noChangeShapeType="1"/>
                </p:cNvSpPr>
                <p:nvPr/>
              </p:nvSpPr>
              <p:spPr bwMode="auto">
                <a:xfrm>
                  <a:off x="2736" y="115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2736" y="1152"/>
              <a:ext cx="2891" cy="2880"/>
              <a:chOff x="2736" y="1152"/>
              <a:chExt cx="2891" cy="2880"/>
            </a:xfrm>
          </p:grpSpPr>
          <p:grpSp>
            <p:nvGrpSpPr>
              <p:cNvPr id="15" name="Group 39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sp>
              <p:nvSpPr>
                <p:cNvPr id="1130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5" name="Line 41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06" name="Text Box 42"/>
              <p:cNvSpPr txBox="1">
                <a:spLocks noChangeArrowheads="1"/>
              </p:cNvSpPr>
              <p:nvPr/>
            </p:nvSpPr>
            <p:spPr bwMode="auto">
              <a:xfrm>
                <a:off x="3984" y="1200"/>
                <a:ext cx="1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у</a:t>
                </a:r>
              </a:p>
            </p:txBody>
          </p:sp>
          <p:sp>
            <p:nvSpPr>
              <p:cNvPr id="11307" name="Text Box 43"/>
              <p:cNvSpPr txBox="1">
                <a:spLocks noChangeArrowheads="1"/>
              </p:cNvSpPr>
              <p:nvPr/>
            </p:nvSpPr>
            <p:spPr bwMode="auto">
              <a:xfrm>
                <a:off x="5424" y="2592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х</a:t>
                </a:r>
              </a:p>
            </p:txBody>
          </p:sp>
          <p:sp>
            <p:nvSpPr>
              <p:cNvPr id="11308" name="Text Box 44"/>
              <p:cNvSpPr txBox="1">
                <a:spLocks noChangeArrowheads="1"/>
              </p:cNvSpPr>
              <p:nvPr/>
            </p:nvSpPr>
            <p:spPr bwMode="auto">
              <a:xfrm>
                <a:off x="4022" y="2564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1309" name="Text Box 45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310" name="Text Box 46"/>
              <p:cNvSpPr txBox="1">
                <a:spLocks noChangeArrowheads="1"/>
              </p:cNvSpPr>
              <p:nvPr/>
            </p:nvSpPr>
            <p:spPr bwMode="auto">
              <a:xfrm>
                <a:off x="4010" y="2196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311" name="Text Box 47"/>
              <p:cNvSpPr txBox="1">
                <a:spLocks noChangeArrowheads="1"/>
              </p:cNvSpPr>
              <p:nvPr/>
            </p:nvSpPr>
            <p:spPr bwMode="auto">
              <a:xfrm>
                <a:off x="5006" y="1767"/>
                <a:ext cx="5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ahoma" pitchFamily="34" charset="0"/>
                  </a:rPr>
                  <a:t>y</a:t>
                </a:r>
                <a:r>
                  <a:rPr lang="ru-RU" b="1">
                    <a:latin typeface="Tahoma" pitchFamily="34" charset="0"/>
                  </a:rPr>
                  <a:t>=</a:t>
                </a:r>
                <a:r>
                  <a:rPr lang="en-US" b="1">
                    <a:latin typeface="Tahoma" pitchFamily="34" charset="0"/>
                  </a:rPr>
                  <a:t>f(x)</a:t>
                </a:r>
                <a:endParaRPr lang="ru-RU" b="1">
                  <a:latin typeface="Tahoma" pitchFamily="34" charset="0"/>
                </a:endParaRPr>
              </a:p>
            </p:txBody>
          </p:sp>
        </p:grpSp>
      </p:grp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533400" y="10414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/>
          </a:p>
          <a:p>
            <a:endParaRPr lang="ru-RU" sz="2000"/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585788" y="3092450"/>
            <a:ext cx="3506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2. Чему равна производная </a:t>
            </a:r>
          </a:p>
          <a:p>
            <a:r>
              <a:rPr lang="ru-RU" sz="2000"/>
              <a:t>в точке М ?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4737100" y="393382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604838" y="1812925"/>
            <a:ext cx="35004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/>
              <a:t>Чему равен угловой </a:t>
            </a:r>
          </a:p>
          <a:p>
            <a:pPr marL="342900" indent="-342900"/>
            <a:r>
              <a:rPr lang="ru-RU" sz="2000"/>
              <a:t> коэффициент касательной </a:t>
            </a:r>
          </a:p>
          <a:p>
            <a:pPr marL="342900" indent="-342900"/>
            <a:r>
              <a:rPr lang="ru-RU" sz="2000"/>
              <a:t> в точке М?</a:t>
            </a:r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>
            <a:off x="4144963" y="3840163"/>
            <a:ext cx="4543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5513388" y="39243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11318" name="Arc 54"/>
          <p:cNvSpPr>
            <a:spLocks/>
          </p:cNvSpPr>
          <p:nvPr/>
        </p:nvSpPr>
        <p:spPr bwMode="auto">
          <a:xfrm rot="187128">
            <a:off x="5583238" y="3446463"/>
            <a:ext cx="768350" cy="9890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230"/>
              <a:gd name="T1" fmla="*/ 0 h 21600"/>
              <a:gd name="T2" fmla="*/ 17230 w 17230"/>
              <a:gd name="T3" fmla="*/ 8574 h 21600"/>
              <a:gd name="T4" fmla="*/ 0 w 1723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30" h="21600" fill="none" extrusionOk="0">
                <a:moveTo>
                  <a:pt x="-1" y="0"/>
                </a:moveTo>
                <a:cubicBezTo>
                  <a:pt x="6769" y="0"/>
                  <a:pt x="13147" y="3173"/>
                  <a:pt x="17230" y="8573"/>
                </a:cubicBezTo>
              </a:path>
              <a:path w="17230" h="21600" stroke="0" extrusionOk="0">
                <a:moveTo>
                  <a:pt x="-1" y="0"/>
                </a:moveTo>
                <a:cubicBezTo>
                  <a:pt x="6769" y="0"/>
                  <a:pt x="13147" y="3173"/>
                  <a:pt x="17230" y="857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19" name="Line 55"/>
          <p:cNvSpPr>
            <a:spLocks noChangeShapeType="1"/>
          </p:cNvSpPr>
          <p:nvPr/>
        </p:nvSpPr>
        <p:spPr bwMode="auto">
          <a:xfrm>
            <a:off x="4267200" y="4794250"/>
            <a:ext cx="4543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0" name="Freeform 56"/>
          <p:cNvSpPr>
            <a:spLocks/>
          </p:cNvSpPr>
          <p:nvPr/>
        </p:nvSpPr>
        <p:spPr bwMode="auto">
          <a:xfrm>
            <a:off x="4175125" y="1744663"/>
            <a:ext cx="4132263" cy="4275137"/>
          </a:xfrm>
          <a:custGeom>
            <a:avLst/>
            <a:gdLst/>
            <a:ahLst/>
            <a:cxnLst>
              <a:cxn ang="0">
                <a:pos x="0" y="2888"/>
              </a:cxn>
              <a:cxn ang="0">
                <a:pos x="868" y="1436"/>
              </a:cxn>
              <a:cxn ang="0">
                <a:pos x="1444" y="2020"/>
              </a:cxn>
              <a:cxn ang="0">
                <a:pos x="2485" y="0"/>
              </a:cxn>
            </a:cxnLst>
            <a:rect l="0" t="0" r="r" b="b"/>
            <a:pathLst>
              <a:path w="2485" h="2888">
                <a:moveTo>
                  <a:pt x="0" y="2888"/>
                </a:moveTo>
                <a:cubicBezTo>
                  <a:pt x="313" y="2234"/>
                  <a:pt x="627" y="1581"/>
                  <a:pt x="868" y="1436"/>
                </a:cubicBezTo>
                <a:cubicBezTo>
                  <a:pt x="1109" y="1291"/>
                  <a:pt x="1175" y="2259"/>
                  <a:pt x="1444" y="2020"/>
                </a:cubicBezTo>
                <a:cubicBezTo>
                  <a:pt x="1713" y="1781"/>
                  <a:pt x="2099" y="890"/>
                  <a:pt x="2485" y="0"/>
                </a:cubicBezTo>
              </a:path>
            </a:pathLst>
          </a:custGeom>
          <a:noFill/>
          <a:ln w="57150" cmpd="sng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1" name="Oval 57"/>
          <p:cNvSpPr>
            <a:spLocks noChangeArrowheads="1"/>
          </p:cNvSpPr>
          <p:nvPr/>
        </p:nvSpPr>
        <p:spPr bwMode="auto">
          <a:xfrm>
            <a:off x="5632450" y="3797300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22" name="Oval 58"/>
          <p:cNvSpPr>
            <a:spLocks noChangeArrowheads="1"/>
          </p:cNvSpPr>
          <p:nvPr/>
        </p:nvSpPr>
        <p:spPr bwMode="auto">
          <a:xfrm>
            <a:off x="5972175" y="4238625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23" name="Oval 59"/>
          <p:cNvSpPr>
            <a:spLocks noChangeArrowheads="1"/>
          </p:cNvSpPr>
          <p:nvPr/>
        </p:nvSpPr>
        <p:spPr bwMode="auto">
          <a:xfrm>
            <a:off x="6362700" y="4738688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24" name="Line 60"/>
          <p:cNvSpPr>
            <a:spLocks noChangeShapeType="1"/>
          </p:cNvSpPr>
          <p:nvPr/>
        </p:nvSpPr>
        <p:spPr bwMode="auto">
          <a:xfrm>
            <a:off x="4673600" y="1531938"/>
            <a:ext cx="2338388" cy="460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6451600" y="47625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5665788" y="40767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 flipV="1">
            <a:off x="4184650" y="1587500"/>
            <a:ext cx="2879725" cy="41116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8" name="Oval 64"/>
          <p:cNvSpPr>
            <a:spLocks noChangeArrowheads="1"/>
          </p:cNvSpPr>
          <p:nvPr/>
        </p:nvSpPr>
        <p:spPr bwMode="auto">
          <a:xfrm>
            <a:off x="5080000" y="4265613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" name="Group 65"/>
          <p:cNvGrpSpPr>
            <a:grpSpLocks/>
          </p:cNvGrpSpPr>
          <p:nvPr/>
        </p:nvGrpSpPr>
        <p:grpSpPr bwMode="auto">
          <a:xfrm>
            <a:off x="2063750" y="2579688"/>
            <a:ext cx="655638" cy="1849437"/>
            <a:chOff x="1300" y="1961"/>
            <a:chExt cx="413" cy="1165"/>
          </a:xfrm>
        </p:grpSpPr>
        <p:sp>
          <p:nvSpPr>
            <p:cNvPr id="11330" name="Text Box 66"/>
            <p:cNvSpPr txBox="1">
              <a:spLocks noChangeArrowheads="1"/>
            </p:cNvSpPr>
            <p:nvPr/>
          </p:nvSpPr>
          <p:spPr bwMode="auto">
            <a:xfrm>
              <a:off x="1304" y="1961"/>
              <a:ext cx="409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4</a:t>
              </a:r>
              <a:r>
                <a:rPr lang="en-US" sz="2400" b="1"/>
                <a:t>/3</a:t>
              </a:r>
              <a:endParaRPr lang="ru-RU" sz="2400" b="1"/>
            </a:p>
          </p:txBody>
        </p:sp>
        <p:sp>
          <p:nvSpPr>
            <p:cNvPr id="11331" name="Text Box 67"/>
            <p:cNvSpPr txBox="1">
              <a:spLocks noChangeArrowheads="1"/>
            </p:cNvSpPr>
            <p:nvPr/>
          </p:nvSpPr>
          <p:spPr bwMode="auto">
            <a:xfrm>
              <a:off x="1300" y="2838"/>
              <a:ext cx="409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4</a:t>
              </a:r>
              <a:r>
                <a:rPr lang="en-US" sz="2400" b="1"/>
                <a:t>/3</a:t>
              </a:r>
              <a:endParaRPr lang="ru-RU" sz="2400" b="1"/>
            </a:p>
          </p:txBody>
        </p:sp>
      </p:grpSp>
      <p:grpSp>
        <p:nvGrpSpPr>
          <p:cNvPr id="17" name="Group 68"/>
          <p:cNvGrpSpPr>
            <a:grpSpLocks/>
          </p:cNvGrpSpPr>
          <p:nvPr/>
        </p:nvGrpSpPr>
        <p:grpSpPr bwMode="auto">
          <a:xfrm>
            <a:off x="2795588" y="2581275"/>
            <a:ext cx="411162" cy="1849438"/>
            <a:chOff x="1761" y="1962"/>
            <a:chExt cx="259" cy="1165"/>
          </a:xfrm>
        </p:grpSpPr>
        <p:sp>
          <p:nvSpPr>
            <p:cNvPr id="11333" name="Text Box 69"/>
            <p:cNvSpPr txBox="1">
              <a:spLocks noChangeArrowheads="1"/>
            </p:cNvSpPr>
            <p:nvPr/>
          </p:nvSpPr>
          <p:spPr bwMode="auto">
            <a:xfrm>
              <a:off x="1761" y="1962"/>
              <a:ext cx="251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0</a:t>
              </a:r>
              <a:endParaRPr lang="ru-RU" sz="2400" b="1"/>
            </a:p>
          </p:txBody>
        </p:sp>
        <p:sp>
          <p:nvSpPr>
            <p:cNvPr id="11334" name="Text Box 70"/>
            <p:cNvSpPr txBox="1">
              <a:spLocks noChangeArrowheads="1"/>
            </p:cNvSpPr>
            <p:nvPr/>
          </p:nvSpPr>
          <p:spPr bwMode="auto">
            <a:xfrm>
              <a:off x="1769" y="2839"/>
              <a:ext cx="251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0</a:t>
              </a:r>
              <a:endParaRPr lang="ru-RU" sz="2400" b="1"/>
            </a:p>
          </p:txBody>
        </p:sp>
      </p:grpSp>
      <p:grpSp>
        <p:nvGrpSpPr>
          <p:cNvPr id="18" name="Group 71"/>
          <p:cNvGrpSpPr>
            <a:grpSpLocks/>
          </p:cNvGrpSpPr>
          <p:nvPr/>
        </p:nvGrpSpPr>
        <p:grpSpPr bwMode="auto">
          <a:xfrm>
            <a:off x="3257550" y="2554288"/>
            <a:ext cx="854075" cy="1878012"/>
            <a:chOff x="616" y="2078"/>
            <a:chExt cx="538" cy="1183"/>
          </a:xfrm>
        </p:grpSpPr>
        <p:pic>
          <p:nvPicPr>
            <p:cNvPr id="11336" name="Picture 7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6" y="2078"/>
              <a:ext cx="522" cy="348"/>
            </a:xfrm>
            <a:prstGeom prst="rect">
              <a:avLst/>
            </a:prstGeom>
            <a:noFill/>
          </p:spPr>
        </p:pic>
        <p:pic>
          <p:nvPicPr>
            <p:cNvPr id="11337" name="Picture 7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2" y="2913"/>
              <a:ext cx="522" cy="348"/>
            </a:xfrm>
            <a:prstGeom prst="rect">
              <a:avLst/>
            </a:prstGeom>
            <a:noFill/>
          </p:spPr>
        </p:pic>
      </p:grp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1104900" y="215900"/>
            <a:ext cx="7391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Определите по графику функции </a:t>
            </a:r>
            <a:r>
              <a:rPr lang="ru-RU" sz="3600" b="1" i="1">
                <a:solidFill>
                  <a:schemeClr val="tx2"/>
                </a:solidFill>
                <a:latin typeface="Times New Roman" pitchFamily="18" charset="0"/>
              </a:rPr>
              <a:t>у = </a:t>
            </a:r>
            <a:r>
              <a:rPr lang="en-US" sz="3600" b="1" i="1">
                <a:solidFill>
                  <a:schemeClr val="tx2"/>
                </a:solidFill>
                <a:latin typeface="Times New Roman" pitchFamily="18" charset="0"/>
              </a:rPr>
              <a:t>f (x)</a:t>
            </a: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1340" name="AutoShape 76"/>
          <p:cNvSpPr>
            <a:spLocks noChangeArrowheads="1"/>
          </p:cNvSpPr>
          <p:nvPr/>
        </p:nvSpPr>
        <p:spPr bwMode="auto">
          <a:xfrm>
            <a:off x="1905000" y="4572000"/>
            <a:ext cx="1987550" cy="688975"/>
          </a:xfrm>
          <a:prstGeom prst="cloudCallout">
            <a:avLst>
              <a:gd name="adj1" fmla="val -75319"/>
              <a:gd name="adj2" fmla="val 96773"/>
            </a:avLst>
          </a:prstGeom>
          <a:solidFill>
            <a:srgbClr val="66FFFF">
              <a:alpha val="70000"/>
            </a:srgbClr>
          </a:solidFill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/>
              <a:t>подсказка</a:t>
            </a:r>
          </a:p>
        </p:txBody>
      </p:sp>
      <p:pic>
        <p:nvPicPr>
          <p:cNvPr id="11341" name="Picture 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1825" y="6175375"/>
            <a:ext cx="2371725" cy="523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0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1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40"/>
                  </p:tgtEl>
                </p:cond>
              </p:nextCondLst>
            </p:seq>
          </p:childTnLst>
        </p:cTn>
      </p:par>
    </p:tnLst>
    <p:bldLst>
      <p:bldP spid="11266" grpId="0" animBg="1"/>
      <p:bldP spid="11266" grpId="1" animBg="1"/>
      <p:bldP spid="11314" grpId="0"/>
      <p:bldP spid="11314" grpId="1"/>
      <p:bldP spid="11316" grpId="0" animBg="1"/>
      <p:bldP spid="11316" grpId="1" animBg="1"/>
      <p:bldP spid="11317" grpId="0"/>
      <p:bldP spid="11317" grpId="1"/>
      <p:bldP spid="11318" grpId="0" animBg="1"/>
      <p:bldP spid="11318" grpId="1" animBg="1"/>
      <p:bldP spid="11319" grpId="0" animBg="1"/>
      <p:bldP spid="11320" grpId="0" animBg="1"/>
      <p:bldP spid="11321" grpId="0" animBg="1"/>
      <p:bldP spid="11321" grpId="1" animBg="1"/>
      <p:bldP spid="11322" grpId="0" animBg="1"/>
      <p:bldP spid="11322" grpId="1" animBg="1"/>
      <p:bldP spid="11323" grpId="0" animBg="1"/>
      <p:bldP spid="11324" grpId="0" animBg="1"/>
      <p:bldP spid="11324" grpId="1" animBg="1"/>
      <p:bldP spid="11325" grpId="0"/>
      <p:bldP spid="11326" grpId="0"/>
      <p:bldP spid="11326" grpId="1"/>
      <p:bldP spid="11327" grpId="0" animBg="1"/>
      <p:bldP spid="11327" grpId="1" animBg="1"/>
      <p:bldP spid="11328" grpId="0" animBg="1"/>
      <p:bldP spid="11328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 flipH="1">
            <a:off x="5175250" y="2476500"/>
            <a:ext cx="1276350" cy="1847850"/>
          </a:xfrm>
          <a:prstGeom prst="rtTriangle">
            <a:avLst/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64350" y="1379538"/>
            <a:ext cx="1947863" cy="2381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648325" y="3387725"/>
            <a:ext cx="665163" cy="466725"/>
            <a:chOff x="1085" y="3245"/>
            <a:chExt cx="428" cy="369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085" y="3324"/>
              <a:ext cx="36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/>
                <a:t>1</a:t>
              </a:r>
              <a:r>
                <a:rPr lang="en-US" b="1"/>
                <a:t>20</a:t>
              </a:r>
              <a:endParaRPr lang="ru-RU" b="1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1331" y="3245"/>
              <a:ext cx="182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400"/>
                <a:t>о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165600" y="1574800"/>
            <a:ext cx="4589463" cy="4572000"/>
            <a:chOff x="2736" y="1152"/>
            <a:chExt cx="2891" cy="288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6" name="Group 10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75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76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" name="Group 13"/>
                <p:cNvGrpSpPr>
                  <a:grpSpLocks/>
                </p:cNvGrpSpPr>
                <p:nvPr/>
              </p:nvGrpSpPr>
              <p:grpSpPr bwMode="auto">
                <a:xfrm>
                  <a:off x="331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78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7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280" name="Line 16"/>
                <p:cNvSpPr>
                  <a:spLocks noChangeShapeType="1"/>
                </p:cNvSpPr>
                <p:nvPr/>
              </p:nvSpPr>
              <p:spPr bwMode="auto">
                <a:xfrm>
                  <a:off x="3888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81" name="Line 17"/>
                <p:cNvSpPr>
                  <a:spLocks noChangeShapeType="1"/>
                </p:cNvSpPr>
                <p:nvPr/>
              </p:nvSpPr>
              <p:spPr bwMode="auto">
                <a:xfrm>
                  <a:off x="4464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475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8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8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" name="Group 21"/>
                <p:cNvGrpSpPr>
                  <a:grpSpLocks/>
                </p:cNvGrpSpPr>
                <p:nvPr/>
              </p:nvGrpSpPr>
              <p:grpSpPr bwMode="auto">
                <a:xfrm>
                  <a:off x="5328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128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8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" name="Group 24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11" name="Group 25"/>
                <p:cNvGrpSpPr>
                  <a:grpSpLocks/>
                </p:cNvGrpSpPr>
                <p:nvPr/>
              </p:nvGrpSpPr>
              <p:grpSpPr bwMode="auto">
                <a:xfrm>
                  <a:off x="2736" y="2016"/>
                  <a:ext cx="2880" cy="288"/>
                  <a:chOff x="2736" y="2016"/>
                  <a:chExt cx="2880" cy="288"/>
                </a:xfrm>
              </p:grpSpPr>
              <p:sp>
                <p:nvSpPr>
                  <p:cNvPr id="1129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28"/>
                <p:cNvGrpSpPr>
                  <a:grpSpLocks/>
                </p:cNvGrpSpPr>
                <p:nvPr/>
              </p:nvGrpSpPr>
              <p:grpSpPr bwMode="auto">
                <a:xfrm>
                  <a:off x="2736" y="1440"/>
                  <a:ext cx="2880" cy="288"/>
                  <a:chOff x="2736" y="2016"/>
                  <a:chExt cx="2880" cy="288"/>
                </a:xfrm>
              </p:grpSpPr>
              <p:sp>
                <p:nvSpPr>
                  <p:cNvPr id="1129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" name="Group 31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2880" cy="288"/>
                  <a:chOff x="2736" y="2016"/>
                  <a:chExt cx="2880" cy="288"/>
                </a:xfrm>
              </p:grpSpPr>
              <p:sp>
                <p:nvSpPr>
                  <p:cNvPr id="11296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7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1298" name="Line 34"/>
                <p:cNvSpPr>
                  <a:spLocks noChangeShapeType="1"/>
                </p:cNvSpPr>
                <p:nvPr/>
              </p:nvSpPr>
              <p:spPr bwMode="auto">
                <a:xfrm>
                  <a:off x="2736" y="374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9" name="Line 35"/>
                <p:cNvSpPr>
                  <a:spLocks noChangeShapeType="1"/>
                </p:cNvSpPr>
                <p:nvPr/>
              </p:nvSpPr>
              <p:spPr bwMode="auto">
                <a:xfrm>
                  <a:off x="2736" y="345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0" name="Line 36"/>
                <p:cNvSpPr>
                  <a:spLocks noChangeShapeType="1"/>
                </p:cNvSpPr>
                <p:nvPr/>
              </p:nvSpPr>
              <p:spPr bwMode="auto">
                <a:xfrm>
                  <a:off x="2736" y="403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1" name="Line 37"/>
                <p:cNvSpPr>
                  <a:spLocks noChangeShapeType="1"/>
                </p:cNvSpPr>
                <p:nvPr/>
              </p:nvSpPr>
              <p:spPr bwMode="auto">
                <a:xfrm>
                  <a:off x="2736" y="115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2736" y="1152"/>
              <a:ext cx="2891" cy="2880"/>
              <a:chOff x="2736" y="1152"/>
              <a:chExt cx="2891" cy="2880"/>
            </a:xfrm>
          </p:grpSpPr>
          <p:grpSp>
            <p:nvGrpSpPr>
              <p:cNvPr id="15" name="Group 39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sp>
              <p:nvSpPr>
                <p:cNvPr id="1130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5" name="Line 41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06" name="Text Box 42"/>
              <p:cNvSpPr txBox="1">
                <a:spLocks noChangeArrowheads="1"/>
              </p:cNvSpPr>
              <p:nvPr/>
            </p:nvSpPr>
            <p:spPr bwMode="auto">
              <a:xfrm>
                <a:off x="3984" y="1200"/>
                <a:ext cx="1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у</a:t>
                </a:r>
              </a:p>
            </p:txBody>
          </p:sp>
          <p:sp>
            <p:nvSpPr>
              <p:cNvPr id="11307" name="Text Box 43"/>
              <p:cNvSpPr txBox="1">
                <a:spLocks noChangeArrowheads="1"/>
              </p:cNvSpPr>
              <p:nvPr/>
            </p:nvSpPr>
            <p:spPr bwMode="auto">
              <a:xfrm>
                <a:off x="5424" y="2592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х</a:t>
                </a:r>
              </a:p>
            </p:txBody>
          </p:sp>
          <p:sp>
            <p:nvSpPr>
              <p:cNvPr id="11308" name="Text Box 44"/>
              <p:cNvSpPr txBox="1">
                <a:spLocks noChangeArrowheads="1"/>
              </p:cNvSpPr>
              <p:nvPr/>
            </p:nvSpPr>
            <p:spPr bwMode="auto">
              <a:xfrm>
                <a:off x="4022" y="2564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1309" name="Text Box 45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310" name="Text Box 46"/>
              <p:cNvSpPr txBox="1">
                <a:spLocks noChangeArrowheads="1"/>
              </p:cNvSpPr>
              <p:nvPr/>
            </p:nvSpPr>
            <p:spPr bwMode="auto">
              <a:xfrm>
                <a:off x="4010" y="2196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311" name="Text Box 47"/>
              <p:cNvSpPr txBox="1">
                <a:spLocks noChangeArrowheads="1"/>
              </p:cNvSpPr>
              <p:nvPr/>
            </p:nvSpPr>
            <p:spPr bwMode="auto">
              <a:xfrm>
                <a:off x="5006" y="1767"/>
                <a:ext cx="58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ahoma" pitchFamily="34" charset="0"/>
                  </a:rPr>
                  <a:t>y</a:t>
                </a:r>
                <a:r>
                  <a:rPr lang="ru-RU" b="1">
                    <a:latin typeface="Tahoma" pitchFamily="34" charset="0"/>
                  </a:rPr>
                  <a:t>=</a:t>
                </a:r>
                <a:r>
                  <a:rPr lang="en-US" b="1">
                    <a:latin typeface="Tahoma" pitchFamily="34" charset="0"/>
                  </a:rPr>
                  <a:t>f(x)</a:t>
                </a:r>
                <a:endParaRPr lang="ru-RU" b="1">
                  <a:latin typeface="Tahoma" pitchFamily="34" charset="0"/>
                </a:endParaRPr>
              </a:p>
            </p:txBody>
          </p:sp>
        </p:grpSp>
      </p:grp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533400" y="10414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/>
          </a:p>
          <a:p>
            <a:endParaRPr lang="ru-RU" sz="2000"/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585788" y="3092450"/>
            <a:ext cx="3506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2. Чему равна производная </a:t>
            </a:r>
          </a:p>
          <a:p>
            <a:r>
              <a:rPr lang="ru-RU" sz="2000"/>
              <a:t>в точке М ?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4737100" y="393382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604838" y="1812925"/>
            <a:ext cx="35004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/>
              <a:t>Чему равен угловой </a:t>
            </a:r>
          </a:p>
          <a:p>
            <a:pPr marL="342900" indent="-342900"/>
            <a:r>
              <a:rPr lang="ru-RU" sz="2000"/>
              <a:t> коэффициент касательной </a:t>
            </a:r>
          </a:p>
          <a:p>
            <a:pPr marL="342900" indent="-342900"/>
            <a:r>
              <a:rPr lang="ru-RU" sz="2000"/>
              <a:t> в точке М?</a:t>
            </a:r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>
            <a:off x="4144963" y="3840163"/>
            <a:ext cx="4543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5513388" y="39243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11318" name="Arc 54"/>
          <p:cNvSpPr>
            <a:spLocks/>
          </p:cNvSpPr>
          <p:nvPr/>
        </p:nvSpPr>
        <p:spPr bwMode="auto">
          <a:xfrm rot="187128">
            <a:off x="5583238" y="3446463"/>
            <a:ext cx="768350" cy="9890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7230"/>
              <a:gd name="T1" fmla="*/ 0 h 21600"/>
              <a:gd name="T2" fmla="*/ 17230 w 17230"/>
              <a:gd name="T3" fmla="*/ 8574 h 21600"/>
              <a:gd name="T4" fmla="*/ 0 w 1723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230" h="21600" fill="none" extrusionOk="0">
                <a:moveTo>
                  <a:pt x="-1" y="0"/>
                </a:moveTo>
                <a:cubicBezTo>
                  <a:pt x="6769" y="0"/>
                  <a:pt x="13147" y="3173"/>
                  <a:pt x="17230" y="8573"/>
                </a:cubicBezTo>
              </a:path>
              <a:path w="17230" h="21600" stroke="0" extrusionOk="0">
                <a:moveTo>
                  <a:pt x="-1" y="0"/>
                </a:moveTo>
                <a:cubicBezTo>
                  <a:pt x="6769" y="0"/>
                  <a:pt x="13147" y="3173"/>
                  <a:pt x="17230" y="857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19" name="Line 55"/>
          <p:cNvSpPr>
            <a:spLocks noChangeShapeType="1"/>
          </p:cNvSpPr>
          <p:nvPr/>
        </p:nvSpPr>
        <p:spPr bwMode="auto">
          <a:xfrm>
            <a:off x="4267200" y="4794250"/>
            <a:ext cx="4543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0" name="Freeform 56"/>
          <p:cNvSpPr>
            <a:spLocks/>
          </p:cNvSpPr>
          <p:nvPr/>
        </p:nvSpPr>
        <p:spPr bwMode="auto">
          <a:xfrm>
            <a:off x="4175125" y="1744663"/>
            <a:ext cx="4132263" cy="4275137"/>
          </a:xfrm>
          <a:custGeom>
            <a:avLst/>
            <a:gdLst/>
            <a:ahLst/>
            <a:cxnLst>
              <a:cxn ang="0">
                <a:pos x="0" y="2888"/>
              </a:cxn>
              <a:cxn ang="0">
                <a:pos x="868" y="1436"/>
              </a:cxn>
              <a:cxn ang="0">
                <a:pos x="1444" y="2020"/>
              </a:cxn>
              <a:cxn ang="0">
                <a:pos x="2485" y="0"/>
              </a:cxn>
            </a:cxnLst>
            <a:rect l="0" t="0" r="r" b="b"/>
            <a:pathLst>
              <a:path w="2485" h="2888">
                <a:moveTo>
                  <a:pt x="0" y="2888"/>
                </a:moveTo>
                <a:cubicBezTo>
                  <a:pt x="313" y="2234"/>
                  <a:pt x="627" y="1581"/>
                  <a:pt x="868" y="1436"/>
                </a:cubicBezTo>
                <a:cubicBezTo>
                  <a:pt x="1109" y="1291"/>
                  <a:pt x="1175" y="2259"/>
                  <a:pt x="1444" y="2020"/>
                </a:cubicBezTo>
                <a:cubicBezTo>
                  <a:pt x="1713" y="1781"/>
                  <a:pt x="2099" y="890"/>
                  <a:pt x="2485" y="0"/>
                </a:cubicBezTo>
              </a:path>
            </a:pathLst>
          </a:custGeom>
          <a:noFill/>
          <a:ln w="57150" cmpd="sng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1" name="Oval 57"/>
          <p:cNvSpPr>
            <a:spLocks noChangeArrowheads="1"/>
          </p:cNvSpPr>
          <p:nvPr/>
        </p:nvSpPr>
        <p:spPr bwMode="auto">
          <a:xfrm>
            <a:off x="5632450" y="3797300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22" name="Oval 58"/>
          <p:cNvSpPr>
            <a:spLocks noChangeArrowheads="1"/>
          </p:cNvSpPr>
          <p:nvPr/>
        </p:nvSpPr>
        <p:spPr bwMode="auto">
          <a:xfrm>
            <a:off x="5972175" y="4238625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23" name="Oval 59"/>
          <p:cNvSpPr>
            <a:spLocks noChangeArrowheads="1"/>
          </p:cNvSpPr>
          <p:nvPr/>
        </p:nvSpPr>
        <p:spPr bwMode="auto">
          <a:xfrm>
            <a:off x="6362700" y="4738688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24" name="Line 60"/>
          <p:cNvSpPr>
            <a:spLocks noChangeShapeType="1"/>
          </p:cNvSpPr>
          <p:nvPr/>
        </p:nvSpPr>
        <p:spPr bwMode="auto">
          <a:xfrm>
            <a:off x="4673600" y="1531938"/>
            <a:ext cx="2338388" cy="460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6451600" y="47625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5665788" y="40767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 flipV="1">
            <a:off x="4184650" y="1587500"/>
            <a:ext cx="2879725" cy="41116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28" name="Oval 64"/>
          <p:cNvSpPr>
            <a:spLocks noChangeArrowheads="1"/>
          </p:cNvSpPr>
          <p:nvPr/>
        </p:nvSpPr>
        <p:spPr bwMode="auto">
          <a:xfrm>
            <a:off x="5080000" y="4265613"/>
            <a:ext cx="115888" cy="11747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" name="Group 65"/>
          <p:cNvGrpSpPr>
            <a:grpSpLocks/>
          </p:cNvGrpSpPr>
          <p:nvPr/>
        </p:nvGrpSpPr>
        <p:grpSpPr bwMode="auto">
          <a:xfrm>
            <a:off x="2063750" y="2579688"/>
            <a:ext cx="655638" cy="1849437"/>
            <a:chOff x="1300" y="1961"/>
            <a:chExt cx="413" cy="1165"/>
          </a:xfrm>
        </p:grpSpPr>
        <p:sp>
          <p:nvSpPr>
            <p:cNvPr id="11330" name="Text Box 66"/>
            <p:cNvSpPr txBox="1">
              <a:spLocks noChangeArrowheads="1"/>
            </p:cNvSpPr>
            <p:nvPr/>
          </p:nvSpPr>
          <p:spPr bwMode="auto">
            <a:xfrm>
              <a:off x="1304" y="1961"/>
              <a:ext cx="409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4</a:t>
              </a:r>
              <a:r>
                <a:rPr lang="en-US" sz="2400" b="1"/>
                <a:t>/3</a:t>
              </a:r>
              <a:endParaRPr lang="ru-RU" sz="2400" b="1"/>
            </a:p>
          </p:txBody>
        </p:sp>
        <p:sp>
          <p:nvSpPr>
            <p:cNvPr id="11331" name="Text Box 67"/>
            <p:cNvSpPr txBox="1">
              <a:spLocks noChangeArrowheads="1"/>
            </p:cNvSpPr>
            <p:nvPr/>
          </p:nvSpPr>
          <p:spPr bwMode="auto">
            <a:xfrm>
              <a:off x="1300" y="2838"/>
              <a:ext cx="409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/>
                <a:t>4</a:t>
              </a:r>
              <a:r>
                <a:rPr lang="en-US" sz="2400" b="1"/>
                <a:t>/3</a:t>
              </a:r>
              <a:endParaRPr lang="ru-RU" sz="2400" b="1"/>
            </a:p>
          </p:txBody>
        </p:sp>
      </p:grpSp>
      <p:grpSp>
        <p:nvGrpSpPr>
          <p:cNvPr id="17" name="Group 68"/>
          <p:cNvGrpSpPr>
            <a:grpSpLocks/>
          </p:cNvGrpSpPr>
          <p:nvPr/>
        </p:nvGrpSpPr>
        <p:grpSpPr bwMode="auto">
          <a:xfrm>
            <a:off x="2795588" y="2581275"/>
            <a:ext cx="411162" cy="1849438"/>
            <a:chOff x="1761" y="1962"/>
            <a:chExt cx="259" cy="1165"/>
          </a:xfrm>
        </p:grpSpPr>
        <p:sp>
          <p:nvSpPr>
            <p:cNvPr id="11333" name="Text Box 69"/>
            <p:cNvSpPr txBox="1">
              <a:spLocks noChangeArrowheads="1"/>
            </p:cNvSpPr>
            <p:nvPr/>
          </p:nvSpPr>
          <p:spPr bwMode="auto">
            <a:xfrm>
              <a:off x="1761" y="1962"/>
              <a:ext cx="251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0</a:t>
              </a:r>
              <a:endParaRPr lang="ru-RU" sz="2400" b="1"/>
            </a:p>
          </p:txBody>
        </p:sp>
        <p:sp>
          <p:nvSpPr>
            <p:cNvPr id="11334" name="Text Box 70"/>
            <p:cNvSpPr txBox="1">
              <a:spLocks noChangeArrowheads="1"/>
            </p:cNvSpPr>
            <p:nvPr/>
          </p:nvSpPr>
          <p:spPr bwMode="auto">
            <a:xfrm>
              <a:off x="1769" y="2839"/>
              <a:ext cx="251" cy="288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0</a:t>
              </a:r>
              <a:endParaRPr lang="ru-RU" sz="2400" b="1"/>
            </a:p>
          </p:txBody>
        </p:sp>
      </p:grpSp>
      <p:grpSp>
        <p:nvGrpSpPr>
          <p:cNvPr id="18" name="Group 71"/>
          <p:cNvGrpSpPr>
            <a:grpSpLocks/>
          </p:cNvGrpSpPr>
          <p:nvPr/>
        </p:nvGrpSpPr>
        <p:grpSpPr bwMode="auto">
          <a:xfrm>
            <a:off x="3257550" y="2554288"/>
            <a:ext cx="854075" cy="1878012"/>
            <a:chOff x="616" y="2078"/>
            <a:chExt cx="538" cy="1183"/>
          </a:xfrm>
        </p:grpSpPr>
        <p:pic>
          <p:nvPicPr>
            <p:cNvPr id="11336" name="Picture 7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6" y="2078"/>
              <a:ext cx="522" cy="348"/>
            </a:xfrm>
            <a:prstGeom prst="rect">
              <a:avLst/>
            </a:prstGeom>
            <a:noFill/>
          </p:spPr>
        </p:pic>
        <p:pic>
          <p:nvPicPr>
            <p:cNvPr id="11337" name="Picture 7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2" y="2913"/>
              <a:ext cx="522" cy="348"/>
            </a:xfrm>
            <a:prstGeom prst="rect">
              <a:avLst/>
            </a:prstGeom>
            <a:noFill/>
          </p:spPr>
        </p:pic>
      </p:grp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1104900" y="215900"/>
            <a:ext cx="7391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Определите по графику функции </a:t>
            </a:r>
            <a:r>
              <a:rPr lang="ru-RU" sz="3600" b="1" i="1">
                <a:solidFill>
                  <a:schemeClr val="tx2"/>
                </a:solidFill>
                <a:latin typeface="Times New Roman" pitchFamily="18" charset="0"/>
              </a:rPr>
              <a:t>у = </a:t>
            </a:r>
            <a:r>
              <a:rPr lang="en-US" sz="3600" b="1" i="1">
                <a:solidFill>
                  <a:schemeClr val="tx2"/>
                </a:solidFill>
                <a:latin typeface="Times New Roman" pitchFamily="18" charset="0"/>
              </a:rPr>
              <a:t>f (x)</a:t>
            </a: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1340" name="AutoShape 76"/>
          <p:cNvSpPr>
            <a:spLocks noChangeArrowheads="1"/>
          </p:cNvSpPr>
          <p:nvPr/>
        </p:nvSpPr>
        <p:spPr bwMode="auto">
          <a:xfrm>
            <a:off x="1905000" y="4572000"/>
            <a:ext cx="1987550" cy="688975"/>
          </a:xfrm>
          <a:prstGeom prst="cloudCallout">
            <a:avLst>
              <a:gd name="adj1" fmla="val -75319"/>
              <a:gd name="adj2" fmla="val 96773"/>
            </a:avLst>
          </a:prstGeom>
          <a:solidFill>
            <a:srgbClr val="66FFFF">
              <a:alpha val="70000"/>
            </a:srgbClr>
          </a:solidFill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/>
              <a:t>подсказка</a:t>
            </a:r>
          </a:p>
        </p:txBody>
      </p:sp>
      <p:pic>
        <p:nvPicPr>
          <p:cNvPr id="11341" name="Picture 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1825" y="6175375"/>
            <a:ext cx="2371725" cy="523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0"/>
                            </p:stCondLst>
                            <p:childTnLst>
                              <p:par>
                                <p:cTn id="10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0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0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1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40"/>
                  </p:tgtEl>
                </p:cond>
              </p:nextCondLst>
            </p:seq>
          </p:childTnLst>
        </p:cTn>
      </p:par>
    </p:tnLst>
    <p:bldLst>
      <p:bldP spid="11266" grpId="0" animBg="1"/>
      <p:bldP spid="11266" grpId="1" animBg="1"/>
      <p:bldP spid="11314" grpId="0"/>
      <p:bldP spid="11314" grpId="1"/>
      <p:bldP spid="11316" grpId="0" animBg="1"/>
      <p:bldP spid="11316" grpId="1" animBg="1"/>
      <p:bldP spid="11317" grpId="0"/>
      <p:bldP spid="11317" grpId="1"/>
      <p:bldP spid="11318" grpId="0" animBg="1"/>
      <p:bldP spid="11318" grpId="1" animBg="1"/>
      <p:bldP spid="11319" grpId="0" animBg="1"/>
      <p:bldP spid="11320" grpId="0" animBg="1"/>
      <p:bldP spid="11321" grpId="0" animBg="1"/>
      <p:bldP spid="11321" grpId="1" animBg="1"/>
      <p:bldP spid="11322" grpId="0" animBg="1"/>
      <p:bldP spid="11322" grpId="1" animBg="1"/>
      <p:bldP spid="11323" grpId="0" animBg="1"/>
      <p:bldP spid="11324" grpId="0" animBg="1"/>
      <p:bldP spid="11324" grpId="1" animBg="1"/>
      <p:bldP spid="11325" grpId="0"/>
      <p:bldP spid="11326" grpId="0"/>
      <p:bldP spid="11326" grpId="1"/>
      <p:bldP spid="11327" grpId="0" animBg="1"/>
      <p:bldP spid="11327" grpId="1" animBg="1"/>
      <p:bldP spid="11328" grpId="0" animBg="1"/>
      <p:bldP spid="11328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1905000" y="4953000"/>
            <a:ext cx="1987550" cy="688975"/>
          </a:xfrm>
          <a:prstGeom prst="cloudCallout">
            <a:avLst>
              <a:gd name="adj1" fmla="val -74681"/>
              <a:gd name="adj2" fmla="val 36407"/>
            </a:avLst>
          </a:prstGeom>
          <a:solidFill>
            <a:srgbClr val="66FFFF">
              <a:alpha val="70000"/>
            </a:srgbClr>
          </a:solidFill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 dirty="0"/>
              <a:t>подсказка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093913" y="4191000"/>
          <a:ext cx="1946275" cy="565150"/>
        </p:xfrm>
        <a:graphic>
          <a:graphicData uri="http://schemas.openxmlformats.org/presentationml/2006/ole">
            <p:oleObj spid="_x0000_s34818" name="Формула" r:id="rId3" imgW="698400" imgH="203040" progId="Equation.3">
              <p:embed/>
            </p:oleObj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47700" y="854075"/>
            <a:ext cx="8280400" cy="1954213"/>
          </a:xfrm>
          <a:prstGeom prst="rect">
            <a:avLst/>
          </a:prstGeom>
          <a:solidFill>
            <a:srgbClr val="FFFFFF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Тело, подброшенное вверх движется по закону 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 b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400" b="1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 b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 =</a:t>
            </a:r>
            <a:r>
              <a:rPr lang="ru-RU" sz="2400" b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4+ 8</a:t>
            </a:r>
            <a:r>
              <a:rPr lang="en-US" sz="2400" b="1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 b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– 5</a:t>
            </a:r>
            <a:r>
              <a:rPr lang="en-US" sz="2400" b="1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ru-RU" sz="2400" b="1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b="1" baseline="300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 b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400" b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. Найдите: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1) Скорость тела в начальный момент времени;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2) Наибольшую высоту подъёма тела.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685925" y="3136900"/>
            <a:ext cx="240823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>
                <a:solidFill>
                  <a:srgbClr val="003399"/>
                </a:solidFill>
                <a:latin typeface="Times New Roman" pitchFamily="18" charset="0"/>
                <a:sym typeface="Symbol" pitchFamily="18" charset="2"/>
              </a:rPr>
              <a:t>РЕШЕНИЕ.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148138" y="4135438"/>
            <a:ext cx="4995862" cy="931862"/>
          </a:xfrm>
          <a:prstGeom prst="rect">
            <a:avLst/>
          </a:prstGeom>
          <a:solidFill>
            <a:srgbClr val="66FF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ru-RU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400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= 0, </a:t>
            </a:r>
            <a:r>
              <a:rPr lang="en-US" sz="2400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(0) = </a:t>
            </a:r>
            <a:r>
              <a:rPr lang="en-US" sz="2400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`(0) = 8</a:t>
            </a:r>
            <a:r>
              <a:rPr lang="ru-RU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м</a:t>
            </a: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/</a:t>
            </a:r>
            <a:r>
              <a:rPr lang="ru-RU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с – скорость 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тела в начальный момент времени</a:t>
            </a: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 </a:t>
            </a:r>
            <a:endParaRPr lang="ru-RU" sz="2400">
              <a:solidFill>
                <a:srgbClr val="0033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148138" y="3346450"/>
            <a:ext cx="4995862" cy="749300"/>
          </a:xfrm>
          <a:prstGeom prst="rect">
            <a:avLst/>
          </a:prstGeom>
          <a:solidFill>
            <a:srgbClr val="66FF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1) </a:t>
            </a:r>
            <a:r>
              <a:rPr lang="en-US" sz="2400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v</a:t>
            </a: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(</a:t>
            </a:r>
            <a:r>
              <a:rPr lang="en-US" sz="2400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 = </a:t>
            </a:r>
            <a:r>
              <a:rPr lang="en-US" sz="2400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` (</a:t>
            </a:r>
            <a:r>
              <a:rPr lang="en-US" sz="2400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 = 8 – 10</a:t>
            </a:r>
            <a:r>
              <a:rPr lang="en-US" sz="2400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ru-RU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 - скорость тела;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130675" y="5130800"/>
            <a:ext cx="5013325" cy="1077913"/>
          </a:xfrm>
          <a:prstGeom prst="rect">
            <a:avLst/>
          </a:prstGeom>
          <a:solidFill>
            <a:srgbClr val="66FFFF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3) </a:t>
            </a:r>
            <a:r>
              <a:rPr lang="en-US" sz="2400" i="1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(</a:t>
            </a:r>
            <a:r>
              <a:rPr lang="ru-RU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0,8</a:t>
            </a: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)= 4+ 8·</a:t>
            </a:r>
            <a:r>
              <a:rPr lang="ru-RU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0,8</a:t>
            </a: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– 5· </a:t>
            </a:r>
            <a:r>
              <a:rPr lang="ru-RU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0,64</a:t>
            </a:r>
            <a:r>
              <a:rPr lang="en-US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 =</a:t>
            </a:r>
            <a:r>
              <a:rPr lang="ru-RU" sz="24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7,2 м – максимальная высота  броска тела.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389438" y="6246813"/>
            <a:ext cx="457676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b="1">
                <a:latin typeface="Times New Roman" pitchFamily="18" charset="0"/>
                <a:sym typeface="Symbol" pitchFamily="18" charset="2"/>
              </a:rPr>
              <a:t>Ответ: 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8</a:t>
            </a:r>
            <a:r>
              <a:rPr lang="ru-RU" sz="2400" b="1">
                <a:latin typeface="Times New Roman" pitchFamily="18" charset="0"/>
                <a:sym typeface="Symbol" pitchFamily="18" charset="2"/>
              </a:rPr>
              <a:t> м</a:t>
            </a:r>
            <a:r>
              <a:rPr lang="en-US" sz="2400" b="1">
                <a:latin typeface="Times New Roman" pitchFamily="18" charset="0"/>
                <a:sym typeface="Symbol" pitchFamily="18" charset="2"/>
              </a:rPr>
              <a:t>/</a:t>
            </a:r>
            <a:r>
              <a:rPr lang="ru-RU" sz="2400" b="1">
                <a:latin typeface="Times New Roman" pitchFamily="18" charset="0"/>
                <a:sym typeface="Symbol" pitchFamily="18" charset="2"/>
              </a:rPr>
              <a:t>с ; 7,2 м . 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986463" y="219075"/>
            <a:ext cx="2405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ЗАДАЧА №3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0763" y="958850"/>
            <a:ext cx="1709737" cy="2224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9"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5" grpId="0" animBg="1"/>
      <p:bldP spid="1434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>
            <a:off x="5118100" y="4102100"/>
            <a:ext cx="2730500" cy="134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20" y="16"/>
              </a:cxn>
              <a:cxn ang="0">
                <a:pos x="1360" y="384"/>
              </a:cxn>
              <a:cxn ang="0">
                <a:pos x="1216" y="544"/>
              </a:cxn>
              <a:cxn ang="0">
                <a:pos x="992" y="712"/>
              </a:cxn>
              <a:cxn ang="0">
                <a:pos x="848" y="808"/>
              </a:cxn>
              <a:cxn ang="0">
                <a:pos x="640" y="848"/>
              </a:cxn>
              <a:cxn ang="0">
                <a:pos x="424" y="768"/>
              </a:cxn>
              <a:cxn ang="0">
                <a:pos x="208" y="504"/>
              </a:cxn>
              <a:cxn ang="0">
                <a:pos x="0" y="0"/>
              </a:cxn>
            </a:cxnLst>
            <a:rect l="0" t="0" r="r" b="b"/>
            <a:pathLst>
              <a:path w="1720" h="848">
                <a:moveTo>
                  <a:pt x="0" y="0"/>
                </a:moveTo>
                <a:lnTo>
                  <a:pt x="1720" y="16"/>
                </a:lnTo>
                <a:lnTo>
                  <a:pt x="1360" y="384"/>
                </a:lnTo>
                <a:lnTo>
                  <a:pt x="1216" y="544"/>
                </a:lnTo>
                <a:lnTo>
                  <a:pt x="992" y="712"/>
                </a:lnTo>
                <a:lnTo>
                  <a:pt x="848" y="808"/>
                </a:lnTo>
                <a:lnTo>
                  <a:pt x="640" y="848"/>
                </a:lnTo>
                <a:lnTo>
                  <a:pt x="424" y="768"/>
                </a:lnTo>
                <a:lnTo>
                  <a:pt x="208" y="504"/>
                </a:lnTo>
                <a:lnTo>
                  <a:pt x="0" y="0"/>
                </a:lnTo>
                <a:close/>
              </a:path>
            </a:pathLst>
          </a:custGeom>
          <a:solidFill>
            <a:srgbClr val="66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48200" y="2717800"/>
            <a:ext cx="3657600" cy="1397000"/>
            <a:chOff x="2928" y="1712"/>
            <a:chExt cx="2304" cy="880"/>
          </a:xfrm>
        </p:grpSpPr>
        <p:sp>
          <p:nvSpPr>
            <p:cNvPr id="15364" name="Freeform 4"/>
            <p:cNvSpPr>
              <a:spLocks/>
            </p:cNvSpPr>
            <p:nvPr/>
          </p:nvSpPr>
          <p:spPr bwMode="auto">
            <a:xfrm>
              <a:off x="4960" y="2280"/>
              <a:ext cx="272" cy="312"/>
            </a:xfrm>
            <a:custGeom>
              <a:avLst/>
              <a:gdLst/>
              <a:ahLst/>
              <a:cxnLst>
                <a:cxn ang="0">
                  <a:pos x="0" y="312"/>
                </a:cxn>
                <a:cxn ang="0">
                  <a:pos x="272" y="304"/>
                </a:cxn>
                <a:cxn ang="0">
                  <a:pos x="272" y="0"/>
                </a:cxn>
                <a:cxn ang="0">
                  <a:pos x="0" y="312"/>
                </a:cxn>
              </a:cxnLst>
              <a:rect l="0" t="0" r="r" b="b"/>
              <a:pathLst>
                <a:path w="272" h="312">
                  <a:moveTo>
                    <a:pt x="0" y="312"/>
                  </a:moveTo>
                  <a:lnTo>
                    <a:pt x="272" y="304"/>
                  </a:lnTo>
                  <a:lnTo>
                    <a:pt x="272" y="0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FF3F3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auto">
            <a:xfrm>
              <a:off x="2928" y="1712"/>
              <a:ext cx="304" cy="872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0" y="0"/>
                </a:cxn>
                <a:cxn ang="0">
                  <a:pos x="304" y="872"/>
                </a:cxn>
                <a:cxn ang="0">
                  <a:pos x="0" y="864"/>
                </a:cxn>
              </a:cxnLst>
              <a:rect l="0" t="0" r="r" b="b"/>
              <a:pathLst>
                <a:path w="304" h="872">
                  <a:moveTo>
                    <a:pt x="0" y="864"/>
                  </a:moveTo>
                  <a:lnTo>
                    <a:pt x="0" y="0"/>
                  </a:lnTo>
                  <a:lnTo>
                    <a:pt x="304" y="872"/>
                  </a:lnTo>
                  <a:lnTo>
                    <a:pt x="0" y="864"/>
                  </a:lnTo>
                  <a:close/>
                </a:path>
              </a:pathLst>
            </a:custGeom>
            <a:solidFill>
              <a:srgbClr val="FF3F3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119188" y="2560638"/>
            <a:ext cx="1590675" cy="782637"/>
          </a:xfrm>
          <a:prstGeom prst="rect">
            <a:avLst/>
          </a:prstGeom>
          <a:solidFill>
            <a:srgbClr val="66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50300" cy="1589088"/>
          </a:xfrm>
        </p:spPr>
        <p:txBody>
          <a:bodyPr/>
          <a:lstStyle/>
          <a:p>
            <a:pPr algn="r"/>
            <a:r>
              <a:rPr lang="ru-RU" sz="3000" b="1" dirty="0">
                <a:solidFill>
                  <a:srgbClr val="C00000"/>
                </a:solidFill>
              </a:rPr>
              <a:t>Функция 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y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=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f(x)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ru-RU" sz="3000" b="1" dirty="0">
                <a:solidFill>
                  <a:srgbClr val="C00000"/>
                </a:solidFill>
              </a:rPr>
              <a:t>задана на интервале (</a:t>
            </a:r>
            <a:r>
              <a:rPr lang="en-US" sz="3000" b="1" i="1" dirty="0" err="1">
                <a:solidFill>
                  <a:srgbClr val="C00000"/>
                </a:solidFill>
              </a:rPr>
              <a:t>a;b</a:t>
            </a:r>
            <a:r>
              <a:rPr lang="ru-RU" sz="3000" b="1" dirty="0">
                <a:solidFill>
                  <a:srgbClr val="C00000"/>
                </a:solidFill>
              </a:rPr>
              <a:t>),</a:t>
            </a:r>
            <a:br>
              <a:rPr lang="ru-RU" sz="3000" b="1" dirty="0">
                <a:solidFill>
                  <a:srgbClr val="C00000"/>
                </a:solidFill>
              </a:rPr>
            </a:br>
            <a:r>
              <a:rPr lang="ru-RU" sz="3000" b="1" dirty="0">
                <a:solidFill>
                  <a:srgbClr val="C00000"/>
                </a:solidFill>
              </a:rPr>
              <a:t>на рисунке изображен график её производной.</a:t>
            </a:r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>
            <p:ph sz="half" idx="1"/>
          </p:nvPr>
        </p:nvGraphicFramePr>
        <p:xfrm>
          <a:off x="7378700" y="2743200"/>
          <a:ext cx="1562100" cy="520700"/>
        </p:xfrm>
        <a:graphic>
          <a:graphicData uri="http://schemas.openxmlformats.org/presentationml/2006/ole">
            <p:oleObj spid="_x0000_s35842" name="Формула" r:id="rId3" imgW="609480" imgH="20304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841375" y="2601913"/>
          <a:ext cx="1296988" cy="688975"/>
        </p:xfrm>
        <a:graphic>
          <a:graphicData uri="http://schemas.openxmlformats.org/presentationml/2006/ole">
            <p:oleObj spid="_x0000_s35843" name="Формула" r:id="rId4" imgW="406080" imgH="215640" progId="Equation.3">
              <p:embed/>
            </p:oleObj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22300" y="1839913"/>
            <a:ext cx="3041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latin typeface="Tahoma" pitchFamily="34" charset="0"/>
              </a:rPr>
              <a:t>1. Укажите промежутки </a:t>
            </a:r>
          </a:p>
          <a:p>
            <a:r>
              <a:rPr lang="ru-RU" sz="2000">
                <a:latin typeface="Tahoma" pitchFamily="34" charset="0"/>
              </a:rPr>
              <a:t>убывания функции.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98500" y="3378200"/>
            <a:ext cx="3041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latin typeface="Tahoma" pitchFamily="34" charset="0"/>
              </a:rPr>
              <a:t>2. Укажите промежутки </a:t>
            </a:r>
          </a:p>
          <a:p>
            <a:r>
              <a:rPr lang="ru-RU" sz="2000">
                <a:latin typeface="Tahoma" pitchFamily="34" charset="0"/>
              </a:rPr>
              <a:t>возрастания функции.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" cy="2880"/>
                <a:chOff x="2880" y="1296"/>
                <a:chExt cx="288" cy="2592"/>
              </a:xfrm>
            </p:grpSpPr>
            <p:sp>
              <p:nvSpPr>
                <p:cNvPr id="15375" name="Line 15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76" name="Line 16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17"/>
              <p:cNvGrpSpPr>
                <a:grpSpLocks/>
              </p:cNvGrpSpPr>
              <p:nvPr/>
            </p:nvGrpSpPr>
            <p:grpSpPr bwMode="auto">
              <a:xfrm>
                <a:off x="3312" y="1152"/>
                <a:ext cx="288" cy="2880"/>
                <a:chOff x="2880" y="1296"/>
                <a:chExt cx="288" cy="2592"/>
              </a:xfrm>
            </p:grpSpPr>
            <p:sp>
              <p:nvSpPr>
                <p:cNvPr id="15378" name="Line 18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79" name="Line 19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3888" y="1152"/>
                <a:ext cx="0" cy="28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4464" y="1152"/>
                <a:ext cx="0" cy="28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4752" y="1152"/>
                <a:ext cx="288" cy="2880"/>
                <a:chOff x="2880" y="1296"/>
                <a:chExt cx="288" cy="2592"/>
              </a:xfrm>
            </p:grpSpPr>
            <p:sp>
              <p:nvSpPr>
                <p:cNvPr id="15383" name="Line 23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84" name="Line 24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5328" y="1152"/>
                <a:ext cx="288" cy="2880"/>
                <a:chOff x="2880" y="1296"/>
                <a:chExt cx="288" cy="2592"/>
              </a:xfrm>
            </p:grpSpPr>
            <p:sp>
              <p:nvSpPr>
                <p:cNvPr id="15386" name="Line 26"/>
                <p:cNvSpPr>
                  <a:spLocks noChangeShapeType="1"/>
                </p:cNvSpPr>
                <p:nvPr/>
              </p:nvSpPr>
              <p:spPr bwMode="auto">
                <a:xfrm>
                  <a:off x="2880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87" name="Line 27"/>
                <p:cNvSpPr>
                  <a:spLocks noChangeShapeType="1"/>
                </p:cNvSpPr>
                <p:nvPr/>
              </p:nvSpPr>
              <p:spPr bwMode="auto">
                <a:xfrm>
                  <a:off x="3168" y="1296"/>
                  <a:ext cx="0" cy="25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10" name="Group 29"/>
              <p:cNvGrpSpPr>
                <a:grpSpLocks/>
              </p:cNvGrpSpPr>
              <p:nvPr/>
            </p:nvGrpSpPr>
            <p:grpSpPr bwMode="auto">
              <a:xfrm>
                <a:off x="2736" y="2016"/>
                <a:ext cx="2880" cy="288"/>
                <a:chOff x="2736" y="2016"/>
                <a:chExt cx="2880" cy="288"/>
              </a:xfrm>
            </p:grpSpPr>
            <p:sp>
              <p:nvSpPr>
                <p:cNvPr id="15390" name="Line 30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1" name="Line 31"/>
                <p:cNvSpPr>
                  <a:spLocks noChangeShapeType="1"/>
                </p:cNvSpPr>
                <p:nvPr/>
              </p:nvSpPr>
              <p:spPr bwMode="auto">
                <a:xfrm>
                  <a:off x="2736" y="201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32"/>
              <p:cNvGrpSpPr>
                <a:grpSpLocks/>
              </p:cNvGrpSpPr>
              <p:nvPr/>
            </p:nvGrpSpPr>
            <p:grpSpPr bwMode="auto">
              <a:xfrm>
                <a:off x="2736" y="1440"/>
                <a:ext cx="2880" cy="288"/>
                <a:chOff x="2736" y="2016"/>
                <a:chExt cx="2880" cy="288"/>
              </a:xfrm>
            </p:grpSpPr>
            <p:sp>
              <p:nvSpPr>
                <p:cNvPr id="15393" name="Line 33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4" name="Line 34"/>
                <p:cNvSpPr>
                  <a:spLocks noChangeShapeType="1"/>
                </p:cNvSpPr>
                <p:nvPr/>
              </p:nvSpPr>
              <p:spPr bwMode="auto">
                <a:xfrm>
                  <a:off x="2736" y="201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35"/>
              <p:cNvGrpSpPr>
                <a:grpSpLocks/>
              </p:cNvGrpSpPr>
              <p:nvPr/>
            </p:nvGrpSpPr>
            <p:grpSpPr bwMode="auto">
              <a:xfrm>
                <a:off x="2736" y="2880"/>
                <a:ext cx="2880" cy="288"/>
                <a:chOff x="2736" y="2016"/>
                <a:chExt cx="2880" cy="288"/>
              </a:xfrm>
            </p:grpSpPr>
            <p:sp>
              <p:nvSpPr>
                <p:cNvPr id="15396" name="Line 36"/>
                <p:cNvSpPr>
                  <a:spLocks noChangeShapeType="1"/>
                </p:cNvSpPr>
                <p:nvPr/>
              </p:nvSpPr>
              <p:spPr bwMode="auto">
                <a:xfrm>
                  <a:off x="2736" y="230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7" name="Line 37"/>
                <p:cNvSpPr>
                  <a:spLocks noChangeShapeType="1"/>
                </p:cNvSpPr>
                <p:nvPr/>
              </p:nvSpPr>
              <p:spPr bwMode="auto">
                <a:xfrm>
                  <a:off x="2736" y="201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398" name="Line 38"/>
              <p:cNvSpPr>
                <a:spLocks noChangeShapeType="1"/>
              </p:cNvSpPr>
              <p:nvPr/>
            </p:nvSpPr>
            <p:spPr bwMode="auto">
              <a:xfrm>
                <a:off x="2736" y="3744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9" name="Line 39"/>
              <p:cNvSpPr>
                <a:spLocks noChangeShapeType="1"/>
              </p:cNvSpPr>
              <p:nvPr/>
            </p:nvSpPr>
            <p:spPr bwMode="auto">
              <a:xfrm>
                <a:off x="2736" y="3456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0" name="Line 40"/>
              <p:cNvSpPr>
                <a:spLocks noChangeShapeType="1"/>
              </p:cNvSpPr>
              <p:nvPr/>
            </p:nvSpPr>
            <p:spPr bwMode="auto">
              <a:xfrm>
                <a:off x="2736" y="4032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01" name="Line 41"/>
              <p:cNvSpPr>
                <a:spLocks noChangeShapeType="1"/>
              </p:cNvSpPr>
              <p:nvPr/>
            </p:nvSpPr>
            <p:spPr bwMode="auto">
              <a:xfrm>
                <a:off x="2736" y="1152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 flipV="1">
              <a:off x="4176" y="1152"/>
              <a:ext cx="0" cy="28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04" name="Line 44"/>
            <p:cNvSpPr>
              <a:spLocks noChangeShapeType="1"/>
            </p:cNvSpPr>
            <p:nvPr/>
          </p:nvSpPr>
          <p:spPr bwMode="auto">
            <a:xfrm>
              <a:off x="2736" y="2592"/>
              <a:ext cx="2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6172200" y="1905000"/>
            <a:ext cx="31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у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8458200" y="41148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х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6232525" y="40703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0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6853238" y="4081463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6213475" y="34861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8137525" y="407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b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4498975" y="41179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а</a:t>
            </a:r>
          </a:p>
        </p:txBody>
      </p: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4591050" y="2627313"/>
            <a:ext cx="3781425" cy="2940050"/>
            <a:chOff x="2892" y="1700"/>
            <a:chExt cx="2382" cy="1852"/>
          </a:xfrm>
        </p:grpSpPr>
        <p:sp>
          <p:nvSpPr>
            <p:cNvPr id="15413" name="Freeform 53"/>
            <p:cNvSpPr>
              <a:spLocks/>
            </p:cNvSpPr>
            <p:nvPr/>
          </p:nvSpPr>
          <p:spPr bwMode="auto">
            <a:xfrm>
              <a:off x="2928" y="1728"/>
              <a:ext cx="2304" cy="18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4" y="1728"/>
                </a:cxn>
                <a:cxn ang="0">
                  <a:pos x="2304" y="576"/>
                </a:cxn>
              </a:cxnLst>
              <a:rect l="0" t="0" r="r" b="b"/>
              <a:pathLst>
                <a:path w="2304" h="1824">
                  <a:moveTo>
                    <a:pt x="0" y="0"/>
                  </a:moveTo>
                  <a:cubicBezTo>
                    <a:pt x="240" y="816"/>
                    <a:pt x="480" y="1632"/>
                    <a:pt x="864" y="1728"/>
                  </a:cubicBezTo>
                  <a:cubicBezTo>
                    <a:pt x="1248" y="1824"/>
                    <a:pt x="1776" y="1200"/>
                    <a:pt x="2304" y="576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14" name="Oval 54"/>
            <p:cNvSpPr>
              <a:spLocks noChangeArrowheads="1"/>
            </p:cNvSpPr>
            <p:nvPr/>
          </p:nvSpPr>
          <p:spPr bwMode="auto">
            <a:xfrm>
              <a:off x="2892" y="1700"/>
              <a:ext cx="76" cy="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15" name="Oval 55"/>
            <p:cNvSpPr>
              <a:spLocks noChangeArrowheads="1"/>
            </p:cNvSpPr>
            <p:nvPr/>
          </p:nvSpPr>
          <p:spPr bwMode="auto">
            <a:xfrm>
              <a:off x="5198" y="2277"/>
              <a:ext cx="76" cy="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56"/>
          <p:cNvGrpSpPr>
            <a:grpSpLocks/>
          </p:cNvGrpSpPr>
          <p:nvPr/>
        </p:nvGrpSpPr>
        <p:grpSpPr bwMode="auto">
          <a:xfrm>
            <a:off x="555625" y="4084638"/>
            <a:ext cx="2989263" cy="849312"/>
            <a:chOff x="246" y="3197"/>
            <a:chExt cx="1883" cy="593"/>
          </a:xfrm>
        </p:grpSpPr>
        <p:sp>
          <p:nvSpPr>
            <p:cNvPr id="15417" name="Rectangle 57"/>
            <p:cNvSpPr>
              <a:spLocks noChangeArrowheads="1"/>
            </p:cNvSpPr>
            <p:nvPr/>
          </p:nvSpPr>
          <p:spPr bwMode="auto">
            <a:xfrm>
              <a:off x="459" y="3197"/>
              <a:ext cx="1670" cy="593"/>
            </a:xfrm>
            <a:prstGeom prst="rect">
              <a:avLst/>
            </a:prstGeom>
            <a:solidFill>
              <a:srgbClr val="FF3F3F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5418" name="Object 58"/>
            <p:cNvGraphicFramePr>
              <a:graphicFrameLocks noChangeAspect="1"/>
            </p:cNvGraphicFramePr>
            <p:nvPr/>
          </p:nvGraphicFramePr>
          <p:xfrm>
            <a:off x="246" y="3242"/>
            <a:ext cx="1555" cy="431"/>
          </p:xfrm>
          <a:graphic>
            <a:graphicData uri="http://schemas.openxmlformats.org/presentationml/2006/ole">
              <p:oleObj spid="_x0000_s35844" name="Формула" r:id="rId5" imgW="736560" imgH="215640" progId="Equation.3">
                <p:embed/>
              </p:oleObj>
            </a:graphicData>
          </a:graphic>
        </p:graphicFrame>
      </p:grpSp>
      <p:pic>
        <p:nvPicPr>
          <p:cNvPr id="15419" name="Picture 5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6325" y="5072063"/>
            <a:ext cx="1209675" cy="400050"/>
          </a:xfrm>
          <a:prstGeom prst="rect">
            <a:avLst/>
          </a:prstGeom>
          <a:noFill/>
        </p:spPr>
      </p:pic>
      <p:pic>
        <p:nvPicPr>
          <p:cNvPr id="15420" name="Picture 6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16513" y="2773363"/>
            <a:ext cx="1219200" cy="409575"/>
          </a:xfrm>
          <a:prstGeom prst="rect">
            <a:avLst/>
          </a:prstGeom>
          <a:noFill/>
        </p:spPr>
      </p:pic>
      <p:sp>
        <p:nvSpPr>
          <p:cNvPr id="15421" name="Text Box 61"/>
          <p:cNvSpPr txBox="1">
            <a:spLocks noChangeArrowheads="1"/>
          </p:cNvSpPr>
          <p:nvPr/>
        </p:nvSpPr>
        <p:spPr bwMode="auto">
          <a:xfrm>
            <a:off x="685800" y="4910138"/>
            <a:ext cx="34718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3. Определите длину промежутка, на котором касательная к графику функции имеет отрицательный угловой коэффициент?</a:t>
            </a:r>
            <a:r>
              <a:rPr lang="en-US" sz="2000"/>
              <a:t> </a:t>
            </a:r>
            <a:endParaRPr lang="ru-RU" sz="2000"/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3649663" y="6226175"/>
            <a:ext cx="434975" cy="519113"/>
          </a:xfrm>
          <a:prstGeom prst="rect">
            <a:avLst/>
          </a:prstGeom>
          <a:solidFill>
            <a:srgbClr val="66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6</a:t>
            </a:r>
          </a:p>
        </p:txBody>
      </p:sp>
      <p:grpSp>
        <p:nvGrpSpPr>
          <p:cNvPr id="16" name="Group 63"/>
          <p:cNvGrpSpPr>
            <a:grpSpLocks/>
          </p:cNvGrpSpPr>
          <p:nvPr/>
        </p:nvGrpSpPr>
        <p:grpSpPr bwMode="auto">
          <a:xfrm>
            <a:off x="4997450" y="3905250"/>
            <a:ext cx="2857500" cy="196850"/>
            <a:chOff x="3148" y="2460"/>
            <a:chExt cx="1800" cy="124"/>
          </a:xfrm>
        </p:grpSpPr>
        <p:sp>
          <p:nvSpPr>
            <p:cNvPr id="15424" name="AutoShape 64"/>
            <p:cNvSpPr>
              <a:spLocks noChangeArrowheads="1"/>
            </p:cNvSpPr>
            <p:nvPr/>
          </p:nvSpPr>
          <p:spPr bwMode="auto">
            <a:xfrm flipH="1">
              <a:off x="3148" y="2464"/>
              <a:ext cx="360" cy="120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25" name="AutoShape 65"/>
            <p:cNvSpPr>
              <a:spLocks noChangeArrowheads="1"/>
            </p:cNvSpPr>
            <p:nvPr/>
          </p:nvSpPr>
          <p:spPr bwMode="auto">
            <a:xfrm flipH="1">
              <a:off x="3436" y="2464"/>
              <a:ext cx="360" cy="120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26" name="AutoShape 66"/>
            <p:cNvSpPr>
              <a:spLocks noChangeArrowheads="1"/>
            </p:cNvSpPr>
            <p:nvPr/>
          </p:nvSpPr>
          <p:spPr bwMode="auto">
            <a:xfrm flipH="1">
              <a:off x="3724" y="2460"/>
              <a:ext cx="360" cy="120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27" name="AutoShape 67"/>
            <p:cNvSpPr>
              <a:spLocks noChangeArrowheads="1"/>
            </p:cNvSpPr>
            <p:nvPr/>
          </p:nvSpPr>
          <p:spPr bwMode="auto">
            <a:xfrm flipH="1">
              <a:off x="4012" y="2460"/>
              <a:ext cx="360" cy="120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28" name="AutoShape 68"/>
            <p:cNvSpPr>
              <a:spLocks noChangeArrowheads="1"/>
            </p:cNvSpPr>
            <p:nvPr/>
          </p:nvSpPr>
          <p:spPr bwMode="auto">
            <a:xfrm flipH="1">
              <a:off x="4304" y="2460"/>
              <a:ext cx="360" cy="120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29" name="AutoShape 69"/>
            <p:cNvSpPr>
              <a:spLocks noChangeArrowheads="1"/>
            </p:cNvSpPr>
            <p:nvPr/>
          </p:nvSpPr>
          <p:spPr bwMode="auto">
            <a:xfrm flipH="1">
              <a:off x="4588" y="2464"/>
              <a:ext cx="360" cy="120"/>
            </a:xfrm>
            <a:prstGeom prst="curvedDownArrow">
              <a:avLst>
                <a:gd name="adj1" fmla="val 60000"/>
                <a:gd name="adj2" fmla="val 120000"/>
                <a:gd name="adj3" fmla="val 3333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6" grpId="0" animBg="1"/>
      <p:bldP spid="15370" grpId="0"/>
      <p:bldP spid="15371" grpId="0"/>
      <p:bldP spid="15410" grpId="0"/>
      <p:bldP spid="15411" grpId="0"/>
      <p:bldP spid="15421" grpId="0"/>
      <p:bldP spid="154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111750" y="4108450"/>
            <a:ext cx="2736850" cy="933450"/>
            <a:chOff x="3220" y="2588"/>
            <a:chExt cx="1724" cy="588"/>
          </a:xfrm>
        </p:grpSpPr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4660" y="2592"/>
              <a:ext cx="284" cy="58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92" y="460"/>
                </a:cxn>
                <a:cxn ang="0">
                  <a:pos x="116" y="556"/>
                </a:cxn>
                <a:cxn ang="0">
                  <a:pos x="140" y="580"/>
                </a:cxn>
                <a:cxn ang="0">
                  <a:pos x="172" y="548"/>
                </a:cxn>
                <a:cxn ang="0">
                  <a:pos x="196" y="468"/>
                </a:cxn>
                <a:cxn ang="0">
                  <a:pos x="284" y="0"/>
                </a:cxn>
                <a:cxn ang="0">
                  <a:pos x="0" y="4"/>
                </a:cxn>
              </a:cxnLst>
              <a:rect l="0" t="0" r="r" b="b"/>
              <a:pathLst>
                <a:path w="284" h="580">
                  <a:moveTo>
                    <a:pt x="0" y="4"/>
                  </a:moveTo>
                  <a:lnTo>
                    <a:pt x="92" y="460"/>
                  </a:lnTo>
                  <a:lnTo>
                    <a:pt x="116" y="556"/>
                  </a:lnTo>
                  <a:lnTo>
                    <a:pt x="140" y="580"/>
                  </a:lnTo>
                  <a:lnTo>
                    <a:pt x="172" y="548"/>
                  </a:lnTo>
                  <a:lnTo>
                    <a:pt x="196" y="468"/>
                  </a:lnTo>
                  <a:lnTo>
                    <a:pt x="28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66FFFF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auto">
            <a:xfrm>
              <a:off x="3220" y="2588"/>
              <a:ext cx="1156" cy="58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08" y="284"/>
                </a:cxn>
                <a:cxn ang="0">
                  <a:pos x="184" y="472"/>
                </a:cxn>
                <a:cxn ang="0">
                  <a:pos x="292" y="588"/>
                </a:cxn>
                <a:cxn ang="0">
                  <a:pos x="356" y="560"/>
                </a:cxn>
                <a:cxn ang="0">
                  <a:pos x="492" y="352"/>
                </a:cxn>
                <a:cxn ang="0">
                  <a:pos x="576" y="284"/>
                </a:cxn>
                <a:cxn ang="0">
                  <a:pos x="644" y="328"/>
                </a:cxn>
                <a:cxn ang="0">
                  <a:pos x="756" y="520"/>
                </a:cxn>
                <a:cxn ang="0">
                  <a:pos x="832" y="588"/>
                </a:cxn>
                <a:cxn ang="0">
                  <a:pos x="876" y="572"/>
                </a:cxn>
                <a:cxn ang="0">
                  <a:pos x="924" y="528"/>
                </a:cxn>
                <a:cxn ang="0">
                  <a:pos x="1156" y="0"/>
                </a:cxn>
                <a:cxn ang="0">
                  <a:pos x="0" y="4"/>
                </a:cxn>
              </a:cxnLst>
              <a:rect l="0" t="0" r="r" b="b"/>
              <a:pathLst>
                <a:path w="1156" h="588">
                  <a:moveTo>
                    <a:pt x="0" y="4"/>
                  </a:moveTo>
                  <a:lnTo>
                    <a:pt x="108" y="284"/>
                  </a:lnTo>
                  <a:lnTo>
                    <a:pt x="184" y="472"/>
                  </a:lnTo>
                  <a:lnTo>
                    <a:pt x="292" y="588"/>
                  </a:lnTo>
                  <a:lnTo>
                    <a:pt x="356" y="560"/>
                  </a:lnTo>
                  <a:lnTo>
                    <a:pt x="492" y="352"/>
                  </a:lnTo>
                  <a:lnTo>
                    <a:pt x="576" y="284"/>
                  </a:lnTo>
                  <a:lnTo>
                    <a:pt x="644" y="328"/>
                  </a:lnTo>
                  <a:lnTo>
                    <a:pt x="756" y="520"/>
                  </a:lnTo>
                  <a:lnTo>
                    <a:pt x="832" y="588"/>
                  </a:lnTo>
                  <a:lnTo>
                    <a:pt x="876" y="572"/>
                  </a:lnTo>
                  <a:lnTo>
                    <a:pt x="924" y="528"/>
                  </a:lnTo>
                  <a:lnTo>
                    <a:pt x="1156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66FF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68338" y="1843088"/>
            <a:ext cx="3041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latin typeface="Tahoma" pitchFamily="34" charset="0"/>
              </a:rPr>
              <a:t>1. Укажите промежутки </a:t>
            </a:r>
          </a:p>
          <a:p>
            <a:r>
              <a:rPr lang="ru-RU" sz="2000">
                <a:latin typeface="Tahoma" pitchFamily="34" charset="0"/>
              </a:rPr>
              <a:t>убывания функции.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44538" y="3355975"/>
            <a:ext cx="3041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latin typeface="Tahoma" pitchFamily="34" charset="0"/>
              </a:rPr>
              <a:t>2. Укажите промежутки </a:t>
            </a:r>
          </a:p>
          <a:p>
            <a:r>
              <a:rPr lang="ru-RU" sz="2000">
                <a:latin typeface="Tahoma" pitchFamily="34" charset="0"/>
              </a:rPr>
              <a:t>возрастания функции.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36" y="1152"/>
              <a:ext cx="288" cy="2880"/>
              <a:chOff x="2880" y="1296"/>
              <a:chExt cx="288" cy="2592"/>
            </a:xfrm>
          </p:grpSpPr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>
                <a:off x="2880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12" y="1152"/>
              <a:ext cx="288" cy="2880"/>
              <a:chOff x="2880" y="1296"/>
              <a:chExt cx="288" cy="2592"/>
            </a:xfrm>
          </p:grpSpPr>
          <p:sp>
            <p:nvSpPr>
              <p:cNvPr id="17420" name="Line 12"/>
              <p:cNvSpPr>
                <a:spLocks noChangeShapeType="1"/>
              </p:cNvSpPr>
              <p:nvPr/>
            </p:nvSpPr>
            <p:spPr bwMode="auto">
              <a:xfrm>
                <a:off x="2880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1" name="Line 13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3888" y="1152"/>
              <a:ext cx="0" cy="288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4464" y="1152"/>
              <a:ext cx="0" cy="288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4752" y="1152"/>
              <a:ext cx="288" cy="2880"/>
              <a:chOff x="2880" y="1296"/>
              <a:chExt cx="288" cy="2592"/>
            </a:xfrm>
          </p:grpSpPr>
          <p:sp>
            <p:nvSpPr>
              <p:cNvPr id="17425" name="Line 17"/>
              <p:cNvSpPr>
                <a:spLocks noChangeShapeType="1"/>
              </p:cNvSpPr>
              <p:nvPr/>
            </p:nvSpPr>
            <p:spPr bwMode="auto">
              <a:xfrm>
                <a:off x="2880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6" name="Line 18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5328" y="1152"/>
              <a:ext cx="288" cy="2880"/>
              <a:chOff x="2880" y="1296"/>
              <a:chExt cx="288" cy="2592"/>
            </a:xfrm>
          </p:grpSpPr>
          <p:sp>
            <p:nvSpPr>
              <p:cNvPr id="17428" name="Line 20"/>
              <p:cNvSpPr>
                <a:spLocks noChangeShapeType="1"/>
              </p:cNvSpPr>
              <p:nvPr/>
            </p:nvSpPr>
            <p:spPr bwMode="auto">
              <a:xfrm>
                <a:off x="2880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9" name="Line 21"/>
              <p:cNvSpPr>
                <a:spLocks noChangeShapeType="1"/>
              </p:cNvSpPr>
              <p:nvPr/>
            </p:nvSpPr>
            <p:spPr bwMode="auto">
              <a:xfrm>
                <a:off x="3168" y="1296"/>
                <a:ext cx="0" cy="25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2736" y="2016"/>
              <a:ext cx="2880" cy="288"/>
              <a:chOff x="2736" y="2016"/>
              <a:chExt cx="2880" cy="288"/>
            </a:xfrm>
          </p:grpSpPr>
          <p:sp>
            <p:nvSpPr>
              <p:cNvPr id="17432" name="Line 24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3" name="Line 25"/>
              <p:cNvSpPr>
                <a:spLocks noChangeShapeType="1"/>
              </p:cNvSpPr>
              <p:nvPr/>
            </p:nvSpPr>
            <p:spPr bwMode="auto">
              <a:xfrm>
                <a:off x="2736" y="2016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2736" y="1440"/>
              <a:ext cx="2880" cy="288"/>
              <a:chOff x="2736" y="2016"/>
              <a:chExt cx="2880" cy="288"/>
            </a:xfrm>
          </p:grpSpPr>
          <p:sp>
            <p:nvSpPr>
              <p:cNvPr id="17435" name="Line 27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6" name="Line 28"/>
              <p:cNvSpPr>
                <a:spLocks noChangeShapeType="1"/>
              </p:cNvSpPr>
              <p:nvPr/>
            </p:nvSpPr>
            <p:spPr bwMode="auto">
              <a:xfrm>
                <a:off x="2736" y="2016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2736" y="2880"/>
              <a:ext cx="2880" cy="288"/>
              <a:chOff x="2736" y="2016"/>
              <a:chExt cx="2880" cy="288"/>
            </a:xfrm>
          </p:grpSpPr>
          <p:sp>
            <p:nvSpPr>
              <p:cNvPr id="17438" name="Line 30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9" name="Line 31"/>
              <p:cNvSpPr>
                <a:spLocks noChangeShapeType="1"/>
              </p:cNvSpPr>
              <p:nvPr/>
            </p:nvSpPr>
            <p:spPr bwMode="auto">
              <a:xfrm>
                <a:off x="2736" y="2016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2736" y="3744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736" y="345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736" y="403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2736" y="115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4191000" y="1828800"/>
            <a:ext cx="4572000" cy="4572000"/>
            <a:chOff x="2736" y="1152"/>
            <a:chExt cx="2880" cy="2880"/>
          </a:xfrm>
        </p:grpSpPr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 flipV="1">
              <a:off x="4176" y="1152"/>
              <a:ext cx="0" cy="28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2736" y="2592"/>
              <a:ext cx="2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6172200" y="1905000"/>
            <a:ext cx="31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у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8458200" y="4114800"/>
            <a:ext cx="32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х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6232525" y="40703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0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853238" y="4081463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6213475" y="34861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1</a:t>
            </a:r>
          </a:p>
        </p:txBody>
      </p:sp>
      <p:grpSp>
        <p:nvGrpSpPr>
          <p:cNvPr id="13" name="Group 44"/>
          <p:cNvGrpSpPr>
            <a:grpSpLocks/>
          </p:cNvGrpSpPr>
          <p:nvPr/>
        </p:nvGrpSpPr>
        <p:grpSpPr bwMode="auto">
          <a:xfrm>
            <a:off x="4589463" y="3124200"/>
            <a:ext cx="3800475" cy="1981200"/>
            <a:chOff x="2891" y="1968"/>
            <a:chExt cx="2394" cy="1248"/>
          </a:xfrm>
        </p:grpSpPr>
        <p:sp>
          <p:nvSpPr>
            <p:cNvPr id="17453" name="Freeform 45"/>
            <p:cNvSpPr>
              <a:spLocks/>
            </p:cNvSpPr>
            <p:nvPr/>
          </p:nvSpPr>
          <p:spPr bwMode="auto">
            <a:xfrm>
              <a:off x="2928" y="1968"/>
              <a:ext cx="2304" cy="1248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144" y="48"/>
                </a:cxn>
                <a:cxn ang="0">
                  <a:pos x="288" y="624"/>
                </a:cxn>
                <a:cxn ang="0">
                  <a:pos x="576" y="1200"/>
                </a:cxn>
                <a:cxn ang="0">
                  <a:pos x="864" y="912"/>
                </a:cxn>
                <a:cxn ang="0">
                  <a:pos x="1152" y="1200"/>
                </a:cxn>
                <a:cxn ang="0">
                  <a:pos x="1440" y="624"/>
                </a:cxn>
                <a:cxn ang="0">
                  <a:pos x="1584" y="336"/>
                </a:cxn>
                <a:cxn ang="0">
                  <a:pos x="1728" y="624"/>
                </a:cxn>
                <a:cxn ang="0">
                  <a:pos x="1872" y="1200"/>
                </a:cxn>
                <a:cxn ang="0">
                  <a:pos x="2016" y="624"/>
                </a:cxn>
                <a:cxn ang="0">
                  <a:pos x="2160" y="48"/>
                </a:cxn>
                <a:cxn ang="0">
                  <a:pos x="2304" y="336"/>
                </a:cxn>
              </a:cxnLst>
              <a:rect l="0" t="0" r="r" b="b"/>
              <a:pathLst>
                <a:path w="2304" h="1248">
                  <a:moveTo>
                    <a:pt x="0" y="624"/>
                  </a:moveTo>
                  <a:cubicBezTo>
                    <a:pt x="48" y="336"/>
                    <a:pt x="96" y="48"/>
                    <a:pt x="144" y="48"/>
                  </a:cubicBezTo>
                  <a:cubicBezTo>
                    <a:pt x="192" y="48"/>
                    <a:pt x="216" y="432"/>
                    <a:pt x="288" y="624"/>
                  </a:cubicBezTo>
                  <a:cubicBezTo>
                    <a:pt x="360" y="816"/>
                    <a:pt x="480" y="1152"/>
                    <a:pt x="576" y="1200"/>
                  </a:cubicBezTo>
                  <a:cubicBezTo>
                    <a:pt x="672" y="1248"/>
                    <a:pt x="768" y="912"/>
                    <a:pt x="864" y="912"/>
                  </a:cubicBezTo>
                  <a:cubicBezTo>
                    <a:pt x="960" y="912"/>
                    <a:pt x="1056" y="1248"/>
                    <a:pt x="1152" y="1200"/>
                  </a:cubicBezTo>
                  <a:cubicBezTo>
                    <a:pt x="1248" y="1152"/>
                    <a:pt x="1368" y="768"/>
                    <a:pt x="1440" y="624"/>
                  </a:cubicBezTo>
                  <a:cubicBezTo>
                    <a:pt x="1512" y="480"/>
                    <a:pt x="1536" y="336"/>
                    <a:pt x="1584" y="336"/>
                  </a:cubicBezTo>
                  <a:cubicBezTo>
                    <a:pt x="1632" y="336"/>
                    <a:pt x="1680" y="480"/>
                    <a:pt x="1728" y="624"/>
                  </a:cubicBezTo>
                  <a:cubicBezTo>
                    <a:pt x="1776" y="768"/>
                    <a:pt x="1824" y="1200"/>
                    <a:pt x="1872" y="1200"/>
                  </a:cubicBezTo>
                  <a:cubicBezTo>
                    <a:pt x="1920" y="1200"/>
                    <a:pt x="1968" y="816"/>
                    <a:pt x="2016" y="624"/>
                  </a:cubicBezTo>
                  <a:cubicBezTo>
                    <a:pt x="2064" y="432"/>
                    <a:pt x="2112" y="96"/>
                    <a:pt x="2160" y="48"/>
                  </a:cubicBezTo>
                  <a:cubicBezTo>
                    <a:pt x="2208" y="0"/>
                    <a:pt x="2280" y="288"/>
                    <a:pt x="2304" y="336"/>
                  </a:cubicBezTo>
                </a:path>
              </a:pathLst>
            </a:custGeom>
            <a:noFill/>
            <a:ln w="38100" cmpd="sng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54" name="Oval 46"/>
            <p:cNvSpPr>
              <a:spLocks noChangeArrowheads="1"/>
            </p:cNvSpPr>
            <p:nvPr/>
          </p:nvSpPr>
          <p:spPr bwMode="auto">
            <a:xfrm>
              <a:off x="2891" y="2555"/>
              <a:ext cx="76" cy="6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5" name="Oval 47"/>
            <p:cNvSpPr>
              <a:spLocks noChangeArrowheads="1"/>
            </p:cNvSpPr>
            <p:nvPr/>
          </p:nvSpPr>
          <p:spPr bwMode="auto">
            <a:xfrm>
              <a:off x="5209" y="2276"/>
              <a:ext cx="76" cy="6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8137525" y="407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b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4479925" y="40719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а</a:t>
            </a:r>
          </a:p>
        </p:txBody>
      </p:sp>
      <p:sp>
        <p:nvSpPr>
          <p:cNvPr id="17470" name="Rectangle 62"/>
          <p:cNvSpPr>
            <a:spLocks noGrp="1" noChangeArrowheads="1"/>
          </p:cNvSpPr>
          <p:nvPr>
            <p:ph type="title"/>
          </p:nvPr>
        </p:nvSpPr>
        <p:spPr>
          <a:xfrm>
            <a:off x="228600" y="87313"/>
            <a:ext cx="8826500" cy="1360487"/>
          </a:xfrm>
          <a:noFill/>
          <a:ln/>
        </p:spPr>
        <p:txBody>
          <a:bodyPr/>
          <a:lstStyle/>
          <a:p>
            <a:pPr algn="r"/>
            <a:r>
              <a:rPr lang="ru-RU" sz="3000" b="1" dirty="0">
                <a:solidFill>
                  <a:srgbClr val="C00000"/>
                </a:solidFill>
              </a:rPr>
              <a:t>Функция 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y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=</a:t>
            </a:r>
            <a:r>
              <a:rPr lang="ru-RU" sz="3000" b="1" i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f(x)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ru-RU" sz="3000" b="1" dirty="0">
                <a:solidFill>
                  <a:srgbClr val="C00000"/>
                </a:solidFill>
              </a:rPr>
              <a:t>задана на интервале (</a:t>
            </a:r>
            <a:r>
              <a:rPr lang="en-US" sz="3000" b="1" i="1" dirty="0" err="1">
                <a:solidFill>
                  <a:srgbClr val="C00000"/>
                </a:solidFill>
              </a:rPr>
              <a:t>a;b</a:t>
            </a:r>
            <a:r>
              <a:rPr lang="ru-RU" sz="3000" b="1" dirty="0">
                <a:solidFill>
                  <a:srgbClr val="C00000"/>
                </a:solidFill>
              </a:rPr>
              <a:t>),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ru-RU" sz="3000" b="1" dirty="0">
                <a:solidFill>
                  <a:srgbClr val="C00000"/>
                </a:solidFill>
              </a:rPr>
              <a:t/>
            </a:r>
            <a:br>
              <a:rPr lang="ru-RU" sz="3000" b="1" dirty="0">
                <a:solidFill>
                  <a:srgbClr val="C00000"/>
                </a:solidFill>
              </a:rPr>
            </a:br>
            <a:r>
              <a:rPr lang="ru-RU" sz="3000" b="1" dirty="0">
                <a:solidFill>
                  <a:srgbClr val="C00000"/>
                </a:solidFill>
              </a:rPr>
              <a:t>на рисунке изображен график ее производной</a:t>
            </a:r>
            <a:r>
              <a:rPr lang="ru-RU" sz="3000" b="1" dirty="0"/>
              <a:t>.</a:t>
            </a:r>
          </a:p>
        </p:txBody>
      </p:sp>
      <p:graphicFrame>
        <p:nvGraphicFramePr>
          <p:cNvPr id="17458" name="Object 50"/>
          <p:cNvGraphicFramePr>
            <a:graphicFrameLocks noChangeAspect="1"/>
          </p:cNvGraphicFramePr>
          <p:nvPr>
            <p:ph sz="half" idx="1"/>
          </p:nvPr>
        </p:nvGraphicFramePr>
        <p:xfrm>
          <a:off x="7019925" y="2460625"/>
          <a:ext cx="1724025" cy="574675"/>
        </p:xfrm>
        <a:graphic>
          <a:graphicData uri="http://schemas.openxmlformats.org/presentationml/2006/ole">
            <p:oleObj spid="_x0000_s36866" name="Формула" r:id="rId3" imgW="609480" imgH="203040" progId="Equation.3">
              <p:embed/>
            </p:oleObj>
          </a:graphicData>
        </a:graphic>
      </p:graphicFrame>
      <p:graphicFrame>
        <p:nvGraphicFramePr>
          <p:cNvPr id="17459" name="Object 51"/>
          <p:cNvGraphicFramePr>
            <a:graphicFrameLocks noChangeAspect="1"/>
          </p:cNvGraphicFramePr>
          <p:nvPr>
            <p:ph sz="quarter" idx="2"/>
          </p:nvPr>
        </p:nvGraphicFramePr>
        <p:xfrm>
          <a:off x="876300" y="2606675"/>
          <a:ext cx="1911350" cy="601663"/>
        </p:xfrm>
        <a:graphic>
          <a:graphicData uri="http://schemas.openxmlformats.org/presentationml/2006/ole">
            <p:oleObj spid="_x0000_s36867" name="Формула" r:id="rId4" imgW="685800" imgH="215640" progId="Equation.3">
              <p:embed/>
            </p:oleObj>
          </a:graphicData>
        </a:graphic>
      </p:graphicFrame>
      <p:graphicFrame>
        <p:nvGraphicFramePr>
          <p:cNvPr id="17460" name="Object 52"/>
          <p:cNvGraphicFramePr>
            <a:graphicFrameLocks noChangeAspect="1"/>
          </p:cNvGraphicFramePr>
          <p:nvPr>
            <p:ph sz="quarter" idx="3"/>
          </p:nvPr>
        </p:nvGraphicFramePr>
        <p:xfrm>
          <a:off x="647700" y="4149725"/>
          <a:ext cx="2836863" cy="595313"/>
        </p:xfrm>
        <a:graphic>
          <a:graphicData uri="http://schemas.openxmlformats.org/presentationml/2006/ole">
            <p:oleObj spid="_x0000_s36868" name="Формула" r:id="rId5" imgW="1028520" imgH="215640" progId="Equation.3">
              <p:embed/>
            </p:oleObj>
          </a:graphicData>
        </a:graphic>
      </p:graphicFrame>
      <p:grpSp>
        <p:nvGrpSpPr>
          <p:cNvPr id="14" name="Group 53"/>
          <p:cNvGrpSpPr>
            <a:grpSpLocks/>
          </p:cNvGrpSpPr>
          <p:nvPr/>
        </p:nvGrpSpPr>
        <p:grpSpPr bwMode="auto">
          <a:xfrm>
            <a:off x="4648200" y="3175000"/>
            <a:ext cx="3657600" cy="952500"/>
            <a:chOff x="2928" y="2000"/>
            <a:chExt cx="2304" cy="600"/>
          </a:xfrm>
        </p:grpSpPr>
        <p:sp>
          <p:nvSpPr>
            <p:cNvPr id="17462" name="Freeform 54"/>
            <p:cNvSpPr>
              <a:spLocks/>
            </p:cNvSpPr>
            <p:nvPr/>
          </p:nvSpPr>
          <p:spPr bwMode="auto">
            <a:xfrm>
              <a:off x="4940" y="2000"/>
              <a:ext cx="292" cy="600"/>
            </a:xfrm>
            <a:custGeom>
              <a:avLst/>
              <a:gdLst/>
              <a:ahLst/>
              <a:cxnLst>
                <a:cxn ang="0">
                  <a:pos x="0" y="588"/>
                </a:cxn>
                <a:cxn ang="0">
                  <a:pos x="92" y="172"/>
                </a:cxn>
                <a:cxn ang="0">
                  <a:pos x="120" y="64"/>
                </a:cxn>
                <a:cxn ang="0">
                  <a:pos x="160" y="0"/>
                </a:cxn>
                <a:cxn ang="0">
                  <a:pos x="208" y="68"/>
                </a:cxn>
                <a:cxn ang="0">
                  <a:pos x="288" y="304"/>
                </a:cxn>
                <a:cxn ang="0">
                  <a:pos x="292" y="600"/>
                </a:cxn>
                <a:cxn ang="0">
                  <a:pos x="0" y="588"/>
                </a:cxn>
              </a:cxnLst>
              <a:rect l="0" t="0" r="r" b="b"/>
              <a:pathLst>
                <a:path w="292" h="600">
                  <a:moveTo>
                    <a:pt x="0" y="588"/>
                  </a:moveTo>
                  <a:lnTo>
                    <a:pt x="92" y="172"/>
                  </a:lnTo>
                  <a:lnTo>
                    <a:pt x="120" y="64"/>
                  </a:lnTo>
                  <a:lnTo>
                    <a:pt x="160" y="0"/>
                  </a:lnTo>
                  <a:lnTo>
                    <a:pt x="208" y="68"/>
                  </a:lnTo>
                  <a:lnTo>
                    <a:pt x="288" y="304"/>
                  </a:lnTo>
                  <a:lnTo>
                    <a:pt x="292" y="600"/>
                  </a:lnTo>
                  <a:lnTo>
                    <a:pt x="0" y="588"/>
                  </a:lnTo>
                  <a:close/>
                </a:path>
              </a:pathLst>
            </a:custGeom>
            <a:solidFill>
              <a:srgbClr val="FF3F3F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63" name="Freeform 55"/>
            <p:cNvSpPr>
              <a:spLocks/>
            </p:cNvSpPr>
            <p:nvPr/>
          </p:nvSpPr>
          <p:spPr bwMode="auto">
            <a:xfrm>
              <a:off x="4372" y="2292"/>
              <a:ext cx="288" cy="296"/>
            </a:xfrm>
            <a:custGeom>
              <a:avLst/>
              <a:gdLst/>
              <a:ahLst/>
              <a:cxnLst>
                <a:cxn ang="0">
                  <a:pos x="0" y="292"/>
                </a:cxn>
                <a:cxn ang="0">
                  <a:pos x="76" y="92"/>
                </a:cxn>
                <a:cxn ang="0">
                  <a:pos x="136" y="0"/>
                </a:cxn>
                <a:cxn ang="0">
                  <a:pos x="228" y="104"/>
                </a:cxn>
                <a:cxn ang="0">
                  <a:pos x="288" y="296"/>
                </a:cxn>
                <a:cxn ang="0">
                  <a:pos x="0" y="292"/>
                </a:cxn>
              </a:cxnLst>
              <a:rect l="0" t="0" r="r" b="b"/>
              <a:pathLst>
                <a:path w="288" h="296">
                  <a:moveTo>
                    <a:pt x="0" y="292"/>
                  </a:moveTo>
                  <a:lnTo>
                    <a:pt x="76" y="92"/>
                  </a:lnTo>
                  <a:lnTo>
                    <a:pt x="136" y="0"/>
                  </a:lnTo>
                  <a:lnTo>
                    <a:pt x="228" y="104"/>
                  </a:lnTo>
                  <a:lnTo>
                    <a:pt x="288" y="296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F3F3F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64" name="Freeform 56"/>
            <p:cNvSpPr>
              <a:spLocks/>
            </p:cNvSpPr>
            <p:nvPr/>
          </p:nvSpPr>
          <p:spPr bwMode="auto">
            <a:xfrm>
              <a:off x="2928" y="2008"/>
              <a:ext cx="292" cy="584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64" y="208"/>
                </a:cxn>
                <a:cxn ang="0">
                  <a:pos x="96" y="72"/>
                </a:cxn>
                <a:cxn ang="0">
                  <a:pos x="140" y="0"/>
                </a:cxn>
                <a:cxn ang="0">
                  <a:pos x="172" y="84"/>
                </a:cxn>
                <a:cxn ang="0">
                  <a:pos x="256" y="484"/>
                </a:cxn>
                <a:cxn ang="0">
                  <a:pos x="292" y="580"/>
                </a:cxn>
                <a:cxn ang="0">
                  <a:pos x="0" y="584"/>
                </a:cxn>
              </a:cxnLst>
              <a:rect l="0" t="0" r="r" b="b"/>
              <a:pathLst>
                <a:path w="292" h="584">
                  <a:moveTo>
                    <a:pt x="0" y="584"/>
                  </a:moveTo>
                  <a:lnTo>
                    <a:pt x="64" y="208"/>
                  </a:lnTo>
                  <a:lnTo>
                    <a:pt x="96" y="72"/>
                  </a:lnTo>
                  <a:lnTo>
                    <a:pt x="140" y="0"/>
                  </a:lnTo>
                  <a:lnTo>
                    <a:pt x="172" y="84"/>
                  </a:lnTo>
                  <a:lnTo>
                    <a:pt x="256" y="484"/>
                  </a:lnTo>
                  <a:lnTo>
                    <a:pt x="292" y="580"/>
                  </a:lnTo>
                  <a:lnTo>
                    <a:pt x="0" y="584"/>
                  </a:lnTo>
                  <a:close/>
                </a:path>
              </a:pathLst>
            </a:custGeom>
            <a:solidFill>
              <a:srgbClr val="FF3F3F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7465" name="Picture 5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83475" y="5072063"/>
            <a:ext cx="1209675" cy="400050"/>
          </a:xfrm>
          <a:prstGeom prst="rect">
            <a:avLst/>
          </a:prstGeom>
          <a:noFill/>
        </p:spPr>
      </p:pic>
      <p:pic>
        <p:nvPicPr>
          <p:cNvPr id="17466" name="Picture 5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7788" y="2787650"/>
            <a:ext cx="1219200" cy="409575"/>
          </a:xfrm>
          <a:prstGeom prst="rect">
            <a:avLst/>
          </a:prstGeom>
          <a:noFill/>
        </p:spPr>
      </p:pic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685800" y="4954588"/>
            <a:ext cx="3470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3. Определите длину наименьшего промежутка убывания функции.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2968625" y="6035675"/>
            <a:ext cx="534988" cy="579438"/>
          </a:xfrm>
          <a:prstGeom prst="rect">
            <a:avLst/>
          </a:prstGeom>
          <a:solidFill>
            <a:srgbClr val="66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/>
              <a:t>1</a:t>
            </a:r>
          </a:p>
        </p:txBody>
      </p:sp>
      <p:sp>
        <p:nvSpPr>
          <p:cNvPr id="17469" name="AutoShape 61"/>
          <p:cNvSpPr>
            <a:spLocks noChangeArrowheads="1"/>
          </p:cNvSpPr>
          <p:nvPr/>
        </p:nvSpPr>
        <p:spPr bwMode="auto">
          <a:xfrm flipH="1">
            <a:off x="7283450" y="3911600"/>
            <a:ext cx="571500" cy="1905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56" grpId="0"/>
      <p:bldP spid="17457" grpId="0"/>
      <p:bldP spid="17467" grpId="0"/>
      <p:bldP spid="17468" grpId="0" animBg="1"/>
      <p:bldP spid="1746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105900" cy="1677987"/>
          </a:xfrm>
        </p:spPr>
        <p:txBody>
          <a:bodyPr/>
          <a:lstStyle/>
          <a:p>
            <a:pPr algn="r"/>
            <a:r>
              <a:rPr lang="ru-RU" sz="3000" b="1" dirty="0">
                <a:solidFill>
                  <a:srgbClr val="C00000"/>
                </a:solidFill>
              </a:rPr>
              <a:t>Функция 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y=f(x)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ru-RU" sz="3000" b="1" dirty="0">
                <a:solidFill>
                  <a:srgbClr val="C00000"/>
                </a:solidFill>
              </a:rPr>
              <a:t>задана на интервале (</a:t>
            </a:r>
            <a:r>
              <a:rPr lang="en-US" sz="3000" b="1" i="1" dirty="0" err="1">
                <a:solidFill>
                  <a:srgbClr val="C00000"/>
                </a:solidFill>
              </a:rPr>
              <a:t>a;b</a:t>
            </a:r>
            <a:r>
              <a:rPr lang="ru-RU" sz="3000" b="1" dirty="0">
                <a:solidFill>
                  <a:srgbClr val="C00000"/>
                </a:solidFill>
              </a:rPr>
              <a:t>),</a:t>
            </a:r>
            <a:br>
              <a:rPr lang="ru-RU" sz="3000" b="1" dirty="0">
                <a:solidFill>
                  <a:srgbClr val="C00000"/>
                </a:solidFill>
              </a:rPr>
            </a:br>
            <a:r>
              <a:rPr lang="ru-RU" sz="3000" b="1" dirty="0">
                <a:solidFill>
                  <a:srgbClr val="C00000"/>
                </a:solidFill>
              </a:rPr>
              <a:t>на рисунке изображен график ее производной.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191000" y="1828800"/>
            <a:ext cx="4678363" cy="4572000"/>
            <a:chOff x="2736" y="1152"/>
            <a:chExt cx="2947" cy="288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8439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40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331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844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43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auto">
                <a:xfrm>
                  <a:off x="3888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auto">
                <a:xfrm>
                  <a:off x="4464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14"/>
                <p:cNvGrpSpPr>
                  <a:grpSpLocks/>
                </p:cNvGrpSpPr>
                <p:nvPr/>
              </p:nvGrpSpPr>
              <p:grpSpPr bwMode="auto">
                <a:xfrm>
                  <a:off x="475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844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4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17"/>
                <p:cNvGrpSpPr>
                  <a:grpSpLocks/>
                </p:cNvGrpSpPr>
                <p:nvPr/>
              </p:nvGrpSpPr>
              <p:grpSpPr bwMode="auto">
                <a:xfrm>
                  <a:off x="5328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845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5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10" name="Group 21"/>
                <p:cNvGrpSpPr>
                  <a:grpSpLocks/>
                </p:cNvGrpSpPr>
                <p:nvPr/>
              </p:nvGrpSpPr>
              <p:grpSpPr bwMode="auto">
                <a:xfrm>
                  <a:off x="2736" y="2016"/>
                  <a:ext cx="2880" cy="288"/>
                  <a:chOff x="2736" y="2016"/>
                  <a:chExt cx="2880" cy="288"/>
                </a:xfrm>
              </p:grpSpPr>
              <p:sp>
                <p:nvSpPr>
                  <p:cNvPr id="1845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5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24"/>
                <p:cNvGrpSpPr>
                  <a:grpSpLocks/>
                </p:cNvGrpSpPr>
                <p:nvPr/>
              </p:nvGrpSpPr>
              <p:grpSpPr bwMode="auto">
                <a:xfrm>
                  <a:off x="2736" y="1440"/>
                  <a:ext cx="2880" cy="288"/>
                  <a:chOff x="2736" y="2016"/>
                  <a:chExt cx="2880" cy="288"/>
                </a:xfrm>
              </p:grpSpPr>
              <p:sp>
                <p:nvSpPr>
                  <p:cNvPr id="1845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5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27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2880" cy="288"/>
                  <a:chOff x="2736" y="2016"/>
                  <a:chExt cx="2880" cy="288"/>
                </a:xfrm>
              </p:grpSpPr>
              <p:sp>
                <p:nvSpPr>
                  <p:cNvPr id="1846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6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auto">
                <a:xfrm>
                  <a:off x="2736" y="374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auto">
                <a:xfrm>
                  <a:off x="2736" y="345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auto">
                <a:xfrm>
                  <a:off x="2736" y="403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auto">
                <a:xfrm>
                  <a:off x="2736" y="115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2736" y="1152"/>
              <a:ext cx="2947" cy="2880"/>
              <a:chOff x="2736" y="1152"/>
              <a:chExt cx="2947" cy="2880"/>
            </a:xfrm>
          </p:grpSpPr>
          <p:grpSp>
            <p:nvGrpSpPr>
              <p:cNvPr id="14" name="Group 35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8470" name="Text Box 38"/>
              <p:cNvSpPr txBox="1">
                <a:spLocks noChangeArrowheads="1"/>
              </p:cNvSpPr>
              <p:nvPr/>
            </p:nvSpPr>
            <p:spPr bwMode="auto">
              <a:xfrm>
                <a:off x="3984" y="1200"/>
                <a:ext cx="1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у</a:t>
                </a:r>
              </a:p>
            </p:txBody>
          </p:sp>
          <p:sp>
            <p:nvSpPr>
              <p:cNvPr id="18471" name="Text Box 39"/>
              <p:cNvSpPr txBox="1">
                <a:spLocks noChangeArrowheads="1"/>
              </p:cNvSpPr>
              <p:nvPr/>
            </p:nvSpPr>
            <p:spPr bwMode="auto">
              <a:xfrm>
                <a:off x="5424" y="2592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х</a:t>
                </a:r>
              </a:p>
            </p:txBody>
          </p:sp>
          <p:sp>
            <p:nvSpPr>
              <p:cNvPr id="18472" name="Text Box 40"/>
              <p:cNvSpPr txBox="1">
                <a:spLocks noChangeArrowheads="1"/>
              </p:cNvSpPr>
              <p:nvPr/>
            </p:nvSpPr>
            <p:spPr bwMode="auto">
              <a:xfrm>
                <a:off x="4022" y="2564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8473" name="Text Box 41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8474" name="Text Box 42"/>
              <p:cNvSpPr txBox="1">
                <a:spLocks noChangeArrowheads="1"/>
              </p:cNvSpPr>
              <p:nvPr/>
            </p:nvSpPr>
            <p:spPr bwMode="auto">
              <a:xfrm>
                <a:off x="4010" y="2196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8475" name="Text Box 43"/>
              <p:cNvSpPr txBox="1">
                <a:spLocks noChangeArrowheads="1"/>
              </p:cNvSpPr>
              <p:nvPr/>
            </p:nvSpPr>
            <p:spPr bwMode="auto">
              <a:xfrm>
                <a:off x="5006" y="1767"/>
                <a:ext cx="677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ahoma" pitchFamily="34" charset="0"/>
                  </a:rPr>
                  <a:t>y</a:t>
                </a:r>
                <a:r>
                  <a:rPr lang="ru-RU" b="1">
                    <a:latin typeface="Tahoma" pitchFamily="34" charset="0"/>
                  </a:rPr>
                  <a:t>=</a:t>
                </a:r>
                <a:r>
                  <a:rPr lang="en-US" b="1">
                    <a:latin typeface="Tahoma" pitchFamily="34" charset="0"/>
                  </a:rPr>
                  <a:t>f ‘(x)</a:t>
                </a:r>
                <a:endParaRPr lang="ru-RU" b="1">
                  <a:latin typeface="Tahoma" pitchFamily="34" charset="0"/>
                </a:endParaRPr>
              </a:p>
            </p:txBody>
          </p:sp>
        </p:grpSp>
      </p:grp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7870825" y="40830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b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4483100" y="40862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а</a:t>
            </a:r>
          </a:p>
        </p:txBody>
      </p:sp>
      <p:grpSp>
        <p:nvGrpSpPr>
          <p:cNvPr id="15" name="Group 46"/>
          <p:cNvGrpSpPr>
            <a:grpSpLocks/>
          </p:cNvGrpSpPr>
          <p:nvPr/>
        </p:nvGrpSpPr>
        <p:grpSpPr bwMode="auto">
          <a:xfrm>
            <a:off x="4587875" y="3262313"/>
            <a:ext cx="3484563" cy="2293937"/>
            <a:chOff x="2890" y="2055"/>
            <a:chExt cx="2195" cy="1445"/>
          </a:xfrm>
        </p:grpSpPr>
        <p:sp>
          <p:nvSpPr>
            <p:cNvPr id="18479" name="Freeform 47"/>
            <p:cNvSpPr>
              <a:spLocks/>
            </p:cNvSpPr>
            <p:nvPr/>
          </p:nvSpPr>
          <p:spPr bwMode="auto">
            <a:xfrm>
              <a:off x="2917" y="2055"/>
              <a:ext cx="2139" cy="1410"/>
            </a:xfrm>
            <a:custGeom>
              <a:avLst/>
              <a:gdLst/>
              <a:ahLst/>
              <a:cxnLst>
                <a:cxn ang="0">
                  <a:pos x="0" y="1410"/>
                </a:cxn>
                <a:cxn ang="0">
                  <a:pos x="301" y="532"/>
                </a:cxn>
                <a:cxn ang="0">
                  <a:pos x="640" y="2"/>
                </a:cxn>
                <a:cxn ang="0">
                  <a:pos x="1161" y="542"/>
                </a:cxn>
                <a:cxn ang="0">
                  <a:pos x="1737" y="1099"/>
                </a:cxn>
                <a:cxn ang="0">
                  <a:pos x="2139" y="94"/>
                </a:cxn>
              </a:cxnLst>
              <a:rect l="0" t="0" r="r" b="b"/>
              <a:pathLst>
                <a:path w="2139" h="1410">
                  <a:moveTo>
                    <a:pt x="0" y="1410"/>
                  </a:moveTo>
                  <a:cubicBezTo>
                    <a:pt x="97" y="1088"/>
                    <a:pt x="194" y="767"/>
                    <a:pt x="301" y="532"/>
                  </a:cubicBezTo>
                  <a:cubicBezTo>
                    <a:pt x="408" y="297"/>
                    <a:pt x="497" y="0"/>
                    <a:pt x="640" y="2"/>
                  </a:cubicBezTo>
                  <a:cubicBezTo>
                    <a:pt x="783" y="4"/>
                    <a:pt x="978" y="359"/>
                    <a:pt x="1161" y="542"/>
                  </a:cubicBezTo>
                  <a:cubicBezTo>
                    <a:pt x="1344" y="725"/>
                    <a:pt x="1574" y="1174"/>
                    <a:pt x="1737" y="1099"/>
                  </a:cubicBezTo>
                  <a:cubicBezTo>
                    <a:pt x="1900" y="1024"/>
                    <a:pt x="2019" y="559"/>
                    <a:pt x="2139" y="94"/>
                  </a:cubicBezTo>
                </a:path>
              </a:pathLst>
            </a:custGeom>
            <a:noFill/>
            <a:ln w="38100" cmpd="sng">
              <a:solidFill>
                <a:srgbClr val="FF3F3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80" name="Oval 48"/>
            <p:cNvSpPr>
              <a:spLocks noChangeArrowheads="1"/>
            </p:cNvSpPr>
            <p:nvPr/>
          </p:nvSpPr>
          <p:spPr bwMode="auto">
            <a:xfrm flipV="1">
              <a:off x="2890" y="3420"/>
              <a:ext cx="66" cy="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3F3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1" name="Oval 49"/>
            <p:cNvSpPr>
              <a:spLocks noChangeArrowheads="1"/>
            </p:cNvSpPr>
            <p:nvPr/>
          </p:nvSpPr>
          <p:spPr bwMode="auto">
            <a:xfrm flipV="1">
              <a:off x="5019" y="2118"/>
              <a:ext cx="66" cy="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3F3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8054975" y="3505200"/>
            <a:ext cx="0" cy="590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825500" y="2386013"/>
            <a:ext cx="3082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>
                <a:latin typeface="Tahoma" pitchFamily="34" charset="0"/>
              </a:rPr>
              <a:t>Назовите точки </a:t>
            </a:r>
          </a:p>
          <a:p>
            <a:pPr marL="342900" indent="-342900"/>
            <a:r>
              <a:rPr lang="ru-RU" sz="2000">
                <a:latin typeface="Tahoma" pitchFamily="34" charset="0"/>
              </a:rPr>
              <a:t>    максимумов функции.</a:t>
            </a: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858838" y="4013200"/>
            <a:ext cx="299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latin typeface="Tahoma" pitchFamily="34" charset="0"/>
              </a:rPr>
              <a:t>2. Назовите точки </a:t>
            </a:r>
          </a:p>
          <a:p>
            <a:r>
              <a:rPr lang="ru-RU" sz="2000">
                <a:latin typeface="Tahoma" pitchFamily="34" charset="0"/>
              </a:rPr>
              <a:t>    минимумов функции.</a:t>
            </a:r>
          </a:p>
        </p:txBody>
      </p:sp>
      <p:sp>
        <p:nvSpPr>
          <p:cNvPr id="18485" name="Oval 53"/>
          <p:cNvSpPr>
            <a:spLocks noChangeArrowheads="1"/>
          </p:cNvSpPr>
          <p:nvPr/>
        </p:nvSpPr>
        <p:spPr bwMode="auto">
          <a:xfrm>
            <a:off x="6367463" y="4027488"/>
            <a:ext cx="185737" cy="169862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" name="Group 54"/>
          <p:cNvGrpSpPr>
            <a:grpSpLocks/>
          </p:cNvGrpSpPr>
          <p:nvPr/>
        </p:nvGrpSpPr>
        <p:grpSpPr bwMode="auto">
          <a:xfrm>
            <a:off x="5022850" y="4035425"/>
            <a:ext cx="2916238" cy="182563"/>
            <a:chOff x="3164" y="2542"/>
            <a:chExt cx="1837" cy="115"/>
          </a:xfrm>
        </p:grpSpPr>
        <p:sp>
          <p:nvSpPr>
            <p:cNvPr id="18487" name="Oval 55"/>
            <p:cNvSpPr>
              <a:spLocks noChangeArrowheads="1"/>
            </p:cNvSpPr>
            <p:nvPr/>
          </p:nvSpPr>
          <p:spPr bwMode="auto">
            <a:xfrm>
              <a:off x="3164" y="2542"/>
              <a:ext cx="117" cy="107"/>
            </a:xfrm>
            <a:prstGeom prst="ellipse">
              <a:avLst/>
            </a:prstGeom>
            <a:solidFill>
              <a:srgbClr val="00FFFF"/>
            </a:solidFill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8" name="Oval 56"/>
            <p:cNvSpPr>
              <a:spLocks noChangeArrowheads="1"/>
            </p:cNvSpPr>
            <p:nvPr/>
          </p:nvSpPr>
          <p:spPr bwMode="auto">
            <a:xfrm>
              <a:off x="4884" y="2550"/>
              <a:ext cx="117" cy="107"/>
            </a:xfrm>
            <a:prstGeom prst="ellipse">
              <a:avLst/>
            </a:prstGeom>
            <a:solidFill>
              <a:srgbClr val="00FFFF"/>
            </a:solidFill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1560513" y="3197225"/>
            <a:ext cx="176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х = </a:t>
            </a:r>
            <a:r>
              <a:rPr lang="ru-RU" sz="3200" b="1">
                <a:latin typeface="Times New Roman" pitchFamily="18" charset="0"/>
              </a:rPr>
              <a:t>0</a:t>
            </a:r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1204913" y="4921250"/>
            <a:ext cx="2252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х = </a:t>
            </a:r>
            <a:r>
              <a:rPr lang="ru-RU" sz="3200" b="1">
                <a:latin typeface="Times New Roman" pitchFamily="18" charset="0"/>
              </a:rPr>
              <a:t>-3</a:t>
            </a:r>
            <a:r>
              <a:rPr lang="ru-RU" sz="3200" b="1" i="1">
                <a:latin typeface="Times New Roman" pitchFamily="18" charset="0"/>
              </a:rPr>
              <a:t>, х = </a:t>
            </a:r>
            <a:r>
              <a:rPr lang="ru-RU" sz="3200" b="1">
                <a:latin typeface="Times New Roman" pitchFamily="18" charset="0"/>
              </a:rPr>
              <a:t>3</a:t>
            </a:r>
          </a:p>
        </p:txBody>
      </p:sp>
      <p:grpSp>
        <p:nvGrpSpPr>
          <p:cNvPr id="17" name="Group 59"/>
          <p:cNvGrpSpPr>
            <a:grpSpLocks/>
          </p:cNvGrpSpPr>
          <p:nvPr/>
        </p:nvGrpSpPr>
        <p:grpSpPr bwMode="auto">
          <a:xfrm>
            <a:off x="4737100" y="3781425"/>
            <a:ext cx="3441700" cy="688975"/>
            <a:chOff x="2984" y="2382"/>
            <a:chExt cx="2168" cy="434"/>
          </a:xfrm>
        </p:grpSpPr>
        <p:grpSp>
          <p:nvGrpSpPr>
            <p:cNvPr id="18" name="Group 60"/>
            <p:cNvGrpSpPr>
              <a:grpSpLocks/>
            </p:cNvGrpSpPr>
            <p:nvPr/>
          </p:nvGrpSpPr>
          <p:grpSpPr bwMode="auto">
            <a:xfrm>
              <a:off x="2984" y="2382"/>
              <a:ext cx="472" cy="426"/>
              <a:chOff x="3272" y="2314"/>
              <a:chExt cx="472" cy="426"/>
            </a:xfrm>
          </p:grpSpPr>
          <p:sp>
            <p:nvSpPr>
              <p:cNvPr id="18493" name="Line 61"/>
              <p:cNvSpPr>
                <a:spLocks noChangeShapeType="1"/>
              </p:cNvSpPr>
              <p:nvPr/>
            </p:nvSpPr>
            <p:spPr bwMode="auto">
              <a:xfrm>
                <a:off x="3272" y="2740"/>
                <a:ext cx="14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" name="Group 62"/>
              <p:cNvGrpSpPr>
                <a:grpSpLocks/>
              </p:cNvGrpSpPr>
              <p:nvPr/>
            </p:nvGrpSpPr>
            <p:grpSpPr bwMode="auto">
              <a:xfrm>
                <a:off x="3592" y="2314"/>
                <a:ext cx="152" cy="152"/>
                <a:chOff x="3564" y="1772"/>
                <a:chExt cx="152" cy="152"/>
              </a:xfrm>
            </p:grpSpPr>
            <p:sp>
              <p:nvSpPr>
                <p:cNvPr id="18495" name="Line 63"/>
                <p:cNvSpPr>
                  <a:spLocks noChangeShapeType="1"/>
                </p:cNvSpPr>
                <p:nvPr/>
              </p:nvSpPr>
              <p:spPr bwMode="auto">
                <a:xfrm>
                  <a:off x="3564" y="1852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6" name="Line 64"/>
                <p:cNvSpPr>
                  <a:spLocks noChangeShapeType="1"/>
                </p:cNvSpPr>
                <p:nvPr/>
              </p:nvSpPr>
              <p:spPr bwMode="auto">
                <a:xfrm rot="-5400000">
                  <a:off x="3564" y="1848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" name="Group 65"/>
            <p:cNvGrpSpPr>
              <a:grpSpLocks/>
            </p:cNvGrpSpPr>
            <p:nvPr/>
          </p:nvGrpSpPr>
          <p:grpSpPr bwMode="auto">
            <a:xfrm>
              <a:off x="4680" y="2390"/>
              <a:ext cx="472" cy="426"/>
              <a:chOff x="3272" y="2314"/>
              <a:chExt cx="472" cy="426"/>
            </a:xfrm>
          </p:grpSpPr>
          <p:sp>
            <p:nvSpPr>
              <p:cNvPr id="18498" name="Line 66"/>
              <p:cNvSpPr>
                <a:spLocks noChangeShapeType="1"/>
              </p:cNvSpPr>
              <p:nvPr/>
            </p:nvSpPr>
            <p:spPr bwMode="auto">
              <a:xfrm>
                <a:off x="3272" y="2740"/>
                <a:ext cx="14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" name="Group 67"/>
              <p:cNvGrpSpPr>
                <a:grpSpLocks/>
              </p:cNvGrpSpPr>
              <p:nvPr/>
            </p:nvGrpSpPr>
            <p:grpSpPr bwMode="auto">
              <a:xfrm>
                <a:off x="3592" y="2314"/>
                <a:ext cx="152" cy="152"/>
                <a:chOff x="3564" y="1772"/>
                <a:chExt cx="152" cy="152"/>
              </a:xfrm>
            </p:grpSpPr>
            <p:sp>
              <p:nvSpPr>
                <p:cNvPr id="18500" name="Line 68"/>
                <p:cNvSpPr>
                  <a:spLocks noChangeShapeType="1"/>
                </p:cNvSpPr>
                <p:nvPr/>
              </p:nvSpPr>
              <p:spPr bwMode="auto">
                <a:xfrm>
                  <a:off x="3564" y="1852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501" name="Line 69"/>
                <p:cNvSpPr>
                  <a:spLocks noChangeShapeType="1"/>
                </p:cNvSpPr>
                <p:nvPr/>
              </p:nvSpPr>
              <p:spPr bwMode="auto">
                <a:xfrm rot="-5400000">
                  <a:off x="3564" y="1848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2" name="Group 70"/>
          <p:cNvGrpSpPr>
            <a:grpSpLocks/>
          </p:cNvGrpSpPr>
          <p:nvPr/>
        </p:nvGrpSpPr>
        <p:grpSpPr bwMode="auto">
          <a:xfrm>
            <a:off x="5956300" y="3762375"/>
            <a:ext cx="933450" cy="517525"/>
            <a:chOff x="3752" y="2370"/>
            <a:chExt cx="588" cy="326"/>
          </a:xfrm>
        </p:grpSpPr>
        <p:sp>
          <p:nvSpPr>
            <p:cNvPr id="18503" name="Line 71"/>
            <p:cNvSpPr>
              <a:spLocks noChangeShapeType="1"/>
            </p:cNvSpPr>
            <p:nvPr/>
          </p:nvSpPr>
          <p:spPr bwMode="auto">
            <a:xfrm flipH="1">
              <a:off x="4200" y="2696"/>
              <a:ext cx="1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 flipH="1">
              <a:off x="3752" y="2370"/>
              <a:ext cx="152" cy="152"/>
              <a:chOff x="3564" y="1772"/>
              <a:chExt cx="152" cy="152"/>
            </a:xfrm>
          </p:grpSpPr>
          <p:sp>
            <p:nvSpPr>
              <p:cNvPr id="18505" name="Line 73"/>
              <p:cNvSpPr>
                <a:spLocks noChangeShapeType="1"/>
              </p:cNvSpPr>
              <p:nvPr/>
            </p:nvSpPr>
            <p:spPr bwMode="auto">
              <a:xfrm>
                <a:off x="3564" y="1852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06" name="Line 74"/>
              <p:cNvSpPr>
                <a:spLocks noChangeShapeType="1"/>
              </p:cNvSpPr>
              <p:nvPr/>
            </p:nvSpPr>
            <p:spPr bwMode="auto">
              <a:xfrm rot="-5400000">
                <a:off x="3564" y="1848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2" grpId="0" animBg="1"/>
      <p:bldP spid="18483" grpId="0"/>
      <p:bldP spid="18484" grpId="0"/>
      <p:bldP spid="18485" grpId="0" animBg="1"/>
      <p:bldP spid="18485" grpId="1" animBg="1"/>
      <p:bldP spid="18489" grpId="0"/>
      <p:bldP spid="1849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2713"/>
            <a:ext cx="8839200" cy="1639887"/>
          </a:xfrm>
        </p:spPr>
        <p:txBody>
          <a:bodyPr/>
          <a:lstStyle/>
          <a:p>
            <a:pPr algn="r"/>
            <a:r>
              <a:rPr lang="ru-RU" sz="3000" b="1" dirty="0">
                <a:solidFill>
                  <a:srgbClr val="C00000"/>
                </a:solidFill>
              </a:rPr>
              <a:t>Функция 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en-US" sz="3000" b="1" i="1" dirty="0">
                <a:solidFill>
                  <a:srgbClr val="C00000"/>
                </a:solidFill>
              </a:rPr>
              <a:t>y=f(x)</a:t>
            </a:r>
            <a:r>
              <a:rPr lang="en-US" sz="3000" b="1" dirty="0">
                <a:solidFill>
                  <a:srgbClr val="C00000"/>
                </a:solidFill>
              </a:rPr>
              <a:t> </a:t>
            </a:r>
            <a:r>
              <a:rPr lang="ru-RU" sz="3000" b="1" dirty="0">
                <a:solidFill>
                  <a:srgbClr val="C00000"/>
                </a:solidFill>
              </a:rPr>
              <a:t>задана на интервале (</a:t>
            </a:r>
            <a:r>
              <a:rPr lang="en-US" sz="3000" b="1" i="1" dirty="0" err="1">
                <a:solidFill>
                  <a:srgbClr val="C00000"/>
                </a:solidFill>
              </a:rPr>
              <a:t>a;b</a:t>
            </a:r>
            <a:r>
              <a:rPr lang="ru-RU" sz="3000" b="1" dirty="0">
                <a:solidFill>
                  <a:srgbClr val="C00000"/>
                </a:solidFill>
              </a:rPr>
              <a:t>),</a:t>
            </a:r>
            <a:br>
              <a:rPr lang="ru-RU" sz="3000" b="1" dirty="0">
                <a:solidFill>
                  <a:srgbClr val="C00000"/>
                </a:solidFill>
              </a:rPr>
            </a:br>
            <a:r>
              <a:rPr lang="ru-RU" sz="3000" b="1" dirty="0">
                <a:solidFill>
                  <a:srgbClr val="C00000"/>
                </a:solidFill>
              </a:rPr>
              <a:t>на рисунке изображен график ее производной</a:t>
            </a:r>
            <a:r>
              <a:rPr lang="ru-RU" sz="3000" b="1" dirty="0"/>
              <a:t>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191000" y="1828800"/>
            <a:ext cx="4678363" cy="4572000"/>
            <a:chOff x="2736" y="1152"/>
            <a:chExt cx="2947" cy="288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9463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64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331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946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6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468" name="Line 12"/>
                <p:cNvSpPr>
                  <a:spLocks noChangeShapeType="1"/>
                </p:cNvSpPr>
                <p:nvPr/>
              </p:nvSpPr>
              <p:spPr bwMode="auto">
                <a:xfrm>
                  <a:off x="3888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69" name="Line 13"/>
                <p:cNvSpPr>
                  <a:spLocks noChangeShapeType="1"/>
                </p:cNvSpPr>
                <p:nvPr/>
              </p:nvSpPr>
              <p:spPr bwMode="auto">
                <a:xfrm>
                  <a:off x="4464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" name="Group 14"/>
                <p:cNvGrpSpPr>
                  <a:grpSpLocks/>
                </p:cNvGrpSpPr>
                <p:nvPr/>
              </p:nvGrpSpPr>
              <p:grpSpPr bwMode="auto">
                <a:xfrm>
                  <a:off x="475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947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7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17"/>
                <p:cNvGrpSpPr>
                  <a:grpSpLocks/>
                </p:cNvGrpSpPr>
                <p:nvPr/>
              </p:nvGrpSpPr>
              <p:grpSpPr bwMode="auto">
                <a:xfrm>
                  <a:off x="5328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1947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7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10" name="Group 21"/>
                <p:cNvGrpSpPr>
                  <a:grpSpLocks/>
                </p:cNvGrpSpPr>
                <p:nvPr/>
              </p:nvGrpSpPr>
              <p:grpSpPr bwMode="auto">
                <a:xfrm>
                  <a:off x="2736" y="2016"/>
                  <a:ext cx="2880" cy="288"/>
                  <a:chOff x="2736" y="2016"/>
                  <a:chExt cx="2880" cy="288"/>
                </a:xfrm>
              </p:grpSpPr>
              <p:sp>
                <p:nvSpPr>
                  <p:cNvPr id="1947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7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24"/>
                <p:cNvGrpSpPr>
                  <a:grpSpLocks/>
                </p:cNvGrpSpPr>
                <p:nvPr/>
              </p:nvGrpSpPr>
              <p:grpSpPr bwMode="auto">
                <a:xfrm>
                  <a:off x="2736" y="1440"/>
                  <a:ext cx="2880" cy="288"/>
                  <a:chOff x="2736" y="2016"/>
                  <a:chExt cx="2880" cy="288"/>
                </a:xfrm>
              </p:grpSpPr>
              <p:sp>
                <p:nvSpPr>
                  <p:cNvPr id="19481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8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27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2880" cy="288"/>
                  <a:chOff x="2736" y="2016"/>
                  <a:chExt cx="2880" cy="288"/>
                </a:xfrm>
              </p:grpSpPr>
              <p:sp>
                <p:nvSpPr>
                  <p:cNvPr id="19484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85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9486" name="Line 30"/>
                <p:cNvSpPr>
                  <a:spLocks noChangeShapeType="1"/>
                </p:cNvSpPr>
                <p:nvPr/>
              </p:nvSpPr>
              <p:spPr bwMode="auto">
                <a:xfrm>
                  <a:off x="2736" y="374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87" name="Line 31"/>
                <p:cNvSpPr>
                  <a:spLocks noChangeShapeType="1"/>
                </p:cNvSpPr>
                <p:nvPr/>
              </p:nvSpPr>
              <p:spPr bwMode="auto">
                <a:xfrm>
                  <a:off x="2736" y="345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88" name="Line 32"/>
                <p:cNvSpPr>
                  <a:spLocks noChangeShapeType="1"/>
                </p:cNvSpPr>
                <p:nvPr/>
              </p:nvSpPr>
              <p:spPr bwMode="auto">
                <a:xfrm>
                  <a:off x="2736" y="403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89" name="Line 33"/>
                <p:cNvSpPr>
                  <a:spLocks noChangeShapeType="1"/>
                </p:cNvSpPr>
                <p:nvPr/>
              </p:nvSpPr>
              <p:spPr bwMode="auto">
                <a:xfrm>
                  <a:off x="2736" y="115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2736" y="1152"/>
              <a:ext cx="2947" cy="2880"/>
              <a:chOff x="2736" y="1152"/>
              <a:chExt cx="2947" cy="2880"/>
            </a:xfrm>
          </p:grpSpPr>
          <p:grpSp>
            <p:nvGrpSpPr>
              <p:cNvPr id="14" name="Group 35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sp>
              <p:nvSpPr>
                <p:cNvPr id="19492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93" name="Line 37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9494" name="Text Box 38"/>
              <p:cNvSpPr txBox="1">
                <a:spLocks noChangeArrowheads="1"/>
              </p:cNvSpPr>
              <p:nvPr/>
            </p:nvSpPr>
            <p:spPr bwMode="auto">
              <a:xfrm>
                <a:off x="3984" y="1200"/>
                <a:ext cx="1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у</a:t>
                </a:r>
              </a:p>
            </p:txBody>
          </p:sp>
          <p:sp>
            <p:nvSpPr>
              <p:cNvPr id="19495" name="Text Box 39"/>
              <p:cNvSpPr txBox="1">
                <a:spLocks noChangeArrowheads="1"/>
              </p:cNvSpPr>
              <p:nvPr/>
            </p:nvSpPr>
            <p:spPr bwMode="auto">
              <a:xfrm>
                <a:off x="5424" y="2592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х</a:t>
                </a:r>
              </a:p>
            </p:txBody>
          </p:sp>
          <p:sp>
            <p:nvSpPr>
              <p:cNvPr id="19496" name="Text Box 40"/>
              <p:cNvSpPr txBox="1">
                <a:spLocks noChangeArrowheads="1"/>
              </p:cNvSpPr>
              <p:nvPr/>
            </p:nvSpPr>
            <p:spPr bwMode="auto">
              <a:xfrm>
                <a:off x="4022" y="2564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9497" name="Text Box 41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9498" name="Text Box 42"/>
              <p:cNvSpPr txBox="1">
                <a:spLocks noChangeArrowheads="1"/>
              </p:cNvSpPr>
              <p:nvPr/>
            </p:nvSpPr>
            <p:spPr bwMode="auto">
              <a:xfrm>
                <a:off x="4010" y="2196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9499" name="Text Box 43"/>
              <p:cNvSpPr txBox="1">
                <a:spLocks noChangeArrowheads="1"/>
              </p:cNvSpPr>
              <p:nvPr/>
            </p:nvSpPr>
            <p:spPr bwMode="auto">
              <a:xfrm>
                <a:off x="5006" y="1767"/>
                <a:ext cx="677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ahoma" pitchFamily="34" charset="0"/>
                  </a:rPr>
                  <a:t>y</a:t>
                </a:r>
                <a:r>
                  <a:rPr lang="ru-RU" b="1">
                    <a:latin typeface="Tahoma" pitchFamily="34" charset="0"/>
                  </a:rPr>
                  <a:t>=</a:t>
                </a:r>
                <a:r>
                  <a:rPr lang="en-US" b="1">
                    <a:latin typeface="Tahoma" pitchFamily="34" charset="0"/>
                  </a:rPr>
                  <a:t>f ‘(x)</a:t>
                </a:r>
                <a:endParaRPr lang="ru-RU" b="1">
                  <a:latin typeface="Tahoma" pitchFamily="34" charset="0"/>
                </a:endParaRPr>
              </a:p>
            </p:txBody>
          </p:sp>
        </p:grpSp>
      </p:grp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8137525" y="4070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b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4591050" y="39909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а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863600" y="2386013"/>
            <a:ext cx="3082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>
                <a:latin typeface="Tahoma" pitchFamily="34" charset="0"/>
              </a:rPr>
              <a:t>Назовите точки </a:t>
            </a:r>
          </a:p>
          <a:p>
            <a:pPr marL="342900" indent="-342900"/>
            <a:r>
              <a:rPr lang="ru-RU" sz="2000">
                <a:latin typeface="Tahoma" pitchFamily="34" charset="0"/>
              </a:rPr>
              <a:t>    максимумов функции.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896938" y="4013200"/>
            <a:ext cx="299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>
                <a:latin typeface="Tahoma" pitchFamily="34" charset="0"/>
              </a:rPr>
              <a:t>2. Назовите точки </a:t>
            </a:r>
          </a:p>
          <a:p>
            <a:r>
              <a:rPr lang="ru-RU" sz="2000">
                <a:latin typeface="Tahoma" pitchFamily="34" charset="0"/>
              </a:rPr>
              <a:t>    минимумов функции.</a:t>
            </a:r>
          </a:p>
        </p:txBody>
      </p: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4589463" y="2754313"/>
            <a:ext cx="3767137" cy="2795587"/>
            <a:chOff x="2891" y="1735"/>
            <a:chExt cx="2373" cy="1761"/>
          </a:xfrm>
        </p:grpSpPr>
        <p:sp>
          <p:nvSpPr>
            <p:cNvPr id="19505" name="Freeform 49"/>
            <p:cNvSpPr>
              <a:spLocks/>
            </p:cNvSpPr>
            <p:nvPr/>
          </p:nvSpPr>
          <p:spPr bwMode="auto">
            <a:xfrm>
              <a:off x="2926" y="1735"/>
              <a:ext cx="2304" cy="1761"/>
            </a:xfrm>
            <a:custGeom>
              <a:avLst/>
              <a:gdLst/>
              <a:ahLst/>
              <a:cxnLst>
                <a:cxn ang="0">
                  <a:pos x="0" y="1127"/>
                </a:cxn>
                <a:cxn ang="0">
                  <a:pos x="283" y="1712"/>
                </a:cxn>
                <a:cxn ang="0">
                  <a:pos x="576" y="834"/>
                </a:cxn>
                <a:cxn ang="0">
                  <a:pos x="868" y="2"/>
                </a:cxn>
                <a:cxn ang="0">
                  <a:pos x="1152" y="844"/>
                </a:cxn>
                <a:cxn ang="0">
                  <a:pos x="1435" y="1685"/>
                </a:cxn>
                <a:cxn ang="0">
                  <a:pos x="1728" y="825"/>
                </a:cxn>
                <a:cxn ang="0">
                  <a:pos x="2002" y="304"/>
                </a:cxn>
                <a:cxn ang="0">
                  <a:pos x="2304" y="652"/>
                </a:cxn>
              </a:cxnLst>
              <a:rect l="0" t="0" r="r" b="b"/>
              <a:pathLst>
                <a:path w="2304" h="1761">
                  <a:moveTo>
                    <a:pt x="0" y="1127"/>
                  </a:moveTo>
                  <a:cubicBezTo>
                    <a:pt x="93" y="1444"/>
                    <a:pt x="187" y="1761"/>
                    <a:pt x="283" y="1712"/>
                  </a:cubicBezTo>
                  <a:cubicBezTo>
                    <a:pt x="379" y="1663"/>
                    <a:pt x="478" y="1119"/>
                    <a:pt x="576" y="834"/>
                  </a:cubicBezTo>
                  <a:cubicBezTo>
                    <a:pt x="674" y="549"/>
                    <a:pt x="772" y="0"/>
                    <a:pt x="868" y="2"/>
                  </a:cubicBezTo>
                  <a:cubicBezTo>
                    <a:pt x="964" y="4"/>
                    <a:pt x="1058" y="564"/>
                    <a:pt x="1152" y="844"/>
                  </a:cubicBezTo>
                  <a:cubicBezTo>
                    <a:pt x="1246" y="1124"/>
                    <a:pt x="1339" y="1688"/>
                    <a:pt x="1435" y="1685"/>
                  </a:cubicBezTo>
                  <a:cubicBezTo>
                    <a:pt x="1531" y="1682"/>
                    <a:pt x="1634" y="1055"/>
                    <a:pt x="1728" y="825"/>
                  </a:cubicBezTo>
                  <a:cubicBezTo>
                    <a:pt x="1822" y="595"/>
                    <a:pt x="1906" y="333"/>
                    <a:pt x="2002" y="304"/>
                  </a:cubicBezTo>
                  <a:cubicBezTo>
                    <a:pt x="2098" y="275"/>
                    <a:pt x="2201" y="463"/>
                    <a:pt x="2304" y="652"/>
                  </a:cubicBezTo>
                </a:path>
              </a:pathLst>
            </a:custGeom>
            <a:noFill/>
            <a:ln w="38100" cmpd="sng">
              <a:solidFill>
                <a:srgbClr val="FF3F3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06" name="Oval 50"/>
            <p:cNvSpPr>
              <a:spLocks noChangeArrowheads="1"/>
            </p:cNvSpPr>
            <p:nvPr/>
          </p:nvSpPr>
          <p:spPr bwMode="auto">
            <a:xfrm>
              <a:off x="2891" y="2850"/>
              <a:ext cx="76" cy="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3F3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07" name="Oval 51"/>
            <p:cNvSpPr>
              <a:spLocks noChangeArrowheads="1"/>
            </p:cNvSpPr>
            <p:nvPr/>
          </p:nvSpPr>
          <p:spPr bwMode="auto">
            <a:xfrm>
              <a:off x="5188" y="2345"/>
              <a:ext cx="76" cy="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3F3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508" name="Oval 52"/>
          <p:cNvSpPr>
            <a:spLocks noChangeArrowheads="1"/>
          </p:cNvSpPr>
          <p:nvPr/>
        </p:nvSpPr>
        <p:spPr bwMode="auto">
          <a:xfrm>
            <a:off x="6400800" y="4022725"/>
            <a:ext cx="185738" cy="169863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" name="Group 53"/>
          <p:cNvGrpSpPr>
            <a:grpSpLocks/>
          </p:cNvGrpSpPr>
          <p:nvPr/>
        </p:nvGrpSpPr>
        <p:grpSpPr bwMode="auto">
          <a:xfrm>
            <a:off x="5472113" y="4022725"/>
            <a:ext cx="2016125" cy="169863"/>
            <a:chOff x="3447" y="2534"/>
            <a:chExt cx="1270" cy="107"/>
          </a:xfrm>
        </p:grpSpPr>
        <p:sp>
          <p:nvSpPr>
            <p:cNvPr id="19510" name="Oval 54"/>
            <p:cNvSpPr>
              <a:spLocks noChangeArrowheads="1"/>
            </p:cNvSpPr>
            <p:nvPr/>
          </p:nvSpPr>
          <p:spPr bwMode="auto">
            <a:xfrm>
              <a:off x="3447" y="2534"/>
              <a:ext cx="117" cy="107"/>
            </a:xfrm>
            <a:prstGeom prst="ellipse">
              <a:avLst/>
            </a:prstGeom>
            <a:solidFill>
              <a:srgbClr val="00FFFF"/>
            </a:solidFill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511" name="Oval 55"/>
            <p:cNvSpPr>
              <a:spLocks noChangeArrowheads="1"/>
            </p:cNvSpPr>
            <p:nvPr/>
          </p:nvSpPr>
          <p:spPr bwMode="auto">
            <a:xfrm>
              <a:off x="4600" y="2534"/>
              <a:ext cx="117" cy="107"/>
            </a:xfrm>
            <a:prstGeom prst="ellipse">
              <a:avLst/>
            </a:prstGeom>
            <a:solidFill>
              <a:srgbClr val="00FFFF"/>
            </a:solidFill>
            <a:ln w="2857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1476375" y="3124200"/>
            <a:ext cx="2014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х </a:t>
            </a:r>
            <a:r>
              <a:rPr lang="ru-RU" sz="3200" b="1">
                <a:latin typeface="Times New Roman" pitchFamily="18" charset="0"/>
              </a:rPr>
              <a:t>= 0</a:t>
            </a:r>
          </a:p>
        </p:txBody>
      </p:sp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1374775" y="4914900"/>
            <a:ext cx="2346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</a:rPr>
              <a:t>х</a:t>
            </a:r>
            <a:r>
              <a:rPr lang="ru-RU" sz="3200" b="1">
                <a:latin typeface="Times New Roman" pitchFamily="18" charset="0"/>
              </a:rPr>
              <a:t> = -2; </a:t>
            </a:r>
            <a:r>
              <a:rPr lang="ru-RU" sz="3200" b="1" i="1">
                <a:latin typeface="Times New Roman" pitchFamily="18" charset="0"/>
              </a:rPr>
              <a:t>х</a:t>
            </a:r>
            <a:r>
              <a:rPr lang="ru-RU" sz="3200" b="1">
                <a:latin typeface="Times New Roman" pitchFamily="18" charset="0"/>
              </a:rPr>
              <a:t> = 2</a:t>
            </a:r>
          </a:p>
        </p:txBody>
      </p:sp>
      <p:grpSp>
        <p:nvGrpSpPr>
          <p:cNvPr id="17" name="Group 58"/>
          <p:cNvGrpSpPr>
            <a:grpSpLocks/>
          </p:cNvGrpSpPr>
          <p:nvPr/>
        </p:nvGrpSpPr>
        <p:grpSpPr bwMode="auto">
          <a:xfrm>
            <a:off x="6089650" y="3679825"/>
            <a:ext cx="749300" cy="657225"/>
            <a:chOff x="3836" y="2318"/>
            <a:chExt cx="472" cy="414"/>
          </a:xfrm>
        </p:grpSpPr>
        <p:sp>
          <p:nvSpPr>
            <p:cNvPr id="19515" name="Line 59"/>
            <p:cNvSpPr>
              <a:spLocks noChangeShapeType="1"/>
            </p:cNvSpPr>
            <p:nvPr/>
          </p:nvSpPr>
          <p:spPr bwMode="auto">
            <a:xfrm>
              <a:off x="4168" y="2732"/>
              <a:ext cx="1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" name="Group 60"/>
            <p:cNvGrpSpPr>
              <a:grpSpLocks/>
            </p:cNvGrpSpPr>
            <p:nvPr/>
          </p:nvGrpSpPr>
          <p:grpSpPr bwMode="auto">
            <a:xfrm>
              <a:off x="3836" y="2318"/>
              <a:ext cx="152" cy="152"/>
              <a:chOff x="3564" y="1772"/>
              <a:chExt cx="152" cy="152"/>
            </a:xfrm>
          </p:grpSpPr>
          <p:sp>
            <p:nvSpPr>
              <p:cNvPr id="19517" name="Line 61"/>
              <p:cNvSpPr>
                <a:spLocks noChangeShapeType="1"/>
              </p:cNvSpPr>
              <p:nvPr/>
            </p:nvSpPr>
            <p:spPr bwMode="auto">
              <a:xfrm>
                <a:off x="3564" y="1852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8" name="Line 62"/>
              <p:cNvSpPr>
                <a:spLocks noChangeShapeType="1"/>
              </p:cNvSpPr>
              <p:nvPr/>
            </p:nvSpPr>
            <p:spPr bwMode="auto">
              <a:xfrm rot="-5400000">
                <a:off x="3564" y="1848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" name="Group 63"/>
          <p:cNvGrpSpPr>
            <a:grpSpLocks/>
          </p:cNvGrpSpPr>
          <p:nvPr/>
        </p:nvGrpSpPr>
        <p:grpSpPr bwMode="auto">
          <a:xfrm>
            <a:off x="5187950" y="3730625"/>
            <a:ext cx="2590800" cy="688975"/>
            <a:chOff x="3268" y="2306"/>
            <a:chExt cx="1632" cy="434"/>
          </a:xfrm>
        </p:grpSpPr>
        <p:grpSp>
          <p:nvGrpSpPr>
            <p:cNvPr id="20" name="Group 64"/>
            <p:cNvGrpSpPr>
              <a:grpSpLocks/>
            </p:cNvGrpSpPr>
            <p:nvPr/>
          </p:nvGrpSpPr>
          <p:grpSpPr bwMode="auto">
            <a:xfrm>
              <a:off x="3268" y="2314"/>
              <a:ext cx="472" cy="426"/>
              <a:chOff x="3272" y="2314"/>
              <a:chExt cx="472" cy="426"/>
            </a:xfrm>
          </p:grpSpPr>
          <p:sp>
            <p:nvSpPr>
              <p:cNvPr id="19521" name="Line 65"/>
              <p:cNvSpPr>
                <a:spLocks noChangeShapeType="1"/>
              </p:cNvSpPr>
              <p:nvPr/>
            </p:nvSpPr>
            <p:spPr bwMode="auto">
              <a:xfrm>
                <a:off x="3272" y="2740"/>
                <a:ext cx="14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" name="Group 66"/>
              <p:cNvGrpSpPr>
                <a:grpSpLocks/>
              </p:cNvGrpSpPr>
              <p:nvPr/>
            </p:nvGrpSpPr>
            <p:grpSpPr bwMode="auto">
              <a:xfrm>
                <a:off x="3592" y="2314"/>
                <a:ext cx="152" cy="152"/>
                <a:chOff x="3564" y="1772"/>
                <a:chExt cx="152" cy="152"/>
              </a:xfrm>
            </p:grpSpPr>
            <p:sp>
              <p:nvSpPr>
                <p:cNvPr id="19523" name="Line 67"/>
                <p:cNvSpPr>
                  <a:spLocks noChangeShapeType="1"/>
                </p:cNvSpPr>
                <p:nvPr/>
              </p:nvSpPr>
              <p:spPr bwMode="auto">
                <a:xfrm>
                  <a:off x="3564" y="1852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4" name="Line 68"/>
                <p:cNvSpPr>
                  <a:spLocks noChangeShapeType="1"/>
                </p:cNvSpPr>
                <p:nvPr/>
              </p:nvSpPr>
              <p:spPr bwMode="auto">
                <a:xfrm rot="-5400000">
                  <a:off x="3564" y="1848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2" name="Group 69"/>
            <p:cNvGrpSpPr>
              <a:grpSpLocks/>
            </p:cNvGrpSpPr>
            <p:nvPr/>
          </p:nvGrpSpPr>
          <p:grpSpPr bwMode="auto">
            <a:xfrm>
              <a:off x="4428" y="2306"/>
              <a:ext cx="472" cy="426"/>
              <a:chOff x="3272" y="2314"/>
              <a:chExt cx="472" cy="426"/>
            </a:xfrm>
          </p:grpSpPr>
          <p:sp>
            <p:nvSpPr>
              <p:cNvPr id="19526" name="Line 70"/>
              <p:cNvSpPr>
                <a:spLocks noChangeShapeType="1"/>
              </p:cNvSpPr>
              <p:nvPr/>
            </p:nvSpPr>
            <p:spPr bwMode="auto">
              <a:xfrm>
                <a:off x="3272" y="2740"/>
                <a:ext cx="14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3" name="Group 71"/>
              <p:cNvGrpSpPr>
                <a:grpSpLocks/>
              </p:cNvGrpSpPr>
              <p:nvPr/>
            </p:nvGrpSpPr>
            <p:grpSpPr bwMode="auto">
              <a:xfrm>
                <a:off x="3592" y="2314"/>
                <a:ext cx="152" cy="152"/>
                <a:chOff x="3564" y="1772"/>
                <a:chExt cx="152" cy="152"/>
              </a:xfrm>
            </p:grpSpPr>
            <p:sp>
              <p:nvSpPr>
                <p:cNvPr id="19528" name="Line 72"/>
                <p:cNvSpPr>
                  <a:spLocks noChangeShapeType="1"/>
                </p:cNvSpPr>
                <p:nvPr/>
              </p:nvSpPr>
              <p:spPr bwMode="auto">
                <a:xfrm>
                  <a:off x="3564" y="1852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9" name="Line 73"/>
                <p:cNvSpPr>
                  <a:spLocks noChangeShapeType="1"/>
                </p:cNvSpPr>
                <p:nvPr/>
              </p:nvSpPr>
              <p:spPr bwMode="auto">
                <a:xfrm rot="-5400000">
                  <a:off x="3564" y="1848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2" grpId="0"/>
      <p:bldP spid="19503" grpId="0"/>
      <p:bldP spid="19508" grpId="0" animBg="1"/>
      <p:bldP spid="19508" grpId="1" animBg="1"/>
      <p:bldP spid="19512" grpId="0"/>
      <p:bldP spid="195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452938" y="4100513"/>
            <a:ext cx="3857625" cy="1876425"/>
            <a:chOff x="2805" y="2583"/>
            <a:chExt cx="2430" cy="1182"/>
          </a:xfrm>
        </p:grpSpPr>
        <p:sp>
          <p:nvSpPr>
            <p:cNvPr id="23555" name="Freeform 3"/>
            <p:cNvSpPr>
              <a:spLocks/>
            </p:cNvSpPr>
            <p:nvPr/>
          </p:nvSpPr>
          <p:spPr bwMode="auto">
            <a:xfrm>
              <a:off x="4947" y="2583"/>
              <a:ext cx="288" cy="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5" y="3"/>
                </a:cxn>
                <a:cxn ang="0">
                  <a:pos x="288" y="300"/>
                </a:cxn>
                <a:cxn ang="0">
                  <a:pos x="228" y="267"/>
                </a:cxn>
                <a:cxn ang="0">
                  <a:pos x="102" y="162"/>
                </a:cxn>
                <a:cxn ang="0">
                  <a:pos x="0" y="0"/>
                </a:cxn>
              </a:cxnLst>
              <a:rect l="0" t="0" r="r" b="b"/>
              <a:pathLst>
                <a:path w="288" h="300">
                  <a:moveTo>
                    <a:pt x="0" y="0"/>
                  </a:moveTo>
                  <a:lnTo>
                    <a:pt x="285" y="3"/>
                  </a:lnTo>
                  <a:lnTo>
                    <a:pt x="288" y="300"/>
                  </a:lnTo>
                  <a:lnTo>
                    <a:pt x="228" y="267"/>
                  </a:lnTo>
                  <a:lnTo>
                    <a:pt x="102" y="1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auto">
            <a:xfrm>
              <a:off x="4371" y="2589"/>
              <a:ext cx="282" cy="29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0" y="162"/>
                </a:cxn>
                <a:cxn ang="0">
                  <a:pos x="72" y="252"/>
                </a:cxn>
                <a:cxn ang="0">
                  <a:pos x="114" y="297"/>
                </a:cxn>
                <a:cxn ang="0">
                  <a:pos x="177" y="237"/>
                </a:cxn>
                <a:cxn ang="0">
                  <a:pos x="282" y="0"/>
                </a:cxn>
                <a:cxn ang="0">
                  <a:pos x="0" y="3"/>
                </a:cxn>
              </a:cxnLst>
              <a:rect l="0" t="0" r="r" b="b"/>
              <a:pathLst>
                <a:path w="282" h="297">
                  <a:moveTo>
                    <a:pt x="0" y="3"/>
                  </a:moveTo>
                  <a:lnTo>
                    <a:pt x="30" y="162"/>
                  </a:lnTo>
                  <a:lnTo>
                    <a:pt x="72" y="252"/>
                  </a:lnTo>
                  <a:lnTo>
                    <a:pt x="114" y="297"/>
                  </a:lnTo>
                  <a:lnTo>
                    <a:pt x="177" y="237"/>
                  </a:lnTo>
                  <a:lnTo>
                    <a:pt x="282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FF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auto">
            <a:xfrm>
              <a:off x="3213" y="2586"/>
              <a:ext cx="855" cy="11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" y="741"/>
                </a:cxn>
                <a:cxn ang="0">
                  <a:pos x="138" y="843"/>
                </a:cxn>
                <a:cxn ang="0">
                  <a:pos x="165" y="897"/>
                </a:cxn>
                <a:cxn ang="0">
                  <a:pos x="237" y="636"/>
                </a:cxn>
                <a:cxn ang="0">
                  <a:pos x="282" y="558"/>
                </a:cxn>
                <a:cxn ang="0">
                  <a:pos x="327" y="639"/>
                </a:cxn>
                <a:cxn ang="0">
                  <a:pos x="477" y="1101"/>
                </a:cxn>
                <a:cxn ang="0">
                  <a:pos x="543" y="1179"/>
                </a:cxn>
                <a:cxn ang="0">
                  <a:pos x="606" y="1080"/>
                </a:cxn>
                <a:cxn ang="0">
                  <a:pos x="657" y="879"/>
                </a:cxn>
                <a:cxn ang="0">
                  <a:pos x="855" y="3"/>
                </a:cxn>
                <a:cxn ang="0">
                  <a:pos x="0" y="0"/>
                </a:cxn>
              </a:cxnLst>
              <a:rect l="0" t="0" r="r" b="b"/>
              <a:pathLst>
                <a:path w="855" h="1179">
                  <a:moveTo>
                    <a:pt x="0" y="0"/>
                  </a:moveTo>
                  <a:lnTo>
                    <a:pt x="108" y="741"/>
                  </a:lnTo>
                  <a:lnTo>
                    <a:pt x="138" y="843"/>
                  </a:lnTo>
                  <a:lnTo>
                    <a:pt x="165" y="897"/>
                  </a:lnTo>
                  <a:lnTo>
                    <a:pt x="237" y="636"/>
                  </a:lnTo>
                  <a:lnTo>
                    <a:pt x="282" y="558"/>
                  </a:lnTo>
                  <a:lnTo>
                    <a:pt x="327" y="639"/>
                  </a:lnTo>
                  <a:lnTo>
                    <a:pt x="477" y="1101"/>
                  </a:lnTo>
                  <a:lnTo>
                    <a:pt x="543" y="1179"/>
                  </a:lnTo>
                  <a:lnTo>
                    <a:pt x="606" y="1080"/>
                  </a:lnTo>
                  <a:lnTo>
                    <a:pt x="657" y="879"/>
                  </a:lnTo>
                  <a:lnTo>
                    <a:pt x="855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auto">
            <a:xfrm>
              <a:off x="2805" y="2586"/>
              <a:ext cx="114" cy="46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5" y="462"/>
                </a:cxn>
                <a:cxn ang="0">
                  <a:pos x="114" y="0"/>
                </a:cxn>
                <a:cxn ang="0">
                  <a:pos x="0" y="3"/>
                </a:cxn>
              </a:cxnLst>
              <a:rect l="0" t="0" r="r" b="b"/>
              <a:pathLst>
                <a:path w="114" h="462">
                  <a:moveTo>
                    <a:pt x="0" y="3"/>
                  </a:moveTo>
                  <a:lnTo>
                    <a:pt x="15" y="462"/>
                  </a:lnTo>
                  <a:lnTo>
                    <a:pt x="114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FF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648200" y="3200400"/>
            <a:ext cx="3181350" cy="927100"/>
            <a:chOff x="2928" y="2016"/>
            <a:chExt cx="2004" cy="584"/>
          </a:xfrm>
        </p:grpSpPr>
        <p:sp>
          <p:nvSpPr>
            <p:cNvPr id="23560" name="Freeform 8"/>
            <p:cNvSpPr>
              <a:spLocks/>
            </p:cNvSpPr>
            <p:nvPr/>
          </p:nvSpPr>
          <p:spPr bwMode="auto">
            <a:xfrm>
              <a:off x="4656" y="2016"/>
              <a:ext cx="276" cy="572"/>
            </a:xfrm>
            <a:custGeom>
              <a:avLst/>
              <a:gdLst/>
              <a:ahLst/>
              <a:cxnLst>
                <a:cxn ang="0">
                  <a:pos x="0" y="568"/>
                </a:cxn>
                <a:cxn ang="0">
                  <a:pos x="108" y="124"/>
                </a:cxn>
                <a:cxn ang="0">
                  <a:pos x="160" y="0"/>
                </a:cxn>
                <a:cxn ang="0">
                  <a:pos x="192" y="84"/>
                </a:cxn>
                <a:cxn ang="0">
                  <a:pos x="276" y="572"/>
                </a:cxn>
                <a:cxn ang="0">
                  <a:pos x="0" y="568"/>
                </a:cxn>
              </a:cxnLst>
              <a:rect l="0" t="0" r="r" b="b"/>
              <a:pathLst>
                <a:path w="276" h="572">
                  <a:moveTo>
                    <a:pt x="0" y="568"/>
                  </a:moveTo>
                  <a:lnTo>
                    <a:pt x="108" y="124"/>
                  </a:lnTo>
                  <a:lnTo>
                    <a:pt x="160" y="0"/>
                  </a:lnTo>
                  <a:lnTo>
                    <a:pt x="192" y="84"/>
                  </a:lnTo>
                  <a:lnTo>
                    <a:pt x="276" y="572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33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auto">
            <a:xfrm>
              <a:off x="4080" y="2020"/>
              <a:ext cx="272" cy="580"/>
            </a:xfrm>
            <a:custGeom>
              <a:avLst/>
              <a:gdLst/>
              <a:ahLst/>
              <a:cxnLst>
                <a:cxn ang="0">
                  <a:pos x="0" y="580"/>
                </a:cxn>
                <a:cxn ang="0">
                  <a:pos x="88" y="136"/>
                </a:cxn>
                <a:cxn ang="0">
                  <a:pos x="128" y="0"/>
                </a:cxn>
                <a:cxn ang="0">
                  <a:pos x="152" y="48"/>
                </a:cxn>
                <a:cxn ang="0">
                  <a:pos x="180" y="124"/>
                </a:cxn>
                <a:cxn ang="0">
                  <a:pos x="272" y="580"/>
                </a:cxn>
                <a:cxn ang="0">
                  <a:pos x="0" y="580"/>
                </a:cxn>
              </a:cxnLst>
              <a:rect l="0" t="0" r="r" b="b"/>
              <a:pathLst>
                <a:path w="272" h="580">
                  <a:moveTo>
                    <a:pt x="0" y="580"/>
                  </a:moveTo>
                  <a:lnTo>
                    <a:pt x="88" y="136"/>
                  </a:lnTo>
                  <a:lnTo>
                    <a:pt x="128" y="0"/>
                  </a:lnTo>
                  <a:lnTo>
                    <a:pt x="152" y="48"/>
                  </a:lnTo>
                  <a:lnTo>
                    <a:pt x="180" y="124"/>
                  </a:lnTo>
                  <a:lnTo>
                    <a:pt x="272" y="580"/>
                  </a:lnTo>
                  <a:lnTo>
                    <a:pt x="0" y="580"/>
                  </a:lnTo>
                  <a:close/>
                </a:path>
              </a:pathLst>
            </a:custGeom>
            <a:solidFill>
              <a:srgbClr val="FF33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Freeform 10"/>
            <p:cNvSpPr>
              <a:spLocks/>
            </p:cNvSpPr>
            <p:nvPr/>
          </p:nvSpPr>
          <p:spPr bwMode="auto">
            <a:xfrm>
              <a:off x="2928" y="2296"/>
              <a:ext cx="292" cy="300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56" y="104"/>
                </a:cxn>
                <a:cxn ang="0">
                  <a:pos x="136" y="0"/>
                </a:cxn>
                <a:cxn ang="0">
                  <a:pos x="208" y="72"/>
                </a:cxn>
                <a:cxn ang="0">
                  <a:pos x="292" y="300"/>
                </a:cxn>
                <a:cxn ang="0">
                  <a:pos x="0" y="296"/>
                </a:cxn>
              </a:cxnLst>
              <a:rect l="0" t="0" r="r" b="b"/>
              <a:pathLst>
                <a:path w="292" h="300">
                  <a:moveTo>
                    <a:pt x="0" y="296"/>
                  </a:moveTo>
                  <a:lnTo>
                    <a:pt x="56" y="104"/>
                  </a:lnTo>
                  <a:lnTo>
                    <a:pt x="136" y="0"/>
                  </a:lnTo>
                  <a:lnTo>
                    <a:pt x="208" y="72"/>
                  </a:lnTo>
                  <a:lnTo>
                    <a:pt x="292" y="300"/>
                  </a:lnTo>
                  <a:lnTo>
                    <a:pt x="0" y="296"/>
                  </a:lnTo>
                  <a:close/>
                </a:path>
              </a:pathLst>
            </a:custGeom>
            <a:solidFill>
              <a:srgbClr val="FF33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63" name="Rectangle 11"/>
          <p:cNvSpPr>
            <a:spLocks noGrp="1" noChangeArrowheads="1"/>
          </p:cNvSpPr>
          <p:nvPr>
            <p:ph type="title"/>
          </p:nvPr>
        </p:nvSpPr>
        <p:spPr>
          <a:xfrm>
            <a:off x="566738" y="277813"/>
            <a:ext cx="8577262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Какую информацию можно получить о </a:t>
            </a:r>
            <a:r>
              <a:rPr lang="ru-RU" sz="2800" b="1" dirty="0" smtClean="0">
                <a:solidFill>
                  <a:srgbClr val="C00000"/>
                </a:solidFill>
              </a:rPr>
              <a:t>функции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en-US" sz="2800" b="1" i="1" dirty="0" smtClean="0">
                <a:solidFill>
                  <a:srgbClr val="C00000"/>
                </a:solidFill>
              </a:rPr>
              <a:t>y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=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en-US" sz="2800" b="1" i="1" dirty="0">
                <a:solidFill>
                  <a:srgbClr val="C00000"/>
                </a:solidFill>
              </a:rPr>
              <a:t>f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(</a:t>
            </a:r>
            <a:r>
              <a:rPr lang="en-US" sz="2800" b="1" i="1" dirty="0">
                <a:solidFill>
                  <a:srgbClr val="C00000"/>
                </a:solidFill>
              </a:rPr>
              <a:t>x</a:t>
            </a:r>
            <a:r>
              <a:rPr lang="en-US" sz="2800" b="1" dirty="0">
                <a:solidFill>
                  <a:srgbClr val="C00000"/>
                </a:solidFill>
              </a:rPr>
              <a:t>)</a:t>
            </a:r>
            <a:r>
              <a:rPr lang="ru-RU" sz="2800" b="1" dirty="0">
                <a:solidFill>
                  <a:srgbClr val="C00000"/>
                </a:solidFill>
              </a:rPr>
              <a:t>, если задан график её производной?</a:t>
            </a:r>
          </a:p>
        </p:txBody>
      </p:sp>
      <p:graphicFrame>
        <p:nvGraphicFramePr>
          <p:cNvPr id="23564" name="Object 12"/>
          <p:cNvGraphicFramePr>
            <a:graphicFrameLocks noChangeAspect="1"/>
          </p:cNvGraphicFramePr>
          <p:nvPr>
            <p:ph sz="half" idx="1"/>
          </p:nvPr>
        </p:nvGraphicFramePr>
        <p:xfrm>
          <a:off x="2965450" y="3754438"/>
          <a:ext cx="596900" cy="203200"/>
        </p:xfrm>
        <a:graphic>
          <a:graphicData uri="http://schemas.openxmlformats.org/presentationml/2006/ole">
            <p:oleObj spid="_x0000_s37890" name="Формула" r:id="rId3" imgW="596880" imgH="203040" progId="Equation.3">
              <p:embed/>
            </p:oleObj>
          </a:graphicData>
        </a:graphic>
      </p:graphicFrame>
      <p:graphicFrame>
        <p:nvGraphicFramePr>
          <p:cNvPr id="23614" name="Object 62"/>
          <p:cNvGraphicFramePr>
            <a:graphicFrameLocks noChangeAspect="1"/>
          </p:cNvGraphicFramePr>
          <p:nvPr>
            <p:ph sz="half" idx="2"/>
          </p:nvPr>
        </p:nvGraphicFramePr>
        <p:xfrm>
          <a:off x="4481513" y="2767013"/>
          <a:ext cx="1222375" cy="415925"/>
        </p:xfrm>
        <a:graphic>
          <a:graphicData uri="http://schemas.openxmlformats.org/presentationml/2006/ole">
            <p:oleObj spid="_x0000_s37891" name="Формула" r:id="rId4" imgW="596880" imgH="203040" progId="Equation.3">
              <p:embed/>
            </p:oleObj>
          </a:graphicData>
        </a:graphic>
      </p:graphicFrame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191000" y="1828800"/>
            <a:ext cx="4668838" cy="4572000"/>
            <a:chOff x="2736" y="1152"/>
            <a:chExt cx="2941" cy="2880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2736" y="1152"/>
              <a:ext cx="2880" cy="2880"/>
              <a:chOff x="2736" y="1152"/>
              <a:chExt cx="2880" cy="2880"/>
            </a:xfrm>
          </p:grpSpPr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2356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57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19"/>
                <p:cNvGrpSpPr>
                  <a:grpSpLocks/>
                </p:cNvGrpSpPr>
                <p:nvPr/>
              </p:nvGrpSpPr>
              <p:grpSpPr bwMode="auto">
                <a:xfrm>
                  <a:off x="331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2357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57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3574" name="Line 22"/>
                <p:cNvSpPr>
                  <a:spLocks noChangeShapeType="1"/>
                </p:cNvSpPr>
                <p:nvPr/>
              </p:nvSpPr>
              <p:spPr bwMode="auto">
                <a:xfrm>
                  <a:off x="3888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75" name="Line 23"/>
                <p:cNvSpPr>
                  <a:spLocks noChangeShapeType="1"/>
                </p:cNvSpPr>
                <p:nvPr/>
              </p:nvSpPr>
              <p:spPr bwMode="auto">
                <a:xfrm>
                  <a:off x="4464" y="1152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9" name="Group 24"/>
                <p:cNvGrpSpPr>
                  <a:grpSpLocks/>
                </p:cNvGrpSpPr>
                <p:nvPr/>
              </p:nvGrpSpPr>
              <p:grpSpPr bwMode="auto">
                <a:xfrm>
                  <a:off x="4752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2357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57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" name="Group 27"/>
                <p:cNvGrpSpPr>
                  <a:grpSpLocks/>
                </p:cNvGrpSpPr>
                <p:nvPr/>
              </p:nvGrpSpPr>
              <p:grpSpPr bwMode="auto">
                <a:xfrm>
                  <a:off x="5328" y="1152"/>
                  <a:ext cx="288" cy="2880"/>
                  <a:chOff x="2880" y="1296"/>
                  <a:chExt cx="288" cy="2592"/>
                </a:xfrm>
              </p:grpSpPr>
              <p:sp>
                <p:nvSpPr>
                  <p:cNvPr id="2358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58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96"/>
                    <a:ext cx="0" cy="2592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1" name="Group 30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grpSp>
              <p:nvGrpSpPr>
                <p:cNvPr id="12" name="Group 31"/>
                <p:cNvGrpSpPr>
                  <a:grpSpLocks/>
                </p:cNvGrpSpPr>
                <p:nvPr/>
              </p:nvGrpSpPr>
              <p:grpSpPr bwMode="auto">
                <a:xfrm>
                  <a:off x="2736" y="2016"/>
                  <a:ext cx="2880" cy="288"/>
                  <a:chOff x="2736" y="2016"/>
                  <a:chExt cx="2880" cy="288"/>
                </a:xfrm>
              </p:grpSpPr>
              <p:sp>
                <p:nvSpPr>
                  <p:cNvPr id="23584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58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" name="Group 34"/>
                <p:cNvGrpSpPr>
                  <a:grpSpLocks/>
                </p:cNvGrpSpPr>
                <p:nvPr/>
              </p:nvGrpSpPr>
              <p:grpSpPr bwMode="auto">
                <a:xfrm>
                  <a:off x="2736" y="1440"/>
                  <a:ext cx="2880" cy="288"/>
                  <a:chOff x="2736" y="2016"/>
                  <a:chExt cx="2880" cy="288"/>
                </a:xfrm>
              </p:grpSpPr>
              <p:sp>
                <p:nvSpPr>
                  <p:cNvPr id="2358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58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" name="Group 37"/>
                <p:cNvGrpSpPr>
                  <a:grpSpLocks/>
                </p:cNvGrpSpPr>
                <p:nvPr/>
              </p:nvGrpSpPr>
              <p:grpSpPr bwMode="auto">
                <a:xfrm>
                  <a:off x="2736" y="2880"/>
                  <a:ext cx="2880" cy="288"/>
                  <a:chOff x="2736" y="2016"/>
                  <a:chExt cx="2880" cy="288"/>
                </a:xfrm>
              </p:grpSpPr>
              <p:sp>
                <p:nvSpPr>
                  <p:cNvPr id="23590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30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59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201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3592" name="Line 40"/>
                <p:cNvSpPr>
                  <a:spLocks noChangeShapeType="1"/>
                </p:cNvSpPr>
                <p:nvPr/>
              </p:nvSpPr>
              <p:spPr bwMode="auto">
                <a:xfrm>
                  <a:off x="2736" y="3744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93" name="Line 41"/>
                <p:cNvSpPr>
                  <a:spLocks noChangeShapeType="1"/>
                </p:cNvSpPr>
                <p:nvPr/>
              </p:nvSpPr>
              <p:spPr bwMode="auto">
                <a:xfrm>
                  <a:off x="2736" y="3456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94" name="Line 42"/>
                <p:cNvSpPr>
                  <a:spLocks noChangeShapeType="1"/>
                </p:cNvSpPr>
                <p:nvPr/>
              </p:nvSpPr>
              <p:spPr bwMode="auto">
                <a:xfrm>
                  <a:off x="2736" y="403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95" name="Line 43"/>
                <p:cNvSpPr>
                  <a:spLocks noChangeShapeType="1"/>
                </p:cNvSpPr>
                <p:nvPr/>
              </p:nvSpPr>
              <p:spPr bwMode="auto">
                <a:xfrm>
                  <a:off x="2736" y="1152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2736" y="1152"/>
              <a:ext cx="2941" cy="2880"/>
              <a:chOff x="2736" y="1152"/>
              <a:chExt cx="2941" cy="2880"/>
            </a:xfrm>
          </p:grpSpPr>
          <p:grpSp>
            <p:nvGrpSpPr>
              <p:cNvPr id="16" name="Group 45"/>
              <p:cNvGrpSpPr>
                <a:grpSpLocks/>
              </p:cNvGrpSpPr>
              <p:nvPr/>
            </p:nvGrpSpPr>
            <p:grpSpPr bwMode="auto">
              <a:xfrm>
                <a:off x="2736" y="1152"/>
                <a:ext cx="2880" cy="2880"/>
                <a:chOff x="2736" y="1152"/>
                <a:chExt cx="2880" cy="2880"/>
              </a:xfrm>
            </p:grpSpPr>
            <p:sp>
              <p:nvSpPr>
                <p:cNvPr id="23598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99" name="Line 47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3600" name="Text Box 48"/>
              <p:cNvSpPr txBox="1">
                <a:spLocks noChangeArrowheads="1"/>
              </p:cNvSpPr>
              <p:nvPr/>
            </p:nvSpPr>
            <p:spPr bwMode="auto">
              <a:xfrm>
                <a:off x="3984" y="1200"/>
                <a:ext cx="1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у</a:t>
                </a:r>
              </a:p>
            </p:txBody>
          </p:sp>
          <p:sp>
            <p:nvSpPr>
              <p:cNvPr id="23601" name="Text Box 49"/>
              <p:cNvSpPr txBox="1">
                <a:spLocks noChangeArrowheads="1"/>
              </p:cNvSpPr>
              <p:nvPr/>
            </p:nvSpPr>
            <p:spPr bwMode="auto">
              <a:xfrm>
                <a:off x="5424" y="2592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х</a:t>
                </a:r>
              </a:p>
            </p:txBody>
          </p:sp>
          <p:sp>
            <p:nvSpPr>
              <p:cNvPr id="23602" name="Text Box 50"/>
              <p:cNvSpPr txBox="1">
                <a:spLocks noChangeArrowheads="1"/>
              </p:cNvSpPr>
              <p:nvPr/>
            </p:nvSpPr>
            <p:spPr bwMode="auto">
              <a:xfrm>
                <a:off x="4022" y="2564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23603" name="Text Box 51"/>
              <p:cNvSpPr txBox="1">
                <a:spLocks noChangeArrowheads="1"/>
              </p:cNvSpPr>
              <p:nvPr/>
            </p:nvSpPr>
            <p:spPr bwMode="auto">
              <a:xfrm>
                <a:off x="4413" y="2571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3604" name="Text Box 52"/>
              <p:cNvSpPr txBox="1">
                <a:spLocks noChangeArrowheads="1"/>
              </p:cNvSpPr>
              <p:nvPr/>
            </p:nvSpPr>
            <p:spPr bwMode="auto">
              <a:xfrm>
                <a:off x="4010" y="2196"/>
                <a:ext cx="2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3605" name="Text Box 53"/>
              <p:cNvSpPr txBox="1">
                <a:spLocks noChangeArrowheads="1"/>
              </p:cNvSpPr>
              <p:nvPr/>
            </p:nvSpPr>
            <p:spPr bwMode="auto">
              <a:xfrm>
                <a:off x="5006" y="1767"/>
                <a:ext cx="67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ahoma" pitchFamily="34" charset="0"/>
                  </a:rPr>
                  <a:t>y</a:t>
                </a:r>
                <a:r>
                  <a:rPr lang="ru-RU" b="1">
                    <a:latin typeface="Tahoma" pitchFamily="34" charset="0"/>
                  </a:rPr>
                  <a:t>=</a:t>
                </a:r>
                <a:r>
                  <a:rPr lang="en-US" b="1">
                    <a:latin typeface="Tahoma" pitchFamily="34" charset="0"/>
                  </a:rPr>
                  <a:t>f ‘(x)</a:t>
                </a:r>
                <a:endParaRPr lang="ru-RU" b="1">
                  <a:latin typeface="Tahoma" pitchFamily="34" charset="0"/>
                </a:endParaRPr>
              </a:p>
            </p:txBody>
          </p:sp>
        </p:grpSp>
      </p:grpSp>
      <p:grpSp>
        <p:nvGrpSpPr>
          <p:cNvPr id="17" name="Group 54"/>
          <p:cNvGrpSpPr>
            <a:grpSpLocks/>
          </p:cNvGrpSpPr>
          <p:nvPr/>
        </p:nvGrpSpPr>
        <p:grpSpPr bwMode="auto">
          <a:xfrm>
            <a:off x="4430713" y="3222625"/>
            <a:ext cx="3944937" cy="2878138"/>
            <a:chOff x="2791" y="2030"/>
            <a:chExt cx="2485" cy="1813"/>
          </a:xfrm>
        </p:grpSpPr>
        <p:sp>
          <p:nvSpPr>
            <p:cNvPr id="23607" name="Oval 55"/>
            <p:cNvSpPr>
              <a:spLocks noChangeArrowheads="1"/>
            </p:cNvSpPr>
            <p:nvPr/>
          </p:nvSpPr>
          <p:spPr bwMode="auto">
            <a:xfrm>
              <a:off x="5200" y="2842"/>
              <a:ext cx="76" cy="67"/>
            </a:xfrm>
            <a:prstGeom prst="ellipse">
              <a:avLst/>
            </a:prstGeom>
            <a:solidFill>
              <a:srgbClr val="FF3300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08" name="Freeform 56"/>
            <p:cNvSpPr>
              <a:spLocks/>
            </p:cNvSpPr>
            <p:nvPr/>
          </p:nvSpPr>
          <p:spPr bwMode="auto">
            <a:xfrm>
              <a:off x="2825" y="2030"/>
              <a:ext cx="2405" cy="1813"/>
            </a:xfrm>
            <a:custGeom>
              <a:avLst/>
              <a:gdLst/>
              <a:ahLst/>
              <a:cxnLst>
                <a:cxn ang="0">
                  <a:pos x="0" y="996"/>
                </a:cxn>
                <a:cxn ang="0">
                  <a:pos x="101" y="548"/>
                </a:cxn>
                <a:cxn ang="0">
                  <a:pos x="247" y="274"/>
                </a:cxn>
                <a:cxn ang="0">
                  <a:pos x="384" y="576"/>
                </a:cxn>
                <a:cxn ang="0">
                  <a:pos x="540" y="1435"/>
                </a:cxn>
                <a:cxn ang="0">
                  <a:pos x="677" y="1124"/>
                </a:cxn>
                <a:cxn ang="0">
                  <a:pos x="951" y="1719"/>
                </a:cxn>
                <a:cxn ang="0">
                  <a:pos x="1253" y="557"/>
                </a:cxn>
                <a:cxn ang="0">
                  <a:pos x="1390" y="9"/>
                </a:cxn>
                <a:cxn ang="0">
                  <a:pos x="1527" y="567"/>
                </a:cxn>
                <a:cxn ang="0">
                  <a:pos x="1664" y="859"/>
                </a:cxn>
                <a:cxn ang="0">
                  <a:pos x="1829" y="557"/>
                </a:cxn>
                <a:cxn ang="0">
                  <a:pos x="1993" y="0"/>
                </a:cxn>
                <a:cxn ang="0">
                  <a:pos x="2121" y="557"/>
                </a:cxn>
                <a:cxn ang="0">
                  <a:pos x="2405" y="859"/>
                </a:cxn>
              </a:cxnLst>
              <a:rect l="0" t="0" r="r" b="b"/>
              <a:pathLst>
                <a:path w="2405" h="1813">
                  <a:moveTo>
                    <a:pt x="0" y="996"/>
                  </a:moveTo>
                  <a:cubicBezTo>
                    <a:pt x="30" y="832"/>
                    <a:pt x="60" y="668"/>
                    <a:pt x="101" y="548"/>
                  </a:cubicBezTo>
                  <a:cubicBezTo>
                    <a:pt x="142" y="428"/>
                    <a:pt x="200" y="269"/>
                    <a:pt x="247" y="274"/>
                  </a:cubicBezTo>
                  <a:cubicBezTo>
                    <a:pt x="294" y="279"/>
                    <a:pt x="335" y="382"/>
                    <a:pt x="384" y="576"/>
                  </a:cubicBezTo>
                  <a:cubicBezTo>
                    <a:pt x="433" y="770"/>
                    <a:pt x="491" y="1344"/>
                    <a:pt x="540" y="1435"/>
                  </a:cubicBezTo>
                  <a:cubicBezTo>
                    <a:pt x="589" y="1526"/>
                    <a:pt x="609" y="1077"/>
                    <a:pt x="677" y="1124"/>
                  </a:cubicBezTo>
                  <a:cubicBezTo>
                    <a:pt x="745" y="1171"/>
                    <a:pt x="855" y="1813"/>
                    <a:pt x="951" y="1719"/>
                  </a:cubicBezTo>
                  <a:cubicBezTo>
                    <a:pt x="1047" y="1625"/>
                    <a:pt x="1180" y="842"/>
                    <a:pt x="1253" y="557"/>
                  </a:cubicBezTo>
                  <a:cubicBezTo>
                    <a:pt x="1326" y="272"/>
                    <a:pt x="1344" y="7"/>
                    <a:pt x="1390" y="9"/>
                  </a:cubicBezTo>
                  <a:cubicBezTo>
                    <a:pt x="1436" y="11"/>
                    <a:pt x="1481" y="425"/>
                    <a:pt x="1527" y="567"/>
                  </a:cubicBezTo>
                  <a:cubicBezTo>
                    <a:pt x="1573" y="709"/>
                    <a:pt x="1614" y="861"/>
                    <a:pt x="1664" y="859"/>
                  </a:cubicBezTo>
                  <a:cubicBezTo>
                    <a:pt x="1714" y="857"/>
                    <a:pt x="1774" y="700"/>
                    <a:pt x="1829" y="557"/>
                  </a:cubicBezTo>
                  <a:cubicBezTo>
                    <a:pt x="1884" y="414"/>
                    <a:pt x="1944" y="0"/>
                    <a:pt x="1993" y="0"/>
                  </a:cubicBezTo>
                  <a:cubicBezTo>
                    <a:pt x="2042" y="0"/>
                    <a:pt x="2052" y="414"/>
                    <a:pt x="2121" y="557"/>
                  </a:cubicBezTo>
                  <a:cubicBezTo>
                    <a:pt x="2190" y="700"/>
                    <a:pt x="2297" y="779"/>
                    <a:pt x="2405" y="859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609" name="Oval 57"/>
            <p:cNvSpPr>
              <a:spLocks noChangeArrowheads="1"/>
            </p:cNvSpPr>
            <p:nvPr/>
          </p:nvSpPr>
          <p:spPr bwMode="auto">
            <a:xfrm>
              <a:off x="2791" y="3012"/>
              <a:ext cx="76" cy="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4333875" y="3709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а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8151813" y="36655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b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23612" name="Line 60"/>
          <p:cNvSpPr>
            <a:spLocks noChangeShapeType="1"/>
          </p:cNvSpPr>
          <p:nvPr/>
        </p:nvSpPr>
        <p:spPr bwMode="auto">
          <a:xfrm flipH="1" flipV="1">
            <a:off x="4456113" y="4078288"/>
            <a:ext cx="14287" cy="71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13" name="Rectangle 61"/>
          <p:cNvSpPr>
            <a:spLocks noChangeArrowheads="1"/>
          </p:cNvSpPr>
          <p:nvPr/>
        </p:nvSpPr>
        <p:spPr bwMode="auto">
          <a:xfrm>
            <a:off x="6651625" y="1325563"/>
            <a:ext cx="24923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927100" y="5008563"/>
            <a:ext cx="2922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Точки максимума:</a:t>
            </a:r>
            <a:r>
              <a:rPr lang="ru-RU" sz="2400" b="1" i="1">
                <a:latin typeface="Times New Roman" pitchFamily="18" charset="0"/>
              </a:rPr>
              <a:t>    </a:t>
            </a:r>
            <a:r>
              <a:rPr lang="ru-RU" sz="2400" i="1">
                <a:latin typeface="Times New Roman" pitchFamily="18" charset="0"/>
              </a:rPr>
              <a:t>х = </a:t>
            </a:r>
            <a:r>
              <a:rPr lang="ru-RU" sz="2400">
                <a:latin typeface="Times New Roman" pitchFamily="18" charset="0"/>
              </a:rPr>
              <a:t>-3; </a:t>
            </a:r>
            <a:r>
              <a:rPr lang="ru-RU" sz="2400" i="1">
                <a:latin typeface="Times New Roman" pitchFamily="18" charset="0"/>
              </a:rPr>
              <a:t>х =</a:t>
            </a:r>
            <a:r>
              <a:rPr lang="ru-RU" sz="2400">
                <a:latin typeface="Times New Roman" pitchFamily="18" charset="0"/>
              </a:rPr>
              <a:t> 1; </a:t>
            </a:r>
            <a:r>
              <a:rPr lang="ru-RU" sz="2400" i="1">
                <a:latin typeface="Times New Roman" pitchFamily="18" charset="0"/>
              </a:rPr>
              <a:t>х =</a:t>
            </a:r>
            <a:r>
              <a:rPr lang="ru-RU" sz="2400">
                <a:latin typeface="Times New Roman" pitchFamily="18" charset="0"/>
              </a:rPr>
              <a:t> 3</a:t>
            </a:r>
          </a:p>
        </p:txBody>
      </p:sp>
      <p:sp>
        <p:nvSpPr>
          <p:cNvPr id="23616" name="Text Box 64"/>
          <p:cNvSpPr txBox="1">
            <a:spLocks noChangeArrowheads="1"/>
          </p:cNvSpPr>
          <p:nvPr/>
        </p:nvSpPr>
        <p:spPr bwMode="auto">
          <a:xfrm>
            <a:off x="912813" y="5854700"/>
            <a:ext cx="29543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Точки минимума:</a:t>
            </a:r>
            <a:r>
              <a:rPr lang="ru-RU" sz="2400" b="1" i="1">
                <a:latin typeface="Times New Roman" pitchFamily="18" charset="0"/>
              </a:rPr>
              <a:t>     </a:t>
            </a:r>
            <a:r>
              <a:rPr lang="ru-RU" sz="2400" i="1">
                <a:latin typeface="Times New Roman" pitchFamily="18" charset="0"/>
              </a:rPr>
              <a:t>х </a:t>
            </a:r>
            <a:r>
              <a:rPr lang="ru-RU" sz="2400" b="1" i="1">
                <a:latin typeface="Times New Roman" pitchFamily="18" charset="0"/>
              </a:rPr>
              <a:t>= </a:t>
            </a:r>
            <a:r>
              <a:rPr lang="ru-RU" sz="2400">
                <a:latin typeface="Times New Roman" pitchFamily="18" charset="0"/>
              </a:rPr>
              <a:t>-4; </a:t>
            </a:r>
            <a:r>
              <a:rPr lang="ru-RU" sz="2400" i="1">
                <a:latin typeface="Times New Roman" pitchFamily="18" charset="0"/>
              </a:rPr>
              <a:t>х =</a:t>
            </a:r>
            <a:r>
              <a:rPr lang="ru-RU" sz="2400">
                <a:latin typeface="Times New Roman" pitchFamily="18" charset="0"/>
              </a:rPr>
              <a:t> 0; </a:t>
            </a:r>
            <a:r>
              <a:rPr lang="ru-RU" sz="2400" i="1">
                <a:latin typeface="Times New Roman" pitchFamily="18" charset="0"/>
              </a:rPr>
              <a:t>х =</a:t>
            </a:r>
            <a:r>
              <a:rPr lang="ru-RU" sz="2400">
                <a:latin typeface="Times New Roman" pitchFamily="18" charset="0"/>
              </a:rPr>
              <a:t> 2</a:t>
            </a:r>
          </a:p>
        </p:txBody>
      </p:sp>
      <p:sp>
        <p:nvSpPr>
          <p:cNvPr id="23617" name="Text Box 65"/>
          <p:cNvSpPr txBox="1">
            <a:spLocks noChangeArrowheads="1"/>
          </p:cNvSpPr>
          <p:nvPr/>
        </p:nvSpPr>
        <p:spPr bwMode="auto">
          <a:xfrm>
            <a:off x="661988" y="1387475"/>
            <a:ext cx="3473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   Функция убывает на промежутках:  (</a:t>
            </a:r>
            <a:r>
              <a:rPr lang="ru-RU" sz="2400" i="1">
                <a:latin typeface="Times New Roman" pitchFamily="18" charset="0"/>
              </a:rPr>
              <a:t>а</a:t>
            </a:r>
            <a:r>
              <a:rPr lang="ru-RU" sz="2400">
                <a:latin typeface="Times New Roman" pitchFamily="18" charset="0"/>
              </a:rPr>
              <a:t>;-4), (-3;0),(1;2),(3;</a:t>
            </a:r>
            <a:r>
              <a:rPr lang="en-US" sz="2400" i="1">
                <a:latin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</a:rPr>
              <a:t>]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23618" name="Text Box 66"/>
          <p:cNvSpPr txBox="1">
            <a:spLocks noChangeArrowheads="1"/>
          </p:cNvSpPr>
          <p:nvPr/>
        </p:nvSpPr>
        <p:spPr bwMode="auto">
          <a:xfrm>
            <a:off x="679450" y="2560638"/>
            <a:ext cx="3354388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   Функция возрастает на промежутках: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      (-4;-3),(0;1),(2;</a:t>
            </a:r>
            <a:r>
              <a:rPr lang="ru-RU" sz="2400" i="1">
                <a:latin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</a:rPr>
              <a:t>)</a:t>
            </a:r>
            <a:endParaRPr lang="ru-RU" sz="2400">
              <a:latin typeface="Times New Roman" pitchFamily="18" charset="0"/>
            </a:endParaRPr>
          </a:p>
        </p:txBody>
      </p:sp>
      <p:pic>
        <p:nvPicPr>
          <p:cNvPr id="23619" name="Picture 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4325" y="3627438"/>
            <a:ext cx="1209675" cy="400050"/>
          </a:xfrm>
          <a:prstGeom prst="rect">
            <a:avLst/>
          </a:prstGeom>
          <a:solidFill>
            <a:srgbClr val="FFFFFF">
              <a:alpha val="70000"/>
            </a:srgbClr>
          </a:solidFill>
        </p:spPr>
      </p:pic>
      <p:grpSp>
        <p:nvGrpSpPr>
          <p:cNvPr id="18" name="Group 68"/>
          <p:cNvGrpSpPr>
            <a:grpSpLocks/>
          </p:cNvGrpSpPr>
          <p:nvPr/>
        </p:nvGrpSpPr>
        <p:grpSpPr bwMode="auto">
          <a:xfrm>
            <a:off x="4597400" y="4071938"/>
            <a:ext cx="3302000" cy="107950"/>
            <a:chOff x="2896" y="3705"/>
            <a:chExt cx="2080" cy="68"/>
          </a:xfrm>
        </p:grpSpPr>
        <p:sp>
          <p:nvSpPr>
            <p:cNvPr id="23621" name="Oval 69"/>
            <p:cNvSpPr>
              <a:spLocks noChangeArrowheads="1"/>
            </p:cNvSpPr>
            <p:nvPr/>
          </p:nvSpPr>
          <p:spPr bwMode="auto">
            <a:xfrm>
              <a:off x="2896" y="3705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2" name="Oval 70"/>
            <p:cNvSpPr>
              <a:spLocks noChangeArrowheads="1"/>
            </p:cNvSpPr>
            <p:nvPr/>
          </p:nvSpPr>
          <p:spPr bwMode="auto">
            <a:xfrm>
              <a:off x="3180" y="3705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3" name="Oval 71"/>
            <p:cNvSpPr>
              <a:spLocks noChangeArrowheads="1"/>
            </p:cNvSpPr>
            <p:nvPr/>
          </p:nvSpPr>
          <p:spPr bwMode="auto">
            <a:xfrm>
              <a:off x="4056" y="3709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4" name="Oval 72"/>
            <p:cNvSpPr>
              <a:spLocks noChangeArrowheads="1"/>
            </p:cNvSpPr>
            <p:nvPr/>
          </p:nvSpPr>
          <p:spPr bwMode="auto">
            <a:xfrm>
              <a:off x="4344" y="3717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5" name="Oval 73"/>
            <p:cNvSpPr>
              <a:spLocks noChangeArrowheads="1"/>
            </p:cNvSpPr>
            <p:nvPr/>
          </p:nvSpPr>
          <p:spPr bwMode="auto">
            <a:xfrm>
              <a:off x="4628" y="3713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6" name="Oval 74"/>
            <p:cNvSpPr>
              <a:spLocks noChangeArrowheads="1"/>
            </p:cNvSpPr>
            <p:nvPr/>
          </p:nvSpPr>
          <p:spPr bwMode="auto">
            <a:xfrm>
              <a:off x="4920" y="3713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627" name="Text Box 75"/>
          <p:cNvSpPr txBox="1">
            <a:spLocks noChangeArrowheads="1"/>
          </p:cNvSpPr>
          <p:nvPr/>
        </p:nvSpPr>
        <p:spPr bwMode="auto">
          <a:xfrm>
            <a:off x="908050" y="3873500"/>
            <a:ext cx="2822575" cy="1187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Точки экстремума:             </a:t>
            </a:r>
            <a:r>
              <a:rPr lang="ru-RU" sz="2400" i="1">
                <a:latin typeface="Times New Roman" pitchFamily="18" charset="0"/>
              </a:rPr>
              <a:t>х </a:t>
            </a:r>
            <a:r>
              <a:rPr lang="ru-RU" sz="2400">
                <a:latin typeface="Times New Roman" pitchFamily="18" charset="0"/>
              </a:rPr>
              <a:t>= -4;  </a:t>
            </a:r>
            <a:r>
              <a:rPr lang="ru-RU" sz="2400" i="1">
                <a:latin typeface="Times New Roman" pitchFamily="18" charset="0"/>
              </a:rPr>
              <a:t>х </a:t>
            </a:r>
            <a:r>
              <a:rPr lang="ru-RU" sz="2400">
                <a:latin typeface="Times New Roman" pitchFamily="18" charset="0"/>
              </a:rPr>
              <a:t>= -3;  </a:t>
            </a:r>
            <a:r>
              <a:rPr lang="ru-RU" sz="2400" i="1">
                <a:latin typeface="Times New Roman" pitchFamily="18" charset="0"/>
              </a:rPr>
              <a:t>х </a:t>
            </a:r>
            <a:r>
              <a:rPr lang="ru-RU" sz="2400">
                <a:latin typeface="Times New Roman" pitchFamily="18" charset="0"/>
              </a:rPr>
              <a:t>= 0; </a:t>
            </a:r>
            <a:r>
              <a:rPr lang="ru-RU" sz="2400" i="1">
                <a:latin typeface="Times New Roman" pitchFamily="18" charset="0"/>
              </a:rPr>
              <a:t>х </a:t>
            </a:r>
            <a:r>
              <a:rPr lang="ru-RU" sz="2400">
                <a:latin typeface="Times New Roman" pitchFamily="18" charset="0"/>
              </a:rPr>
              <a:t>= 1;  </a:t>
            </a:r>
            <a:r>
              <a:rPr lang="ru-RU" sz="2400" i="1">
                <a:latin typeface="Times New Roman" pitchFamily="18" charset="0"/>
              </a:rPr>
              <a:t>х </a:t>
            </a:r>
            <a:r>
              <a:rPr lang="ru-RU" sz="2400">
                <a:latin typeface="Times New Roman" pitchFamily="18" charset="0"/>
              </a:rPr>
              <a:t>= 2;  </a:t>
            </a:r>
            <a:r>
              <a:rPr lang="ru-RU" sz="2400" i="1">
                <a:latin typeface="Times New Roman" pitchFamily="18" charset="0"/>
              </a:rPr>
              <a:t>х </a:t>
            </a:r>
            <a:r>
              <a:rPr lang="ru-RU" sz="2400">
                <a:latin typeface="Times New Roman" pitchFamily="18" charset="0"/>
              </a:rPr>
              <a:t>= 3</a:t>
            </a:r>
          </a:p>
        </p:txBody>
      </p: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5008563" y="4006850"/>
            <a:ext cx="2935287" cy="217488"/>
            <a:chOff x="3155" y="2524"/>
            <a:chExt cx="1849" cy="137"/>
          </a:xfrm>
        </p:grpSpPr>
        <p:sp>
          <p:nvSpPr>
            <p:cNvPr id="23629" name="Oval 77"/>
            <p:cNvSpPr>
              <a:spLocks noChangeArrowheads="1"/>
            </p:cNvSpPr>
            <p:nvPr/>
          </p:nvSpPr>
          <p:spPr bwMode="auto">
            <a:xfrm>
              <a:off x="3155" y="2536"/>
              <a:ext cx="117" cy="125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30" name="Oval 78"/>
            <p:cNvSpPr>
              <a:spLocks noChangeArrowheads="1"/>
            </p:cNvSpPr>
            <p:nvPr/>
          </p:nvSpPr>
          <p:spPr bwMode="auto">
            <a:xfrm>
              <a:off x="4311" y="2532"/>
              <a:ext cx="117" cy="125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31" name="Oval 79"/>
            <p:cNvSpPr>
              <a:spLocks noChangeArrowheads="1"/>
            </p:cNvSpPr>
            <p:nvPr/>
          </p:nvSpPr>
          <p:spPr bwMode="auto">
            <a:xfrm>
              <a:off x="4887" y="2524"/>
              <a:ext cx="117" cy="125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632" name="Oval 80"/>
          <p:cNvSpPr>
            <a:spLocks noChangeArrowheads="1"/>
          </p:cNvSpPr>
          <p:nvPr/>
        </p:nvSpPr>
        <p:spPr bwMode="auto">
          <a:xfrm>
            <a:off x="4551363" y="4025900"/>
            <a:ext cx="185737" cy="198438"/>
          </a:xfrm>
          <a:prstGeom prst="ellipse">
            <a:avLst/>
          </a:prstGeom>
          <a:solidFill>
            <a:srgbClr val="66FFFF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" name="Group 81"/>
          <p:cNvGrpSpPr>
            <a:grpSpLocks/>
          </p:cNvGrpSpPr>
          <p:nvPr/>
        </p:nvGrpSpPr>
        <p:grpSpPr bwMode="auto">
          <a:xfrm>
            <a:off x="6373813" y="4002088"/>
            <a:ext cx="1081087" cy="219075"/>
            <a:chOff x="4015" y="2521"/>
            <a:chExt cx="681" cy="138"/>
          </a:xfrm>
        </p:grpSpPr>
        <p:sp>
          <p:nvSpPr>
            <p:cNvPr id="23634" name="Oval 82"/>
            <p:cNvSpPr>
              <a:spLocks noChangeArrowheads="1"/>
            </p:cNvSpPr>
            <p:nvPr/>
          </p:nvSpPr>
          <p:spPr bwMode="auto">
            <a:xfrm>
              <a:off x="4015" y="2521"/>
              <a:ext cx="117" cy="125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35" name="Oval 83"/>
            <p:cNvSpPr>
              <a:spLocks noChangeArrowheads="1"/>
            </p:cNvSpPr>
            <p:nvPr/>
          </p:nvSpPr>
          <p:spPr bwMode="auto">
            <a:xfrm>
              <a:off x="4579" y="2534"/>
              <a:ext cx="117" cy="125"/>
            </a:xfrm>
            <a:prstGeom prst="ellipse">
              <a:avLst/>
            </a:prstGeom>
            <a:solidFill>
              <a:srgbClr val="66FFFF"/>
            </a:solidFill>
            <a:ln w="2857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1" name="Group 84"/>
          <p:cNvGrpSpPr>
            <a:grpSpLocks/>
          </p:cNvGrpSpPr>
          <p:nvPr/>
        </p:nvGrpSpPr>
        <p:grpSpPr bwMode="auto">
          <a:xfrm>
            <a:off x="4752975" y="3665538"/>
            <a:ext cx="3516313" cy="777875"/>
            <a:chOff x="2994" y="2309"/>
            <a:chExt cx="2215" cy="490"/>
          </a:xfrm>
        </p:grpSpPr>
        <p:grpSp>
          <p:nvGrpSpPr>
            <p:cNvPr id="22" name="Group 85"/>
            <p:cNvGrpSpPr>
              <a:grpSpLocks/>
            </p:cNvGrpSpPr>
            <p:nvPr/>
          </p:nvGrpSpPr>
          <p:grpSpPr bwMode="auto">
            <a:xfrm>
              <a:off x="2994" y="2385"/>
              <a:ext cx="472" cy="414"/>
              <a:chOff x="3836" y="2318"/>
              <a:chExt cx="472" cy="414"/>
            </a:xfrm>
          </p:grpSpPr>
          <p:sp>
            <p:nvSpPr>
              <p:cNvPr id="23638" name="Line 86"/>
              <p:cNvSpPr>
                <a:spLocks noChangeShapeType="1"/>
              </p:cNvSpPr>
              <p:nvPr/>
            </p:nvSpPr>
            <p:spPr bwMode="auto">
              <a:xfrm>
                <a:off x="4168" y="2732"/>
                <a:ext cx="14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3" name="Group 87"/>
              <p:cNvGrpSpPr>
                <a:grpSpLocks/>
              </p:cNvGrpSpPr>
              <p:nvPr/>
            </p:nvGrpSpPr>
            <p:grpSpPr bwMode="auto">
              <a:xfrm>
                <a:off x="3836" y="2318"/>
                <a:ext cx="152" cy="152"/>
                <a:chOff x="3564" y="1772"/>
                <a:chExt cx="152" cy="152"/>
              </a:xfrm>
            </p:grpSpPr>
            <p:sp>
              <p:nvSpPr>
                <p:cNvPr id="23640" name="Line 88"/>
                <p:cNvSpPr>
                  <a:spLocks noChangeShapeType="1"/>
                </p:cNvSpPr>
                <p:nvPr/>
              </p:nvSpPr>
              <p:spPr bwMode="auto">
                <a:xfrm>
                  <a:off x="3564" y="1852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41" name="Line 89"/>
                <p:cNvSpPr>
                  <a:spLocks noChangeShapeType="1"/>
                </p:cNvSpPr>
                <p:nvPr/>
              </p:nvSpPr>
              <p:spPr bwMode="auto">
                <a:xfrm rot="-5400000">
                  <a:off x="3564" y="1848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4" name="Group 90"/>
            <p:cNvGrpSpPr>
              <a:grpSpLocks/>
            </p:cNvGrpSpPr>
            <p:nvPr/>
          </p:nvGrpSpPr>
          <p:grpSpPr bwMode="auto">
            <a:xfrm>
              <a:off x="4127" y="2309"/>
              <a:ext cx="472" cy="414"/>
              <a:chOff x="3836" y="2318"/>
              <a:chExt cx="472" cy="414"/>
            </a:xfrm>
          </p:grpSpPr>
          <p:sp>
            <p:nvSpPr>
              <p:cNvPr id="23643" name="Line 91"/>
              <p:cNvSpPr>
                <a:spLocks noChangeShapeType="1"/>
              </p:cNvSpPr>
              <p:nvPr/>
            </p:nvSpPr>
            <p:spPr bwMode="auto">
              <a:xfrm>
                <a:off x="4168" y="2732"/>
                <a:ext cx="14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" name="Group 92"/>
              <p:cNvGrpSpPr>
                <a:grpSpLocks/>
              </p:cNvGrpSpPr>
              <p:nvPr/>
            </p:nvGrpSpPr>
            <p:grpSpPr bwMode="auto">
              <a:xfrm>
                <a:off x="3836" y="2318"/>
                <a:ext cx="152" cy="152"/>
                <a:chOff x="3564" y="1772"/>
                <a:chExt cx="152" cy="152"/>
              </a:xfrm>
            </p:grpSpPr>
            <p:sp>
              <p:nvSpPr>
                <p:cNvPr id="23645" name="Line 93"/>
                <p:cNvSpPr>
                  <a:spLocks noChangeShapeType="1"/>
                </p:cNvSpPr>
                <p:nvPr/>
              </p:nvSpPr>
              <p:spPr bwMode="auto">
                <a:xfrm>
                  <a:off x="3564" y="1852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46" name="Line 94"/>
                <p:cNvSpPr>
                  <a:spLocks noChangeShapeType="1"/>
                </p:cNvSpPr>
                <p:nvPr/>
              </p:nvSpPr>
              <p:spPr bwMode="auto">
                <a:xfrm rot="-5400000">
                  <a:off x="3564" y="1848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6" name="Group 95"/>
            <p:cNvGrpSpPr>
              <a:grpSpLocks/>
            </p:cNvGrpSpPr>
            <p:nvPr/>
          </p:nvGrpSpPr>
          <p:grpSpPr bwMode="auto">
            <a:xfrm>
              <a:off x="4737" y="2310"/>
              <a:ext cx="472" cy="414"/>
              <a:chOff x="3836" y="2318"/>
              <a:chExt cx="472" cy="414"/>
            </a:xfrm>
          </p:grpSpPr>
          <p:sp>
            <p:nvSpPr>
              <p:cNvPr id="23648" name="Line 96"/>
              <p:cNvSpPr>
                <a:spLocks noChangeShapeType="1"/>
              </p:cNvSpPr>
              <p:nvPr/>
            </p:nvSpPr>
            <p:spPr bwMode="auto">
              <a:xfrm>
                <a:off x="4168" y="2732"/>
                <a:ext cx="14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7" name="Group 97"/>
              <p:cNvGrpSpPr>
                <a:grpSpLocks/>
              </p:cNvGrpSpPr>
              <p:nvPr/>
            </p:nvGrpSpPr>
            <p:grpSpPr bwMode="auto">
              <a:xfrm>
                <a:off x="3836" y="2318"/>
                <a:ext cx="152" cy="152"/>
                <a:chOff x="3564" y="1772"/>
                <a:chExt cx="152" cy="152"/>
              </a:xfrm>
            </p:grpSpPr>
            <p:sp>
              <p:nvSpPr>
                <p:cNvPr id="23650" name="Line 98"/>
                <p:cNvSpPr>
                  <a:spLocks noChangeShapeType="1"/>
                </p:cNvSpPr>
                <p:nvPr/>
              </p:nvSpPr>
              <p:spPr bwMode="auto">
                <a:xfrm>
                  <a:off x="3564" y="1852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51" name="Line 99"/>
                <p:cNvSpPr>
                  <a:spLocks noChangeShapeType="1"/>
                </p:cNvSpPr>
                <p:nvPr/>
              </p:nvSpPr>
              <p:spPr bwMode="auto">
                <a:xfrm rot="-5400000">
                  <a:off x="3564" y="1848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8" name="Group 100"/>
          <p:cNvGrpSpPr>
            <a:grpSpLocks/>
          </p:cNvGrpSpPr>
          <p:nvPr/>
        </p:nvGrpSpPr>
        <p:grpSpPr bwMode="auto">
          <a:xfrm>
            <a:off x="6073775" y="3703638"/>
            <a:ext cx="1674813" cy="687387"/>
            <a:chOff x="3826" y="2333"/>
            <a:chExt cx="1055" cy="433"/>
          </a:xfrm>
        </p:grpSpPr>
        <p:grpSp>
          <p:nvGrpSpPr>
            <p:cNvPr id="29" name="Group 101"/>
            <p:cNvGrpSpPr>
              <a:grpSpLocks/>
            </p:cNvGrpSpPr>
            <p:nvPr/>
          </p:nvGrpSpPr>
          <p:grpSpPr bwMode="auto">
            <a:xfrm flipH="1">
              <a:off x="3826" y="2352"/>
              <a:ext cx="472" cy="414"/>
              <a:chOff x="3836" y="2318"/>
              <a:chExt cx="472" cy="414"/>
            </a:xfrm>
          </p:grpSpPr>
          <p:sp>
            <p:nvSpPr>
              <p:cNvPr id="23654" name="Line 102"/>
              <p:cNvSpPr>
                <a:spLocks noChangeShapeType="1"/>
              </p:cNvSpPr>
              <p:nvPr/>
            </p:nvSpPr>
            <p:spPr bwMode="auto">
              <a:xfrm>
                <a:off x="4168" y="2732"/>
                <a:ext cx="14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0" name="Group 103"/>
              <p:cNvGrpSpPr>
                <a:grpSpLocks/>
              </p:cNvGrpSpPr>
              <p:nvPr/>
            </p:nvGrpSpPr>
            <p:grpSpPr bwMode="auto">
              <a:xfrm>
                <a:off x="3836" y="2318"/>
                <a:ext cx="152" cy="152"/>
                <a:chOff x="3564" y="1772"/>
                <a:chExt cx="152" cy="152"/>
              </a:xfrm>
            </p:grpSpPr>
            <p:sp>
              <p:nvSpPr>
                <p:cNvPr id="23656" name="Line 104"/>
                <p:cNvSpPr>
                  <a:spLocks noChangeShapeType="1"/>
                </p:cNvSpPr>
                <p:nvPr/>
              </p:nvSpPr>
              <p:spPr bwMode="auto">
                <a:xfrm>
                  <a:off x="3564" y="1852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57" name="Line 105"/>
                <p:cNvSpPr>
                  <a:spLocks noChangeShapeType="1"/>
                </p:cNvSpPr>
                <p:nvPr/>
              </p:nvSpPr>
              <p:spPr bwMode="auto">
                <a:xfrm rot="-5400000">
                  <a:off x="3564" y="1848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31" name="Group 106"/>
            <p:cNvGrpSpPr>
              <a:grpSpLocks/>
            </p:cNvGrpSpPr>
            <p:nvPr/>
          </p:nvGrpSpPr>
          <p:grpSpPr bwMode="auto">
            <a:xfrm flipH="1">
              <a:off x="4409" y="2333"/>
              <a:ext cx="472" cy="414"/>
              <a:chOff x="3836" y="2318"/>
              <a:chExt cx="472" cy="414"/>
            </a:xfrm>
          </p:grpSpPr>
          <p:sp>
            <p:nvSpPr>
              <p:cNvPr id="23659" name="Line 107"/>
              <p:cNvSpPr>
                <a:spLocks noChangeShapeType="1"/>
              </p:cNvSpPr>
              <p:nvPr/>
            </p:nvSpPr>
            <p:spPr bwMode="auto">
              <a:xfrm>
                <a:off x="4168" y="2732"/>
                <a:ext cx="14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3552" name="Group 108"/>
              <p:cNvGrpSpPr>
                <a:grpSpLocks/>
              </p:cNvGrpSpPr>
              <p:nvPr/>
            </p:nvGrpSpPr>
            <p:grpSpPr bwMode="auto">
              <a:xfrm>
                <a:off x="3836" y="2318"/>
                <a:ext cx="152" cy="152"/>
                <a:chOff x="3564" y="1772"/>
                <a:chExt cx="152" cy="152"/>
              </a:xfrm>
            </p:grpSpPr>
            <p:sp>
              <p:nvSpPr>
                <p:cNvPr id="23661" name="Line 109"/>
                <p:cNvSpPr>
                  <a:spLocks noChangeShapeType="1"/>
                </p:cNvSpPr>
                <p:nvPr/>
              </p:nvSpPr>
              <p:spPr bwMode="auto">
                <a:xfrm>
                  <a:off x="3564" y="1852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662" name="Line 110"/>
                <p:cNvSpPr>
                  <a:spLocks noChangeShapeType="1"/>
                </p:cNvSpPr>
                <p:nvPr/>
              </p:nvSpPr>
              <p:spPr bwMode="auto">
                <a:xfrm rot="-5400000">
                  <a:off x="3564" y="1848"/>
                  <a:ext cx="152" cy="0"/>
                </a:xfrm>
                <a:prstGeom prst="line">
                  <a:avLst/>
                </a:prstGeom>
                <a:noFill/>
                <a:ln w="381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3553" name="Group 111"/>
          <p:cNvGrpSpPr>
            <a:grpSpLocks/>
          </p:cNvGrpSpPr>
          <p:nvPr/>
        </p:nvGrpSpPr>
        <p:grpSpPr bwMode="auto">
          <a:xfrm flipH="1">
            <a:off x="4194175" y="3763963"/>
            <a:ext cx="749300" cy="657225"/>
            <a:chOff x="3836" y="2318"/>
            <a:chExt cx="472" cy="414"/>
          </a:xfrm>
        </p:grpSpPr>
        <p:sp>
          <p:nvSpPr>
            <p:cNvPr id="23664" name="Line 112"/>
            <p:cNvSpPr>
              <a:spLocks noChangeShapeType="1"/>
            </p:cNvSpPr>
            <p:nvPr/>
          </p:nvSpPr>
          <p:spPr bwMode="auto">
            <a:xfrm>
              <a:off x="4168" y="2732"/>
              <a:ext cx="1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54" name="Group 113"/>
            <p:cNvGrpSpPr>
              <a:grpSpLocks/>
            </p:cNvGrpSpPr>
            <p:nvPr/>
          </p:nvGrpSpPr>
          <p:grpSpPr bwMode="auto">
            <a:xfrm>
              <a:off x="3836" y="2318"/>
              <a:ext cx="152" cy="152"/>
              <a:chOff x="3564" y="1772"/>
              <a:chExt cx="152" cy="152"/>
            </a:xfrm>
          </p:grpSpPr>
          <p:sp>
            <p:nvSpPr>
              <p:cNvPr id="23666" name="Line 114"/>
              <p:cNvSpPr>
                <a:spLocks noChangeShapeType="1"/>
              </p:cNvSpPr>
              <p:nvPr/>
            </p:nvSpPr>
            <p:spPr bwMode="auto">
              <a:xfrm>
                <a:off x="3564" y="1852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67" name="Line 115"/>
              <p:cNvSpPr>
                <a:spLocks noChangeShapeType="1"/>
              </p:cNvSpPr>
              <p:nvPr/>
            </p:nvSpPr>
            <p:spPr bwMode="auto">
              <a:xfrm rot="-5400000">
                <a:off x="3564" y="1848"/>
                <a:ext cx="15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2" grpId="0" animBg="1"/>
      <p:bldP spid="23615" grpId="0"/>
      <p:bldP spid="23616" grpId="0"/>
      <p:bldP spid="23617" grpId="0"/>
      <p:bldP spid="23618" grpId="0"/>
      <p:bldP spid="23627" grpId="0" animBg="1"/>
      <p:bldP spid="2363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09600" y="1112838"/>
            <a:ext cx="8521700" cy="596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5603" name="Picture 3" descr="о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475" y="3792538"/>
            <a:ext cx="7900988" cy="2144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89013" y="4268788"/>
            <a:ext cx="1947862" cy="517525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936875" y="4770438"/>
            <a:ext cx="2011363" cy="614362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951413" y="3778250"/>
            <a:ext cx="2022475" cy="573088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964363" y="5394325"/>
            <a:ext cx="1935162" cy="544513"/>
          </a:xfrm>
          <a:prstGeom prst="rect">
            <a:avLst/>
          </a:prstGeom>
          <a:solidFill>
            <a:srgbClr val="FF33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68375" y="1166813"/>
            <a:ext cx="1966913" cy="1949450"/>
            <a:chOff x="610" y="735"/>
            <a:chExt cx="1239" cy="122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610" y="735"/>
              <a:ext cx="1239" cy="1228"/>
              <a:chOff x="378" y="735"/>
              <a:chExt cx="1239" cy="1228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13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14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16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17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1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1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8" name="Group 20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2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2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5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1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28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29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31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2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34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5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36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7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3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64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2" name="Line 42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43" name="Text Box 43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644" name="Text Box 44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645" name="Text Box 45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646" name="Text Box 46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647" name="Text Box 47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648" name="Freeform 48"/>
            <p:cNvSpPr>
              <a:spLocks/>
            </p:cNvSpPr>
            <p:nvPr/>
          </p:nvSpPr>
          <p:spPr bwMode="auto">
            <a:xfrm>
              <a:off x="994" y="804"/>
              <a:ext cx="453" cy="35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22" y="351"/>
                </a:cxn>
                <a:cxn ang="0">
                  <a:pos x="453" y="0"/>
                </a:cxn>
              </a:cxnLst>
              <a:rect l="0" t="0" r="r" b="b"/>
              <a:pathLst>
                <a:path w="453" h="351">
                  <a:moveTo>
                    <a:pt x="0" y="3"/>
                  </a:moveTo>
                  <a:cubicBezTo>
                    <a:pt x="73" y="177"/>
                    <a:pt x="147" y="351"/>
                    <a:pt x="222" y="351"/>
                  </a:cubicBezTo>
                  <a:cubicBezTo>
                    <a:pt x="297" y="351"/>
                    <a:pt x="375" y="175"/>
                    <a:pt x="453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2954338" y="1171575"/>
            <a:ext cx="1966912" cy="1949450"/>
            <a:chOff x="1861" y="738"/>
            <a:chExt cx="1239" cy="1228"/>
          </a:xfrm>
        </p:grpSpPr>
        <p:grpSp>
          <p:nvGrpSpPr>
            <p:cNvPr id="16" name="Group 50"/>
            <p:cNvGrpSpPr>
              <a:grpSpLocks/>
            </p:cNvGrpSpPr>
            <p:nvPr/>
          </p:nvGrpSpPr>
          <p:grpSpPr bwMode="auto">
            <a:xfrm>
              <a:off x="1861" y="738"/>
              <a:ext cx="1239" cy="1228"/>
              <a:chOff x="378" y="735"/>
              <a:chExt cx="1239" cy="1228"/>
            </a:xfrm>
          </p:grpSpPr>
          <p:grpSp>
            <p:nvGrpSpPr>
              <p:cNvPr id="17" name="Group 51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18" name="Group 52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19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54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55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57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58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5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6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62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63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65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66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" name="Group 67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4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69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0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72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3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675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76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77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7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79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680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7" name="Group 81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682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83" name="Line 83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84" name="Text Box 84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685" name="Text Box 85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686" name="Text Box 86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687" name="Text Box 87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688" name="Text Box 88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689" name="Freeform 89"/>
            <p:cNvSpPr>
              <a:spLocks/>
            </p:cNvSpPr>
            <p:nvPr/>
          </p:nvSpPr>
          <p:spPr bwMode="auto">
            <a:xfrm>
              <a:off x="1864" y="1117"/>
              <a:ext cx="1212" cy="25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612" y="222"/>
                </a:cxn>
                <a:cxn ang="0">
                  <a:pos x="1200" y="0"/>
                </a:cxn>
              </a:cxnLst>
              <a:rect l="0" t="0" r="r" b="b"/>
              <a:pathLst>
                <a:path w="1200" h="223">
                  <a:moveTo>
                    <a:pt x="0" y="3"/>
                  </a:moveTo>
                  <a:cubicBezTo>
                    <a:pt x="101" y="39"/>
                    <a:pt x="412" y="223"/>
                    <a:pt x="612" y="222"/>
                  </a:cubicBezTo>
                  <a:cubicBezTo>
                    <a:pt x="812" y="221"/>
                    <a:pt x="1078" y="46"/>
                    <a:pt x="1200" y="0"/>
                  </a:cubicBezTo>
                </a:path>
              </a:pathLst>
            </a:custGeom>
            <a:noFill/>
            <a:ln w="38100" cmpd="sng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" name="Group 90"/>
          <p:cNvGrpSpPr>
            <a:grpSpLocks/>
          </p:cNvGrpSpPr>
          <p:nvPr/>
        </p:nvGrpSpPr>
        <p:grpSpPr bwMode="auto">
          <a:xfrm>
            <a:off x="4935538" y="1171575"/>
            <a:ext cx="1966912" cy="1949450"/>
            <a:chOff x="3109" y="738"/>
            <a:chExt cx="1239" cy="1228"/>
          </a:xfrm>
        </p:grpSpPr>
        <p:grpSp>
          <p:nvGrpSpPr>
            <p:cNvPr id="29" name="Group 91"/>
            <p:cNvGrpSpPr>
              <a:grpSpLocks/>
            </p:cNvGrpSpPr>
            <p:nvPr/>
          </p:nvGrpSpPr>
          <p:grpSpPr bwMode="auto">
            <a:xfrm>
              <a:off x="3109" y="738"/>
              <a:ext cx="1239" cy="1228"/>
              <a:chOff x="378" y="735"/>
              <a:chExt cx="1239" cy="1228"/>
            </a:xfrm>
          </p:grpSpPr>
          <p:grpSp>
            <p:nvGrpSpPr>
              <p:cNvPr id="30" name="Group 92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31" name="Group 93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763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95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96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2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698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99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00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01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5783" name="Group 102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03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04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4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06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07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5785" name="Group 108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786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0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1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7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3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4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788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16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17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18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19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20" name="Line 12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21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5789" name="Group 122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723" name="Line 123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724" name="Line 124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725" name="Text Box 125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726" name="Text Box 126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727" name="Text Box 127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728" name="Text Box 128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729" name="Text Box 129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730" name="Freeform 130"/>
            <p:cNvSpPr>
              <a:spLocks/>
            </p:cNvSpPr>
            <p:nvPr/>
          </p:nvSpPr>
          <p:spPr bwMode="auto">
            <a:xfrm flipV="1">
              <a:off x="3125" y="1395"/>
              <a:ext cx="453" cy="45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22" y="351"/>
                </a:cxn>
                <a:cxn ang="0">
                  <a:pos x="453" y="0"/>
                </a:cxn>
              </a:cxnLst>
              <a:rect l="0" t="0" r="r" b="b"/>
              <a:pathLst>
                <a:path w="453" h="351">
                  <a:moveTo>
                    <a:pt x="0" y="3"/>
                  </a:moveTo>
                  <a:cubicBezTo>
                    <a:pt x="73" y="177"/>
                    <a:pt x="147" y="351"/>
                    <a:pt x="222" y="351"/>
                  </a:cubicBezTo>
                  <a:cubicBezTo>
                    <a:pt x="297" y="351"/>
                    <a:pt x="375" y="175"/>
                    <a:pt x="453" y="0"/>
                  </a:cubicBezTo>
                </a:path>
              </a:pathLst>
            </a:custGeom>
            <a:noFill/>
            <a:ln w="38100" cmpd="sng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790" name="Group 131"/>
          <p:cNvGrpSpPr>
            <a:grpSpLocks/>
          </p:cNvGrpSpPr>
          <p:nvPr/>
        </p:nvGrpSpPr>
        <p:grpSpPr bwMode="auto">
          <a:xfrm>
            <a:off x="6915150" y="1176338"/>
            <a:ext cx="1966913" cy="1949450"/>
            <a:chOff x="4356" y="741"/>
            <a:chExt cx="1239" cy="1228"/>
          </a:xfrm>
        </p:grpSpPr>
        <p:grpSp>
          <p:nvGrpSpPr>
            <p:cNvPr id="25791" name="Group 132"/>
            <p:cNvGrpSpPr>
              <a:grpSpLocks/>
            </p:cNvGrpSpPr>
            <p:nvPr/>
          </p:nvGrpSpPr>
          <p:grpSpPr bwMode="auto">
            <a:xfrm>
              <a:off x="4356" y="741"/>
              <a:ext cx="1239" cy="1228"/>
              <a:chOff x="378" y="735"/>
              <a:chExt cx="1239" cy="1228"/>
            </a:xfrm>
          </p:grpSpPr>
          <p:grpSp>
            <p:nvGrpSpPr>
              <p:cNvPr id="25600" name="Group 133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grpSp>
              <p:nvGrpSpPr>
                <p:cNvPr id="25601" name="Group 134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608" name="Group 135"/>
                  <p:cNvGrpSpPr>
                    <a:grpSpLocks/>
                  </p:cNvGrpSpPr>
                  <p:nvPr/>
                </p:nvGrpSpPr>
                <p:grpSpPr bwMode="auto">
                  <a:xfrm>
                    <a:off x="2736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36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37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09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331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39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0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41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42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1152"/>
                    <a:ext cx="0" cy="288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5610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4752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44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5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11" name="Group 146"/>
                  <p:cNvGrpSpPr>
                    <a:grpSpLocks/>
                  </p:cNvGrpSpPr>
                  <p:nvPr/>
                </p:nvGrpSpPr>
                <p:grpSpPr bwMode="auto">
                  <a:xfrm>
                    <a:off x="5328" y="1152"/>
                    <a:ext cx="288" cy="2880"/>
                    <a:chOff x="2880" y="1296"/>
                    <a:chExt cx="288" cy="2592"/>
                  </a:xfrm>
                </p:grpSpPr>
                <p:sp>
                  <p:nvSpPr>
                    <p:cNvPr id="25747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48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1296"/>
                      <a:ext cx="0" cy="2592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5612" name="Group 149"/>
                <p:cNvGrpSpPr>
                  <a:grpSpLocks/>
                </p:cNvGrpSpPr>
                <p:nvPr/>
              </p:nvGrpSpPr>
              <p:grpSpPr bwMode="auto">
                <a:xfrm>
                  <a:off x="2736" y="1152"/>
                  <a:ext cx="2880" cy="2880"/>
                  <a:chOff x="2736" y="1152"/>
                  <a:chExt cx="2880" cy="2880"/>
                </a:xfrm>
              </p:grpSpPr>
              <p:grpSp>
                <p:nvGrpSpPr>
                  <p:cNvPr id="25615" name="Group 150"/>
                  <p:cNvGrpSpPr>
                    <a:grpSpLocks/>
                  </p:cNvGrpSpPr>
                  <p:nvPr/>
                </p:nvGrpSpPr>
                <p:grpSpPr bwMode="auto">
                  <a:xfrm>
                    <a:off x="2736" y="2016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1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2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20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2736" y="144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4" name="Line 1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5" name="Lin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23" name="Group 156"/>
                  <p:cNvGrpSpPr>
                    <a:grpSpLocks/>
                  </p:cNvGrpSpPr>
                  <p:nvPr/>
                </p:nvGrpSpPr>
                <p:grpSpPr bwMode="auto">
                  <a:xfrm>
                    <a:off x="2736" y="2880"/>
                    <a:ext cx="2880" cy="288"/>
                    <a:chOff x="2736" y="2016"/>
                    <a:chExt cx="2880" cy="288"/>
                  </a:xfrm>
                </p:grpSpPr>
                <p:sp>
                  <p:nvSpPr>
                    <p:cNvPr id="25757" name="Line 1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304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758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2016"/>
                      <a:ext cx="2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759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744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0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456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1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403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5762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152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5626" name="Group 163"/>
              <p:cNvGrpSpPr>
                <a:grpSpLocks/>
              </p:cNvGrpSpPr>
              <p:nvPr/>
            </p:nvGrpSpPr>
            <p:grpSpPr bwMode="auto">
              <a:xfrm>
                <a:off x="378" y="803"/>
                <a:ext cx="1215" cy="1160"/>
                <a:chOff x="2736" y="1152"/>
                <a:chExt cx="2880" cy="2880"/>
              </a:xfrm>
            </p:grpSpPr>
            <p:sp>
              <p:nvSpPr>
                <p:cNvPr id="25764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4176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765" name="Line 165"/>
                <p:cNvSpPr>
                  <a:spLocks noChangeShapeType="1"/>
                </p:cNvSpPr>
                <p:nvPr/>
              </p:nvSpPr>
              <p:spPr bwMode="auto">
                <a:xfrm>
                  <a:off x="2736" y="2592"/>
                  <a:ext cx="28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766" name="Text Box 166"/>
              <p:cNvSpPr txBox="1">
                <a:spLocks noChangeArrowheads="1"/>
              </p:cNvSpPr>
              <p:nvPr/>
            </p:nvSpPr>
            <p:spPr bwMode="auto">
              <a:xfrm>
                <a:off x="825" y="735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у</a:t>
                </a:r>
              </a:p>
            </p:txBody>
          </p:sp>
          <p:sp>
            <p:nvSpPr>
              <p:cNvPr id="25767" name="Text Box 167"/>
              <p:cNvSpPr txBox="1">
                <a:spLocks noChangeArrowheads="1"/>
              </p:cNvSpPr>
              <p:nvPr/>
            </p:nvSpPr>
            <p:spPr bwMode="auto">
              <a:xfrm>
                <a:off x="1446" y="1210"/>
                <a:ext cx="1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 i="1">
                    <a:latin typeface="Times New Roman" pitchFamily="18" charset="0"/>
                  </a:rPr>
                  <a:t>х</a:t>
                </a:r>
              </a:p>
            </p:txBody>
          </p:sp>
          <p:sp>
            <p:nvSpPr>
              <p:cNvPr id="25768" name="Text Box 168"/>
              <p:cNvSpPr txBox="1">
                <a:spLocks noChangeArrowheads="1"/>
              </p:cNvSpPr>
              <p:nvPr/>
            </p:nvSpPr>
            <p:spPr bwMode="auto">
              <a:xfrm>
                <a:off x="839" y="1341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25769" name="Text Box 169"/>
              <p:cNvSpPr txBox="1">
                <a:spLocks noChangeArrowheads="1"/>
              </p:cNvSpPr>
              <p:nvPr/>
            </p:nvSpPr>
            <p:spPr bwMode="auto">
              <a:xfrm>
                <a:off x="1054" y="134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770" name="Text Box 170"/>
              <p:cNvSpPr txBox="1">
                <a:spLocks noChangeArrowheads="1"/>
              </p:cNvSpPr>
              <p:nvPr/>
            </p:nvSpPr>
            <p:spPr bwMode="auto">
              <a:xfrm>
                <a:off x="836" y="112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25771" name="Freeform 171"/>
            <p:cNvSpPr>
              <a:spLocks/>
            </p:cNvSpPr>
            <p:nvPr/>
          </p:nvSpPr>
          <p:spPr bwMode="auto">
            <a:xfrm>
              <a:off x="5060" y="1196"/>
              <a:ext cx="472" cy="756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68" y="136"/>
                </a:cxn>
                <a:cxn ang="0">
                  <a:pos x="184" y="36"/>
                </a:cxn>
                <a:cxn ang="0">
                  <a:pos x="548" y="0"/>
                </a:cxn>
              </a:cxnLst>
              <a:rect l="0" t="0" r="r" b="b"/>
              <a:pathLst>
                <a:path w="548" h="456">
                  <a:moveTo>
                    <a:pt x="0" y="456"/>
                  </a:moveTo>
                  <a:cubicBezTo>
                    <a:pt x="18" y="331"/>
                    <a:pt x="37" y="206"/>
                    <a:pt x="68" y="136"/>
                  </a:cubicBezTo>
                  <a:cubicBezTo>
                    <a:pt x="99" y="66"/>
                    <a:pt x="104" y="59"/>
                    <a:pt x="184" y="36"/>
                  </a:cubicBezTo>
                  <a:cubicBezTo>
                    <a:pt x="264" y="13"/>
                    <a:pt x="406" y="6"/>
                    <a:pt x="548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772" name="Freeform 172"/>
            <p:cNvSpPr>
              <a:spLocks/>
            </p:cNvSpPr>
            <p:nvPr/>
          </p:nvSpPr>
          <p:spPr bwMode="auto">
            <a:xfrm flipH="1">
              <a:off x="4403" y="1195"/>
              <a:ext cx="472" cy="756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68" y="136"/>
                </a:cxn>
                <a:cxn ang="0">
                  <a:pos x="184" y="36"/>
                </a:cxn>
                <a:cxn ang="0">
                  <a:pos x="548" y="0"/>
                </a:cxn>
              </a:cxnLst>
              <a:rect l="0" t="0" r="r" b="b"/>
              <a:pathLst>
                <a:path w="548" h="456">
                  <a:moveTo>
                    <a:pt x="0" y="456"/>
                  </a:moveTo>
                  <a:cubicBezTo>
                    <a:pt x="18" y="331"/>
                    <a:pt x="37" y="206"/>
                    <a:pt x="68" y="136"/>
                  </a:cubicBezTo>
                  <a:cubicBezTo>
                    <a:pt x="99" y="66"/>
                    <a:pt x="104" y="59"/>
                    <a:pt x="184" y="36"/>
                  </a:cubicBezTo>
                  <a:cubicBezTo>
                    <a:pt x="264" y="13"/>
                    <a:pt x="406" y="6"/>
                    <a:pt x="548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773" name="AutoShape 173"/>
          <p:cNvSpPr>
            <a:spLocks noChangeArrowheads="1"/>
          </p:cNvSpPr>
          <p:nvPr/>
        </p:nvSpPr>
        <p:spPr bwMode="auto">
          <a:xfrm rot="5400000" flipV="1">
            <a:off x="919957" y="3250406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4" name="AutoShape 174"/>
          <p:cNvSpPr>
            <a:spLocks noChangeArrowheads="1"/>
          </p:cNvSpPr>
          <p:nvPr/>
        </p:nvSpPr>
        <p:spPr bwMode="auto">
          <a:xfrm rot="5400000" flipV="1">
            <a:off x="2912269" y="3240881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5" name="AutoShape 175"/>
          <p:cNvSpPr>
            <a:spLocks noChangeArrowheads="1"/>
          </p:cNvSpPr>
          <p:nvPr/>
        </p:nvSpPr>
        <p:spPr bwMode="auto">
          <a:xfrm rot="5400000" flipV="1">
            <a:off x="6298407" y="3250406"/>
            <a:ext cx="623888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6" name="AutoShape 176"/>
          <p:cNvSpPr>
            <a:spLocks noChangeArrowheads="1"/>
          </p:cNvSpPr>
          <p:nvPr/>
        </p:nvSpPr>
        <p:spPr bwMode="auto">
          <a:xfrm rot="5400000" flipV="1">
            <a:off x="8325644" y="3248819"/>
            <a:ext cx="623887" cy="4095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77" name="Oval 177"/>
          <p:cNvSpPr>
            <a:spLocks noChangeArrowheads="1"/>
          </p:cNvSpPr>
          <p:nvPr/>
        </p:nvSpPr>
        <p:spPr bwMode="auto">
          <a:xfrm>
            <a:off x="981075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1</a:t>
            </a:r>
          </a:p>
        </p:txBody>
      </p:sp>
      <p:sp>
        <p:nvSpPr>
          <p:cNvPr id="25778" name="Oval 178"/>
          <p:cNvSpPr>
            <a:spLocks noChangeArrowheads="1"/>
          </p:cNvSpPr>
          <p:nvPr/>
        </p:nvSpPr>
        <p:spPr bwMode="auto">
          <a:xfrm>
            <a:off x="2968625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2</a:t>
            </a:r>
          </a:p>
        </p:txBody>
      </p:sp>
      <p:sp>
        <p:nvSpPr>
          <p:cNvPr id="25779" name="Oval 179"/>
          <p:cNvSpPr>
            <a:spLocks noChangeArrowheads="1"/>
          </p:cNvSpPr>
          <p:nvPr/>
        </p:nvSpPr>
        <p:spPr bwMode="auto">
          <a:xfrm>
            <a:off x="6294438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3</a:t>
            </a:r>
          </a:p>
        </p:txBody>
      </p:sp>
      <p:sp>
        <p:nvSpPr>
          <p:cNvPr id="25780" name="Oval 180"/>
          <p:cNvSpPr>
            <a:spLocks noChangeArrowheads="1"/>
          </p:cNvSpPr>
          <p:nvPr/>
        </p:nvSpPr>
        <p:spPr bwMode="auto">
          <a:xfrm>
            <a:off x="8310563" y="2597150"/>
            <a:ext cx="542925" cy="484188"/>
          </a:xfrm>
          <a:prstGeom prst="ellipse">
            <a:avLst/>
          </a:prstGeom>
          <a:solidFill>
            <a:srgbClr val="FF3300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4</a:t>
            </a:r>
          </a:p>
        </p:txBody>
      </p:sp>
      <p:sp>
        <p:nvSpPr>
          <p:cNvPr id="25781" name="Text Box 181"/>
          <p:cNvSpPr txBox="1">
            <a:spLocks noChangeArrowheads="1"/>
          </p:cNvSpPr>
          <p:nvPr/>
        </p:nvSpPr>
        <p:spPr bwMode="auto">
          <a:xfrm>
            <a:off x="944563" y="323850"/>
            <a:ext cx="820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Найдите функцию по графику её производной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7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8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7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76"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80920" cy="953539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ru-RU" sz="49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Найти соответствие между функцией и её производной.</a:t>
            </a:r>
            <a:r>
              <a:rPr lang="ru-RU" sz="4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4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</a:t>
            </a:r>
            <a:r>
              <a:rPr lang="ru-RU" sz="6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60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Таблица производных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556792"/>
          <a:ext cx="8496943" cy="4719642"/>
        </p:xfrm>
        <a:graphic>
          <a:graphicData uri="http://schemas.openxmlformats.org/drawingml/2006/table">
            <a:tbl>
              <a:tblPr/>
              <a:tblGrid>
                <a:gridCol w="599251"/>
                <a:gridCol w="1762243"/>
                <a:gridCol w="1886533"/>
                <a:gridCol w="630324"/>
                <a:gridCol w="1761356"/>
                <a:gridCol w="1857236"/>
              </a:tblGrid>
              <a:tr h="611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f(x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 ' (x)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f(x)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f ' (x)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-постоянная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kx+b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sin(</a:t>
                      </a:r>
                      <a:r>
                        <a:rPr lang="en-US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kx+b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kcos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kx+b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1800" dirty="0" smtClean="0">
                          <a:latin typeface="Cambria Math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800" dirty="0" smtClean="0">
                          <a:latin typeface="Cambria Math"/>
                          <a:ea typeface="Calibri"/>
                          <a:cs typeface="Times New Roman"/>
                        </a:rPr>
                      </a:b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7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aseline="30000" dirty="0" err="1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p·x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p-1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sinx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kx+b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k·p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·(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kx+b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1600" baseline="30000" dirty="0">
                          <a:latin typeface="Times New Roman"/>
                          <a:ea typeface="Calibri"/>
                          <a:cs typeface="Times New Roman"/>
                        </a:rPr>
                        <a:t>p-1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cos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kx+b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-k sin(</a:t>
                      </a:r>
                      <a:r>
                        <a:rPr lang="en-US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kx+b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71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tgx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217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</a:t>
                      </a:r>
                      <a:r>
                        <a:rPr lang="ru-RU" dirty="0" err="1" smtClean="0"/>
                        <a:t>√х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ctgx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501008"/>
            <a:ext cx="546420" cy="353566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7164288" y="1816750"/>
            <a:ext cx="12241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622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2132856"/>
            <a:ext cx="504056" cy="34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2132856"/>
            <a:ext cx="504056" cy="32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352" y="4941168"/>
            <a:ext cx="5760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352" y="5661248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619672" y="5157192"/>
          <a:ext cx="152400" cy="393700"/>
        </p:xfrm>
        <a:graphic>
          <a:graphicData uri="http://schemas.openxmlformats.org/presentationml/2006/ole">
            <p:oleObj spid="_x0000_s2049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915816" y="5085184"/>
          <a:ext cx="820738" cy="538162"/>
        </p:xfrm>
        <a:graphic>
          <a:graphicData uri="http://schemas.openxmlformats.org/presentationml/2006/ole">
            <p:oleObj spid="_x0000_s2050" name="Формула" r:id="rId9" imgW="330120" imgH="3934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059832" y="5733256"/>
          <a:ext cx="342900" cy="419100"/>
        </p:xfrm>
        <a:graphic>
          <a:graphicData uri="http://schemas.openxmlformats.org/presentationml/2006/ole">
            <p:oleObj spid="_x0000_s2051" name="Формула" r:id="rId10" imgW="3427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229600" cy="18722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Справочный материал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-180528" y="980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124744"/>
            <a:ext cx="3528392" cy="1800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556792"/>
            <a:ext cx="2304256" cy="669032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83568" y="1089612"/>
            <a:ext cx="27830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980728"/>
            <a:ext cx="4464496" cy="21602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076056" y="1339569"/>
            <a:ext cx="38164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Геометрический смысл производной.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у=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kx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–касательная к графику функции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точке х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'(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)=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α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у=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'(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)·(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уравнение касательной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3573016"/>
            <a:ext cx="3168352" cy="21602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27576" y="3645024"/>
            <a:ext cx="3816424" cy="2592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3. (</a:t>
            </a:r>
            <a:endParaRPr lang="ru-RU" dirty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292080" y="3928142"/>
            <a:ext cx="3456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 вычисления производных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)'=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'+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'           2.(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)'=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'·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'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869160"/>
            <a:ext cx="1440160" cy="648072"/>
          </a:xfrm>
          <a:prstGeom prst="rect">
            <a:avLst/>
          </a:prstGeom>
          <a:noFill/>
        </p:spPr>
      </p:pic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060322" y="5636435"/>
            <a:ext cx="40679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4.(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c·u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)'=c·(u')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96136" y="4941168"/>
            <a:ext cx="864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3 )(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611560" y="3559611"/>
            <a:ext cx="28803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Физический смысл.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'(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;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'(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)=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-расстояние,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ускорение,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скорость,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время.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6390" grpId="0"/>
      <p:bldP spid="10" grpId="0" animBg="1"/>
      <p:bldP spid="16391" grpId="0"/>
      <p:bldP spid="12" grpId="0" animBg="1"/>
      <p:bldP spid="13" grpId="0" animBg="1"/>
      <p:bldP spid="163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Справочный материал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24744"/>
            <a:ext cx="4464496" cy="27363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1124744"/>
            <a:ext cx="4104456" cy="27363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653136"/>
            <a:ext cx="7632848" cy="17281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1342074"/>
            <a:ext cx="41044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Возрастание и убывание функции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'(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&gt;0  на промежутке, то функция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возрастает на этом промежутке.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'(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&lt;0, то функция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убывает на этом промежутке.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004048" y="1027520"/>
            <a:ext cx="38884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Точки максимума и минимума.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х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-точка экстремума, то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'(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)=0.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1.Если в точке х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'(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меняет знак  с «+» на «-», то х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–точка максимума.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Если в точке х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'(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меняет знак  с«-» на «+»,то х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–точка минимума.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-684584" y="496236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Производная сложной функции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))' =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'(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))·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)'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17409" grpId="0"/>
      <p:bldP spid="17410" grpId="0"/>
      <p:bldP spid="174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Справочные материал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568952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4386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Справочный материал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621" y="1435569"/>
            <a:ext cx="7498080" cy="4800600"/>
          </a:xfrm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Картинка 278 из 259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8208913" cy="53285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41459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4807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Карточка-информатор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980728"/>
          <a:ext cx="8568952" cy="5664691"/>
        </p:xfrm>
        <a:graphic>
          <a:graphicData uri="http://schemas.openxmlformats.org/drawingml/2006/table">
            <a:tbl>
              <a:tblPr/>
              <a:tblGrid>
                <a:gridCol w="4896544"/>
                <a:gridCol w="3672408"/>
              </a:tblGrid>
              <a:tr h="7920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нахождение производной по определению</a:t>
                      </a:r>
                      <a:endParaRPr lang="ru-RU" sz="2800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1.Зафиксировать значение </a:t>
                      </a:r>
                      <a:r>
                        <a:rPr lang="ru-RU" dirty="0" err="1" smtClean="0"/>
                        <a:t>х</a:t>
                      </a:r>
                      <a:r>
                        <a:rPr lang="ru-RU" dirty="0" smtClean="0"/>
                        <a:t>, найти </a:t>
                      </a:r>
                      <a:r>
                        <a:rPr lang="en-US" dirty="0" smtClean="0"/>
                        <a:t>f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х</a:t>
                      </a:r>
                      <a:r>
                        <a:rPr lang="ru-RU" dirty="0" smtClean="0"/>
                        <a:t>).</a:t>
                      </a:r>
                      <a:endParaRPr lang="ru-RU" dirty="0"/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1)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)=С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2.Дать аргументу </a:t>
                      </a:r>
                      <a:r>
                        <a:rPr lang="ru-RU" dirty="0" err="1" smtClean="0"/>
                        <a:t>х</a:t>
                      </a:r>
                      <a:r>
                        <a:rPr lang="ru-RU" dirty="0" smtClean="0"/>
                        <a:t> приращение ∆</a:t>
                      </a:r>
                      <a:r>
                        <a:rPr lang="ru-RU" dirty="0" err="1" smtClean="0"/>
                        <a:t>х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перейти в новую точку </a:t>
                      </a:r>
                      <a:r>
                        <a:rPr lang="ru-RU" baseline="0" dirty="0" err="1" smtClean="0"/>
                        <a:t>х+∆х</a:t>
                      </a:r>
                      <a:r>
                        <a:rPr lang="ru-RU" baseline="0" dirty="0" smtClean="0"/>
                        <a:t>, найти </a:t>
                      </a:r>
                      <a:r>
                        <a:rPr lang="en-US" baseline="0" dirty="0" smtClean="0"/>
                        <a:t>f</a:t>
                      </a:r>
                      <a:r>
                        <a:rPr lang="ru-RU" baseline="0" dirty="0" smtClean="0"/>
                        <a:t>(</a:t>
                      </a:r>
                      <a:r>
                        <a:rPr lang="ru-RU" baseline="0" dirty="0" err="1" smtClean="0"/>
                        <a:t>х+∆х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х+∆х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)=С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3.Найти приращение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функции ∆</a:t>
                      </a:r>
                      <a:r>
                        <a:rPr lang="ru-RU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у=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х+∆х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)-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f(</a:t>
                      </a:r>
                      <a:r>
                        <a:rPr lang="ru-RU" sz="18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3.∆у=С-С=0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4.Составить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отношение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=                    =     0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5.Вычислить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lim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при ∆</a:t>
                      </a:r>
                      <a:r>
                        <a:rPr lang="ru-RU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0 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5.</a:t>
                      </a:r>
                      <a:r>
                        <a:rPr lang="en-US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lim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=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lim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0=0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при ∆</a:t>
                      </a:r>
                      <a:r>
                        <a:rPr lang="ru-RU" sz="18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0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Этот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предел и есть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f ' (x)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( C)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'</a:t>
                      </a:r>
                      <a:r>
                        <a:rPr lang="en-US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=0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401" marR="43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886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059832" y="3789040"/>
          <a:ext cx="601340" cy="504056"/>
        </p:xfrm>
        <a:graphic>
          <a:graphicData uri="http://schemas.openxmlformats.org/presentationml/2006/ole">
            <p:oleObj spid="_x0000_s1039" name="Формула" r:id="rId3" imgW="241200" imgH="3934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2123728" y="4437112"/>
          <a:ext cx="601340" cy="504056"/>
        </p:xfrm>
        <a:graphic>
          <a:graphicData uri="http://schemas.openxmlformats.org/presentationml/2006/ole">
            <p:oleObj spid="_x0000_s1040" name="Формула" r:id="rId4" imgW="241200" imgH="393480" progId="Equation.3">
              <p:embed/>
            </p:oleObj>
          </a:graphicData>
        </a:graphic>
      </p:graphicFrame>
      <p:cxnSp>
        <p:nvCxnSpPr>
          <p:cNvPr id="23" name="Прямая со стрелкой 22"/>
          <p:cNvCxnSpPr/>
          <p:nvPr/>
        </p:nvCxnSpPr>
        <p:spPr>
          <a:xfrm>
            <a:off x="3779912" y="458112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5724128" y="3861048"/>
          <a:ext cx="792088" cy="504056"/>
        </p:xfrm>
        <a:graphic>
          <a:graphicData uri="http://schemas.openxmlformats.org/presentationml/2006/ole">
            <p:oleObj spid="_x0000_s1041" name="Формула" r:id="rId5" imgW="241200" imgH="39348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6876256" y="3861048"/>
          <a:ext cx="601340" cy="504056"/>
        </p:xfrm>
        <a:graphic>
          <a:graphicData uri="http://schemas.openxmlformats.org/presentationml/2006/ole">
            <p:oleObj spid="_x0000_s1042" name="Формула" r:id="rId6" imgW="241200" imgH="393480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5940152" y="4437112"/>
          <a:ext cx="529332" cy="504056"/>
        </p:xfrm>
        <a:graphic>
          <a:graphicData uri="http://schemas.openxmlformats.org/presentationml/2006/ole">
            <p:oleObj spid="_x0000_s1043" name="Формула" r:id="rId7" imgW="241200" imgH="393480" progId="Equation.3">
              <p:embed/>
            </p:oleObj>
          </a:graphicData>
        </a:graphic>
      </p:graphicFrame>
      <p:cxnSp>
        <p:nvCxnSpPr>
          <p:cNvPr id="29" name="Прямая со стрелкой 28"/>
          <p:cNvCxnSpPr/>
          <p:nvPr/>
        </p:nvCxnSpPr>
        <p:spPr>
          <a:xfrm>
            <a:off x="8244408" y="458112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547</TotalTime>
  <Words>1711</Words>
  <Application>Microsoft Office PowerPoint</Application>
  <PresentationFormat>Экран (4:3)</PresentationFormat>
  <Paragraphs>383</Paragraphs>
  <Slides>39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2" baseType="lpstr">
      <vt:lpstr>Солнцестояние</vt:lpstr>
      <vt:lpstr>Формула</vt:lpstr>
      <vt:lpstr>Microsoft Equation 3.0</vt:lpstr>
      <vt:lpstr>Слайд 1</vt:lpstr>
      <vt:lpstr>1.Кластер 2.Справочный материал 3.Карточки-информаторы 4.Верные и неверные утверждения 5.Задания на готовых чертежах 6.Задания ЕГЭ</vt:lpstr>
      <vt:lpstr>Кластер</vt:lpstr>
      <vt:lpstr>Таблица производных</vt:lpstr>
      <vt:lpstr>Справочный материал</vt:lpstr>
      <vt:lpstr>Справочный материал</vt:lpstr>
      <vt:lpstr>Справочные материал</vt:lpstr>
      <vt:lpstr>Справочный материал</vt:lpstr>
      <vt:lpstr>Карточка-информатор</vt:lpstr>
      <vt:lpstr>Карточка-информатор</vt:lpstr>
      <vt:lpstr>Карточка-информатор</vt:lpstr>
      <vt:lpstr> 1.Работа в парах. Заполняем первый столбец. На столах  лежат карточки с вопросами. Все они начинаются со слов «верите ли вы, что…?» Ответ на вопросы может только: да или нет. Если «да» , то в первом столбце, поставьте «+», если «нет», то «-». В конце работы будьте готовы поделиться своим мнением с классом. 2. Ответы на эти вопросы можно найти в учебнике, изучив текст учебника. Для более вдумчивого чтения, читая текст. На его полях карандашом расставляйте значки: « ^»-уже знал это: «+» – новая информация; «-» – думал иначе; «?» – не понял.. По окончании работы с текстом заполняется второй столбик таблицы.  Третий столбец заполняется на стадии рефлексии в конце урока.</vt:lpstr>
      <vt:lpstr>Верные и неверные утверждения</vt:lpstr>
      <vt:lpstr>1.Определите стационарные и критические точки ; 2.Определите точки экстремума и экстремумы функции; 3.Найти промежутки возрастания и убывания функции; 4.Найти наименьшее и наибольшее значение функции.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Задание1 (ЕГЭ) На рисунке изображен график функции y = f(x) и касательная к этому графику в точке с абсциссой, равной 3. Найдите значение производной этой функции в точке x = 3.  </vt:lpstr>
      <vt:lpstr>Задание 2. (ЕГЭ)</vt:lpstr>
      <vt:lpstr>Задание 3.(ЕГЭ)</vt:lpstr>
      <vt:lpstr>Задание 4(ЕГЭ)</vt:lpstr>
      <vt:lpstr>Исследуйте  функцию по графику:</vt:lpstr>
      <vt:lpstr>Проверь себя!</vt:lpstr>
      <vt:lpstr>Слайд 29</vt:lpstr>
      <vt:lpstr>Слайд 30</vt:lpstr>
      <vt:lpstr>Слайд 31</vt:lpstr>
      <vt:lpstr>Слайд 32</vt:lpstr>
      <vt:lpstr>Функция  y = f(x) задана на интервале (a;b), на рисунке изображен график её производной.</vt:lpstr>
      <vt:lpstr>Функция  y = f(x) задана на интервале (a;b),  на рисунке изображен график ее производной.</vt:lpstr>
      <vt:lpstr>Функция  y=f(x) задана на интервале (a;b), на рисунке изображен график ее производной.</vt:lpstr>
      <vt:lpstr>Функция  y=f(x) задана на интервале (a;b), на рисунке изображен график ее производной.</vt:lpstr>
      <vt:lpstr>Какую информацию можно получить о функции y = f (x), если задан график её производной?</vt:lpstr>
      <vt:lpstr>Слайд 38</vt:lpstr>
      <vt:lpstr>Найти соответствие между функцией и её производной.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57</cp:revision>
  <dcterms:created xsi:type="dcterms:W3CDTF">2012-01-29T08:36:46Z</dcterms:created>
  <dcterms:modified xsi:type="dcterms:W3CDTF">2014-01-08T10:46:57Z</dcterms:modified>
</cp:coreProperties>
</file>