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3" r:id="rId1"/>
  </p:sldMasterIdLst>
  <p:notesMasterIdLst>
    <p:notesMasterId r:id="rId20"/>
  </p:notesMasterIdLst>
  <p:sldIdLst>
    <p:sldId id="283" r:id="rId2"/>
    <p:sldId id="275" r:id="rId3"/>
    <p:sldId id="258" r:id="rId4"/>
    <p:sldId id="282" r:id="rId5"/>
    <p:sldId id="277" r:id="rId6"/>
    <p:sldId id="278" r:id="rId7"/>
    <p:sldId id="279" r:id="rId8"/>
    <p:sldId id="280" r:id="rId9"/>
    <p:sldId id="281" r:id="rId10"/>
    <p:sldId id="257" r:id="rId11"/>
    <p:sldId id="264" r:id="rId12"/>
    <p:sldId id="268" r:id="rId13"/>
    <p:sldId id="259" r:id="rId14"/>
    <p:sldId id="284" r:id="rId15"/>
    <p:sldId id="285" r:id="rId16"/>
    <p:sldId id="286" r:id="rId17"/>
    <p:sldId id="261" r:id="rId18"/>
    <p:sldId id="26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FFCC"/>
    <a:srgbClr val="6600CC"/>
    <a:srgbClr val="FFCC66"/>
    <a:srgbClr val="FF9900"/>
    <a:srgbClr val="FF6600"/>
    <a:srgbClr val="FFFF66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698332B-EE51-4FF5-A5F7-01A3326820B1}" type="datetimeFigureOut">
              <a:rPr lang="ru-RU"/>
              <a:pPr>
                <a:defRPr/>
              </a:pPr>
              <a:t>11.04.2014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D6FB83A-5E8F-40AA-A33D-BDD684CB1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799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57048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7049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0E0F5-14BE-4EA0-938B-7A8D4BC84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96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ED632-CF78-49BB-A991-9C5BDA91F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91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FBC59-5DE8-4414-8417-FBA6BFB11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82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70788-8A39-41A2-998F-6DDB70EB4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339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96675-10ED-4596-9DA0-236C53165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82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5B392-5814-4971-B206-FB6BE415C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549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AD2CA-6F48-42A5-AEC2-DC829A759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76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8DF8D-5AEB-4938-BEA2-97CC2B37A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948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D2DB7-CE60-47FA-B7B2-42ACCD203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725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59037-5804-41AC-A79F-BB976C900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08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F40A7-4D3A-4A22-A5F1-306A53CCC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940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3BB81-C80D-4174-8C66-FAA585352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40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C8E59-9E98-4222-BD39-D0C689211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834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25600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0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0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0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0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0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0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1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1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1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1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1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1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1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1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1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1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2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2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2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2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5602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25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2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27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2BE44FB-0213-4275-9C77-67BCF39FE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56028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74" r:id="rId1"/>
    <p:sldLayoutId id="2147483973" r:id="rId2"/>
    <p:sldLayoutId id="2147483972" r:id="rId3"/>
    <p:sldLayoutId id="2147483971" r:id="rId4"/>
    <p:sldLayoutId id="2147483970" r:id="rId5"/>
    <p:sldLayoutId id="2147483969" r:id="rId6"/>
    <p:sldLayoutId id="2147483968" r:id="rId7"/>
    <p:sldLayoutId id="2147483967" r:id="rId8"/>
    <p:sldLayoutId id="2147483966" r:id="rId9"/>
    <p:sldLayoutId id="2147483965" r:id="rId10"/>
    <p:sldLayoutId id="2147483964" r:id="rId11"/>
    <p:sldLayoutId id="2147483963" r:id="rId12"/>
    <p:sldLayoutId id="214748396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76;&#1103;&#1082;&#1072;\&#1056;&#1072;&#1073;&#1086;&#1095;&#1080;&#1081;%20&#1089;&#1090;&#1086;&#1083;\&#1043;&#1055;&#1044;\&#1086;&#1090;&#1082;&#1088;%20&#1091;&#1088;&#1086;&#1082;\&#1057;&#1080;&#1088;&#1077;&#1085;&#1072;_-_&#1089;&#1082;&#1086;&#1088;&#1072;&#1103;_&#1087;&#1086;&#1084;&#1086;&#1097;&#1100;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-142875" y="0"/>
            <a:ext cx="9286875" cy="3071813"/>
          </a:xfrm>
        </p:spPr>
        <p:txBody>
          <a:bodyPr/>
          <a:lstStyle/>
          <a:p>
            <a:pPr>
              <a:defRPr/>
            </a:pPr>
            <a:r>
              <a:rPr lang="ru-RU" sz="7200" dirty="0" smtClean="0"/>
              <a:t>Занятие - практикум</a:t>
            </a:r>
            <a:endParaRPr lang="ru-RU" sz="7200" dirty="0"/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4500563" y="5657850"/>
            <a:ext cx="4357687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/>
              <a:t>Подготовили учителя Лицея №1: Картавых Р. Ш., Михайличенко Э. А.,  Шибалова Н. 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967335"/>
            <a:ext cx="750099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ступенькам к лидерству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-142875"/>
            <a:ext cx="8229600" cy="1139825"/>
          </a:xfrm>
        </p:spPr>
        <p:txBody>
          <a:bodyPr/>
          <a:lstStyle/>
          <a:p>
            <a:pPr algn="r" eaLnBrk="1" hangingPunct="1"/>
            <a:r>
              <a:rPr lang="ru-RU" altLang="ru-RU" sz="8800" b="1" smtClean="0">
                <a:solidFill>
                  <a:srgbClr val="A50021"/>
                </a:solidFill>
                <a:effectLst/>
                <a:latin typeface="Monotype Corsiva" pitchFamily="66" charset="0"/>
              </a:rPr>
              <a:t>Уважение</a:t>
            </a:r>
          </a:p>
        </p:txBody>
      </p:sp>
      <p:pic>
        <p:nvPicPr>
          <p:cNvPr id="9" name="Picture 4" descr="Новый рисунок (7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75" y="857250"/>
            <a:ext cx="7072313" cy="582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39825"/>
          </a:xfrm>
        </p:spPr>
        <p:txBody>
          <a:bodyPr/>
          <a:lstStyle/>
          <a:p>
            <a:pPr algn="r" eaLnBrk="1" hangingPunct="1"/>
            <a:r>
              <a:rPr lang="ru-RU" altLang="ru-RU" sz="8800" b="1" smtClean="0">
                <a:solidFill>
                  <a:srgbClr val="A50021"/>
                </a:solidFill>
                <a:effectLst/>
                <a:latin typeface="Monotype Corsiva" pitchFamily="66" charset="0"/>
              </a:rPr>
              <a:t>Уважение</a:t>
            </a:r>
          </a:p>
        </p:txBody>
      </p:sp>
      <p:pic>
        <p:nvPicPr>
          <p:cNvPr id="13315" name="Picture 4" descr="IMG_00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" r="1596"/>
          <a:stretch>
            <a:fillRect/>
          </a:stretch>
        </p:blipFill>
        <p:spPr bwMode="auto">
          <a:xfrm>
            <a:off x="642938" y="4000500"/>
            <a:ext cx="2376487" cy="240823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9" descr="IMG_00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55439">
            <a:off x="322263" y="1069975"/>
            <a:ext cx="2573337" cy="253047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10" descr="IMG_000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" r="5133" b="2605"/>
          <a:stretch>
            <a:fillRect/>
          </a:stretch>
        </p:blipFill>
        <p:spPr bwMode="auto">
          <a:xfrm rot="712163">
            <a:off x="6219825" y="1139825"/>
            <a:ext cx="2303463" cy="23749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11" descr="IMG_000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1" b="5493"/>
          <a:stretch>
            <a:fillRect/>
          </a:stretch>
        </p:blipFill>
        <p:spPr bwMode="auto">
          <a:xfrm>
            <a:off x="6300788" y="4076700"/>
            <a:ext cx="2435225" cy="230505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9" name="Oval 12"/>
          <p:cNvSpPr>
            <a:spLocks noChangeArrowheads="1"/>
          </p:cNvSpPr>
          <p:nvPr/>
        </p:nvSpPr>
        <p:spPr bwMode="auto">
          <a:xfrm>
            <a:off x="2627313" y="4076700"/>
            <a:ext cx="360362" cy="360363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/>
              <a:t>4</a:t>
            </a:r>
          </a:p>
        </p:txBody>
      </p:sp>
      <p:sp>
        <p:nvSpPr>
          <p:cNvPr id="13320" name="Oval 19"/>
          <p:cNvSpPr>
            <a:spLocks noChangeArrowheads="1"/>
          </p:cNvSpPr>
          <p:nvPr/>
        </p:nvSpPr>
        <p:spPr bwMode="auto">
          <a:xfrm>
            <a:off x="5219700" y="3716338"/>
            <a:ext cx="360363" cy="338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3321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928813"/>
            <a:ext cx="2500313" cy="3321050"/>
          </a:xfrm>
          <a:prstGeom prst="rect">
            <a:avLst/>
          </a:prstGeom>
          <a:solidFill>
            <a:schemeClr val="tx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3322" name="Oval 17"/>
          <p:cNvSpPr>
            <a:spLocks noChangeArrowheads="1"/>
          </p:cNvSpPr>
          <p:nvPr/>
        </p:nvSpPr>
        <p:spPr bwMode="auto">
          <a:xfrm rot="956025">
            <a:off x="8397875" y="1400175"/>
            <a:ext cx="360363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/>
              <a:t>2</a:t>
            </a:r>
          </a:p>
        </p:txBody>
      </p:sp>
      <p:sp>
        <p:nvSpPr>
          <p:cNvPr id="13323" name="Oval 17"/>
          <p:cNvSpPr>
            <a:spLocks noChangeArrowheads="1"/>
          </p:cNvSpPr>
          <p:nvPr/>
        </p:nvSpPr>
        <p:spPr bwMode="auto">
          <a:xfrm rot="-638987">
            <a:off x="2243138" y="815975"/>
            <a:ext cx="360362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/>
              <a:t>1</a:t>
            </a:r>
          </a:p>
        </p:txBody>
      </p:sp>
      <p:sp>
        <p:nvSpPr>
          <p:cNvPr id="13324" name="Oval 17"/>
          <p:cNvSpPr>
            <a:spLocks noChangeArrowheads="1"/>
          </p:cNvSpPr>
          <p:nvPr/>
        </p:nvSpPr>
        <p:spPr bwMode="auto">
          <a:xfrm>
            <a:off x="5540375" y="1900238"/>
            <a:ext cx="360363" cy="338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/>
              <a:t>3</a:t>
            </a:r>
          </a:p>
        </p:txBody>
      </p:sp>
      <p:sp>
        <p:nvSpPr>
          <p:cNvPr id="13325" name="Oval 12"/>
          <p:cNvSpPr>
            <a:spLocks noChangeArrowheads="1"/>
          </p:cNvSpPr>
          <p:nvPr/>
        </p:nvSpPr>
        <p:spPr bwMode="auto">
          <a:xfrm>
            <a:off x="8429625" y="4143375"/>
            <a:ext cx="360363" cy="360363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/>
              <a:t>5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5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7200" b="1" smtClean="0">
                <a:solidFill>
                  <a:srgbClr val="A50021"/>
                </a:solidFill>
                <a:effectLst/>
                <a:latin typeface="Monotype Corsiva" pitchFamily="66" charset="0"/>
              </a:rPr>
              <a:t>Уважение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14340" name="Picture 7" descr="IMG_0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"/>
          <a:stretch>
            <a:fillRect/>
          </a:stretch>
        </p:blipFill>
        <p:spPr bwMode="auto">
          <a:xfrm rot="1561082">
            <a:off x="5105400" y="2274888"/>
            <a:ext cx="3322638" cy="33242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18" descr="IM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5F4F0"/>
              </a:clrFrom>
              <a:clrTo>
                <a:srgbClr val="F5F4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122107">
            <a:off x="285750" y="1500188"/>
            <a:ext cx="40386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9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39825"/>
          </a:xfrm>
        </p:spPr>
        <p:txBody>
          <a:bodyPr/>
          <a:lstStyle/>
          <a:p>
            <a:pPr algn="r" eaLnBrk="1" hangingPunct="1"/>
            <a:r>
              <a:rPr lang="ru-RU" altLang="ru-RU" sz="8800" b="1" smtClean="0">
                <a:solidFill>
                  <a:srgbClr val="A50021"/>
                </a:solidFill>
                <a:effectLst/>
                <a:latin typeface="Monotype Corsiva" pitchFamily="66" charset="0"/>
              </a:rPr>
              <a:t>Уважение</a:t>
            </a:r>
          </a:p>
        </p:txBody>
      </p:sp>
      <p:pic>
        <p:nvPicPr>
          <p:cNvPr id="15363" name="Picture 4" descr="IMG_0010"/>
          <p:cNvPicPr>
            <a:picLocks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25" y="1143000"/>
            <a:ext cx="3529013" cy="2808288"/>
          </a:xfr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8" descr="IMG_00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000125"/>
            <a:ext cx="2857500" cy="298291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10" descr="IMG_00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4000500"/>
            <a:ext cx="3384550" cy="273685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Ответственность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sz="4400" b="1" dirty="0" smtClean="0"/>
              <a:t>Почему Миша бросился ночью спасать Машу после всех ее проделок?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4400" b="1" dirty="0" smtClean="0"/>
              <a:t>Как это его характеризует?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4400" b="1" dirty="0" smtClean="0"/>
              <a:t>Что значит «быть ответственным»?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5" name="Picture 4" descr="IMG_000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1EADA"/>
              </a:clrFrom>
              <a:clrTo>
                <a:srgbClr val="F1EA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786190"/>
            <a:ext cx="4591820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6" descr="IMG_000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clrChange>
              <a:clrFrom>
                <a:srgbClr val="F1EADA"/>
              </a:clrFrom>
              <a:clrTo>
                <a:srgbClr val="F1EA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24289" y="1643050"/>
            <a:ext cx="4659289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Практическое задание</a:t>
            </a:r>
            <a:endParaRPr lang="ru-RU" dirty="0"/>
          </a:p>
        </p:txBody>
      </p:sp>
      <p:pic>
        <p:nvPicPr>
          <p:cNvPr id="18435" name="Picture 2" descr="C:\Users\Skiron\Pictures\Ёлка-поделки\P10503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196975"/>
            <a:ext cx="4318000" cy="331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2" descr="C:\Users\Skiron\Pictures\Ёлка-поделки\P10503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2205038"/>
            <a:ext cx="4413250" cy="331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5" name="WordArt 7"/>
          <p:cNvSpPr>
            <a:spLocks noChangeArrowheads="1" noChangeShapeType="1" noTextEdit="1"/>
          </p:cNvSpPr>
          <p:nvPr/>
        </p:nvSpPr>
        <p:spPr bwMode="auto">
          <a:xfrm>
            <a:off x="1116013" y="1773238"/>
            <a:ext cx="7632700" cy="3095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Flat3" dir="b"/>
            </a:scene3d>
            <a:sp3d extrusionH="887400" prstMaterial="legacyMatte">
              <a:extrusionClr>
                <a:schemeClr val="tx2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Поздравляем 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всех 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с  победой!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63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63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5" name="WordArt 3"/>
          <p:cNvSpPr>
            <a:spLocks noChangeArrowheads="1" noChangeShapeType="1" noTextEdit="1"/>
          </p:cNvSpPr>
          <p:nvPr/>
        </p:nvSpPr>
        <p:spPr bwMode="auto">
          <a:xfrm>
            <a:off x="1042988" y="1268413"/>
            <a:ext cx="7632700" cy="3455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Flat3" dir="b"/>
            </a:scene3d>
            <a:sp3d extrusionH="887400" prstMaterial="legacyMatte">
              <a:extrusionClr>
                <a:schemeClr val="tx2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Спасибо 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за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1147763" y="358775"/>
            <a:ext cx="5403850" cy="2051050"/>
            <a:chOff x="410" y="2840"/>
            <a:chExt cx="1542" cy="390"/>
          </a:xfrm>
        </p:grpSpPr>
        <p:sp>
          <p:nvSpPr>
            <p:cNvPr id="4105" name="Text Box 38"/>
            <p:cNvSpPr txBox="1">
              <a:spLocks noChangeArrowheads="1"/>
            </p:cNvSpPr>
            <p:nvPr/>
          </p:nvSpPr>
          <p:spPr bwMode="auto">
            <a:xfrm rot="-1245675">
              <a:off x="410" y="3037"/>
              <a:ext cx="1542" cy="193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altLang="ru-RU" sz="4400" b="1">
                  <a:solidFill>
                    <a:srgbClr val="6600CC"/>
                  </a:solidFill>
                </a:rPr>
                <a:t>Р, </a:t>
              </a:r>
              <a:r>
                <a:rPr lang="ru-RU" altLang="ru-RU" sz="6000" b="1">
                  <a:solidFill>
                    <a:srgbClr val="6600CC"/>
                  </a:solidFill>
                </a:rPr>
                <a:t>и</a:t>
              </a:r>
              <a:r>
                <a:rPr lang="ru-RU" altLang="ru-RU" sz="4400" b="1">
                  <a:solidFill>
                    <a:srgbClr val="6600CC"/>
                  </a:solidFill>
                </a:rPr>
                <a:t>, Л, </a:t>
              </a:r>
              <a:r>
                <a:rPr lang="ru-RU" altLang="ru-RU" sz="6000" b="1">
                  <a:solidFill>
                    <a:srgbClr val="6600CC"/>
                  </a:solidFill>
                </a:rPr>
                <a:t>е</a:t>
              </a:r>
              <a:r>
                <a:rPr lang="ru-RU" altLang="ru-RU" sz="4400" b="1">
                  <a:solidFill>
                    <a:srgbClr val="6600CC"/>
                  </a:solidFill>
                </a:rPr>
                <a:t>, Д</a:t>
              </a:r>
            </a:p>
          </p:txBody>
        </p:sp>
        <p:grpSp>
          <p:nvGrpSpPr>
            <p:cNvPr id="4106" name="Group 39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4107" name="Oval 40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108" name="Line 41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9" name="Line 42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37"/>
          <p:cNvGrpSpPr>
            <a:grpSpLocks/>
          </p:cNvGrpSpPr>
          <p:nvPr/>
        </p:nvGrpSpPr>
        <p:grpSpPr bwMode="auto">
          <a:xfrm rot="1225585">
            <a:off x="2871788" y="2840038"/>
            <a:ext cx="5599112" cy="2089150"/>
            <a:chOff x="377" y="2840"/>
            <a:chExt cx="1542" cy="305"/>
          </a:xfrm>
        </p:grpSpPr>
        <p:sp>
          <p:nvSpPr>
            <p:cNvPr id="4100" name="Text Box 38"/>
            <p:cNvSpPr txBox="1">
              <a:spLocks noChangeArrowheads="1"/>
            </p:cNvSpPr>
            <p:nvPr/>
          </p:nvSpPr>
          <p:spPr bwMode="auto">
            <a:xfrm rot="-1245675">
              <a:off x="377" y="2997"/>
              <a:ext cx="1542" cy="148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altLang="ru-RU" sz="6000" b="1">
                  <a:solidFill>
                    <a:srgbClr val="6600CC"/>
                  </a:solidFill>
                </a:rPr>
                <a:t>л и</a:t>
              </a:r>
              <a:r>
                <a:rPr lang="ru-RU" altLang="ru-RU" sz="4400" b="1">
                  <a:solidFill>
                    <a:srgbClr val="6600CC"/>
                  </a:solidFill>
                </a:rPr>
                <a:t> Д </a:t>
              </a:r>
              <a:r>
                <a:rPr lang="ru-RU" altLang="ru-RU" sz="6000" b="1">
                  <a:solidFill>
                    <a:srgbClr val="6600CC"/>
                  </a:solidFill>
                </a:rPr>
                <a:t>е </a:t>
              </a:r>
              <a:r>
                <a:rPr lang="ru-RU" altLang="ru-RU" sz="4400" b="1">
                  <a:solidFill>
                    <a:srgbClr val="6600CC"/>
                  </a:solidFill>
                </a:rPr>
                <a:t>Р</a:t>
              </a:r>
            </a:p>
          </p:txBody>
        </p:sp>
        <p:grpSp>
          <p:nvGrpSpPr>
            <p:cNvPr id="4101" name="Group 39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4102" name="Oval 40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103" name="Line 41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4" name="Line 42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-100013"/>
            <a:ext cx="7199313" cy="1139826"/>
          </a:xfrm>
        </p:spPr>
        <p:txBody>
          <a:bodyPr/>
          <a:lstStyle/>
          <a:p>
            <a:pPr eaLnBrk="1" hangingPunct="1"/>
            <a:r>
              <a:rPr lang="ru-RU" altLang="ru-RU" sz="5400" b="1" smtClean="0">
                <a:solidFill>
                  <a:srgbClr val="A50021"/>
                </a:solidFill>
                <a:effectLst/>
                <a:latin typeface="Monotype Corsiva" pitchFamily="66" charset="0"/>
              </a:rPr>
              <a:t>О чём нам говорит словарь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23938"/>
            <a:ext cx="8424862" cy="4905375"/>
          </a:xfrm>
        </p:spPr>
        <p:txBody>
          <a:bodyPr/>
          <a:lstStyle/>
          <a:p>
            <a:pPr marL="1249363" indent="-1249363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A50021"/>
                </a:solidFill>
                <a:effectLst/>
                <a:latin typeface="Arial" charset="0"/>
              </a:rPr>
              <a:t>  </a:t>
            </a:r>
            <a:endParaRPr lang="ru-RU" altLang="ru-RU" sz="2400" b="1" smtClean="0">
              <a:solidFill>
                <a:srgbClr val="A50021"/>
              </a:solidFill>
              <a:effectLst/>
              <a:latin typeface="Arial Black" pitchFamily="34" charset="0"/>
            </a:endParaRPr>
          </a:p>
        </p:txBody>
      </p:sp>
      <p:sp>
        <p:nvSpPr>
          <p:cNvPr id="259076" name="Text Box 4"/>
          <p:cNvSpPr txBox="1">
            <a:spLocks noChangeArrowheads="1"/>
          </p:cNvSpPr>
          <p:nvPr/>
        </p:nvSpPr>
        <p:spPr bwMode="auto">
          <a:xfrm>
            <a:off x="571500" y="4929188"/>
            <a:ext cx="7488238" cy="1508125"/>
          </a:xfrm>
          <a:prstGeom prst="rect">
            <a:avLst/>
          </a:prstGeom>
          <a:gradFill rotWithShape="1">
            <a:gsLst>
              <a:gs pos="0">
                <a:schemeClr val="folHlink">
                  <a:alpha val="69000"/>
                </a:schemeClr>
              </a:gs>
              <a:gs pos="50000">
                <a:schemeClr val="folHlink">
                  <a:gamma/>
                  <a:tint val="2353"/>
                  <a:invGamma/>
                </a:schemeClr>
              </a:gs>
              <a:gs pos="100000">
                <a:schemeClr val="folHlink">
                  <a:alpha val="69000"/>
                </a:schemeClr>
              </a:gs>
            </a:gsLst>
            <a:lin ang="2700000" scaled="1"/>
          </a:gra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65125" indent="-365125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48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Лидер</a:t>
            </a:r>
            <a:r>
              <a:rPr lang="ru-RU" sz="38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руководитель группы людей</a:t>
            </a:r>
            <a:r>
              <a:rPr lang="ru-RU" sz="3800" b="1" dirty="0">
                <a:solidFill>
                  <a:srgbClr val="A50021"/>
                </a:solidFill>
              </a:rPr>
              <a:t> </a:t>
            </a:r>
            <a:r>
              <a:rPr lang="ru-RU" sz="4400" b="1" dirty="0">
                <a:solidFill>
                  <a:srgbClr val="A50021"/>
                </a:solidFill>
              </a:rPr>
              <a:t> </a:t>
            </a:r>
            <a:endParaRPr lang="ru-RU" sz="4400" dirty="0">
              <a:solidFill>
                <a:srgbClr val="A50021"/>
              </a:solidFill>
            </a:endParaRPr>
          </a:p>
        </p:txBody>
      </p:sp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7350" y="0"/>
            <a:ext cx="113665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71500" y="928688"/>
            <a:ext cx="7358063" cy="2092325"/>
          </a:xfrm>
          <a:prstGeom prst="rect">
            <a:avLst/>
          </a:prstGeom>
          <a:gradFill rotWithShape="1">
            <a:gsLst>
              <a:gs pos="0">
                <a:schemeClr val="folHlink">
                  <a:alpha val="69000"/>
                </a:schemeClr>
              </a:gs>
              <a:gs pos="50000">
                <a:schemeClr val="folHlink">
                  <a:gamma/>
                  <a:tint val="2353"/>
                  <a:invGamma/>
                </a:schemeClr>
              </a:gs>
              <a:gs pos="100000">
                <a:schemeClr val="folHlink">
                  <a:alpha val="69000"/>
                </a:schemeClr>
              </a:gs>
            </a:gsLst>
            <a:lin ang="2700000" scaled="1"/>
          </a:gra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65125" indent="-365125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48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Лидер  - </a:t>
            </a:r>
            <a:r>
              <a:rPr lang="ru-RU" sz="38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корабль, возглавляющий группу судов</a:t>
            </a:r>
            <a:r>
              <a:rPr lang="ru-RU" sz="3800" b="1" dirty="0">
                <a:solidFill>
                  <a:srgbClr val="A50021"/>
                </a:solidFill>
              </a:rPr>
              <a:t> </a:t>
            </a:r>
            <a:r>
              <a:rPr lang="ru-RU" sz="4400" b="1" dirty="0">
                <a:solidFill>
                  <a:srgbClr val="A50021"/>
                </a:solidFill>
              </a:rPr>
              <a:t> </a:t>
            </a:r>
            <a:endParaRPr lang="ru-RU" sz="4400" dirty="0">
              <a:solidFill>
                <a:srgbClr val="A50021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28625" y="3286125"/>
            <a:ext cx="7858125" cy="1508125"/>
          </a:xfrm>
          <a:prstGeom prst="rect">
            <a:avLst/>
          </a:prstGeom>
          <a:gradFill rotWithShape="1">
            <a:gsLst>
              <a:gs pos="0">
                <a:schemeClr val="folHlink">
                  <a:alpha val="69000"/>
                </a:schemeClr>
              </a:gs>
              <a:gs pos="50000">
                <a:schemeClr val="folHlink">
                  <a:gamma/>
                  <a:tint val="2353"/>
                  <a:invGamma/>
                </a:schemeClr>
              </a:gs>
              <a:gs pos="100000">
                <a:schemeClr val="folHlink">
                  <a:alpha val="69000"/>
                </a:schemeClr>
              </a:gs>
            </a:gsLst>
            <a:lin ang="2700000" scaled="1"/>
          </a:gra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65125" indent="-365125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48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Лидер</a:t>
            </a:r>
            <a:r>
              <a:rPr lang="ru-RU" sz="38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спортсмен, идущий первым в соревновании</a:t>
            </a:r>
            <a:r>
              <a:rPr lang="ru-RU" sz="3800" b="1" dirty="0">
                <a:solidFill>
                  <a:srgbClr val="A50021"/>
                </a:solidFill>
              </a:rPr>
              <a:t> </a:t>
            </a:r>
            <a:r>
              <a:rPr lang="ru-RU" sz="4400" b="1" dirty="0">
                <a:solidFill>
                  <a:srgbClr val="A50021"/>
                </a:solidFill>
              </a:rPr>
              <a:t> </a:t>
            </a:r>
            <a:endParaRPr lang="ru-RU" sz="4400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4" grpId="0" autoUpdateAnimBg="0"/>
      <p:bldP spid="259076" grpId="0" animBg="1" autoUpdateAnimBg="0"/>
      <p:bldP spid="6" grpId="0" animBg="1" autoUpdateAnimBg="0"/>
      <p:bldP spid="7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сс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4422"/>
            <a:ext cx="3359313" cy="2156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сс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373" y="1285860"/>
            <a:ext cx="3394627" cy="2257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Гражданственность</a:t>
            </a:r>
            <a:endParaRPr lang="ru-RU" dirty="0"/>
          </a:p>
        </p:txBody>
      </p:sp>
      <p:pic>
        <p:nvPicPr>
          <p:cNvPr id="4" name="Содержимое 3" descr="СС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31687"/>
            <a:ext cx="3055195" cy="2326313"/>
          </a:xfrm>
          <a:effectLst>
            <a:softEdge rad="112500"/>
          </a:effectLst>
        </p:spPr>
      </p:pic>
      <p:pic>
        <p:nvPicPr>
          <p:cNvPr id="5" name="Рисунок 4" descr="сс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4339834"/>
            <a:ext cx="3357554" cy="2518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сс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2571744"/>
            <a:ext cx="3524258" cy="2643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Рисунок 8" descr="11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438" y="6054725"/>
            <a:ext cx="1071562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Забота - 03</a:t>
            </a:r>
            <a:endParaRPr lang="ru-RU" dirty="0"/>
          </a:p>
        </p:txBody>
      </p:sp>
      <p:pic>
        <p:nvPicPr>
          <p:cNvPr id="7171" name="Содержимое 3" descr="11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0988" y="1600200"/>
            <a:ext cx="6042025" cy="4530725"/>
          </a:xfrm>
        </p:spPr>
      </p:pic>
      <p:pic>
        <p:nvPicPr>
          <p:cNvPr id="4" name="Сирена_-_скорая_помощ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286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помощь 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1571612"/>
            <a:ext cx="278605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Заботливость</a:t>
            </a:r>
            <a:endParaRPr lang="ru-RU" dirty="0"/>
          </a:p>
        </p:txBody>
      </p:sp>
      <p:pic>
        <p:nvPicPr>
          <p:cNvPr id="10" name="Содержимое 9" descr="sick-child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71612"/>
            <a:ext cx="3214710" cy="3214710"/>
          </a:xfrm>
          <a:effectLst>
            <a:softEdge rad="112500"/>
          </a:effectLst>
        </p:spPr>
      </p:pic>
      <p:pic>
        <p:nvPicPr>
          <p:cNvPr id="11" name="Рисунок 10" descr="забота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4000500"/>
            <a:ext cx="2600325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помощь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4050563"/>
            <a:ext cx="2428892" cy="2807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9" name="Рисунок 13" descr="11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438" y="6054725"/>
            <a:ext cx="1071562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Заботливость</a:t>
            </a:r>
            <a:endParaRPr lang="ru-RU" dirty="0"/>
          </a:p>
        </p:txBody>
      </p:sp>
      <p:pic>
        <p:nvPicPr>
          <p:cNvPr id="4" name="Содержимое 3" descr="дет дом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643050"/>
            <a:ext cx="6201033" cy="4136089"/>
          </a:xfrm>
          <a:effectLst>
            <a:softEdge rad="112500"/>
          </a:effectLst>
        </p:spPr>
      </p:pic>
      <p:pic>
        <p:nvPicPr>
          <p:cNvPr id="9220" name="Рисунок 4" descr="1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438" y="6054725"/>
            <a:ext cx="1071562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жив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5926"/>
            <a:ext cx="3075209" cy="269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Заботливость</a:t>
            </a:r>
            <a:endParaRPr lang="ru-RU" dirty="0"/>
          </a:p>
        </p:txBody>
      </p:sp>
      <p:pic>
        <p:nvPicPr>
          <p:cNvPr id="4" name="Содержимое 3" descr="жив1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4154214"/>
            <a:ext cx="3693697" cy="2703786"/>
          </a:xfrm>
          <a:effectLst>
            <a:softEdge rad="112500"/>
          </a:effectLst>
        </p:spPr>
      </p:pic>
      <p:pic>
        <p:nvPicPr>
          <p:cNvPr id="5" name="Рисунок 4" descr="жив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4206673"/>
            <a:ext cx="3762494" cy="2651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жив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1785926"/>
            <a:ext cx="3500430" cy="2636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7" name="Рисунок 7" descr="11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438" y="6054725"/>
            <a:ext cx="1071562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Забота - 03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4400" dirty="0" smtClean="0"/>
              <a:t>Кто нуждается в нашей        с вами заботе?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sz="4400" dirty="0" smtClean="0"/>
              <a:t>Какими хорошими делами мы можем им помочь?</a:t>
            </a:r>
            <a:endParaRPr lang="ru-RU" sz="4400" dirty="0"/>
          </a:p>
        </p:txBody>
      </p:sp>
      <p:pic>
        <p:nvPicPr>
          <p:cNvPr id="11268" name="Рисунок 3" descr="1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438" y="6054725"/>
            <a:ext cx="1071562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642</TotalTime>
  <Words>138</Words>
  <Application>Microsoft Office PowerPoint</Application>
  <PresentationFormat>Экран (4:3)</PresentationFormat>
  <Paragraphs>41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Tahoma</vt:lpstr>
      <vt:lpstr>Arial</vt:lpstr>
      <vt:lpstr>Wingdings</vt:lpstr>
      <vt:lpstr>Calibri</vt:lpstr>
      <vt:lpstr>Monotype Corsiva</vt:lpstr>
      <vt:lpstr>Arial Black</vt:lpstr>
      <vt:lpstr>Занавес</vt:lpstr>
      <vt:lpstr>Занятие - практикум</vt:lpstr>
      <vt:lpstr>Презентация PowerPoint</vt:lpstr>
      <vt:lpstr>О чём нам говорит словарь</vt:lpstr>
      <vt:lpstr>Гражданственность</vt:lpstr>
      <vt:lpstr>Забота - 03</vt:lpstr>
      <vt:lpstr>Заботливость</vt:lpstr>
      <vt:lpstr>Заботливость</vt:lpstr>
      <vt:lpstr>Заботливость</vt:lpstr>
      <vt:lpstr>Забота - 03</vt:lpstr>
      <vt:lpstr>Уважение</vt:lpstr>
      <vt:lpstr>Уважение</vt:lpstr>
      <vt:lpstr>Уважение</vt:lpstr>
      <vt:lpstr>Уважение</vt:lpstr>
      <vt:lpstr>Ответственность</vt:lpstr>
      <vt:lpstr>Физкультминутка</vt:lpstr>
      <vt:lpstr>Практическое задание</vt:lpstr>
      <vt:lpstr>Презентация PowerPoint</vt:lpstr>
      <vt:lpstr>Презентация PowerPoint</vt:lpstr>
    </vt:vector>
  </TitlesOfParts>
  <Company>Other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Анастасия Черепнева</cp:lastModifiedBy>
  <cp:revision>37</cp:revision>
  <dcterms:created xsi:type="dcterms:W3CDTF">2006-12-13T16:47:53Z</dcterms:created>
  <dcterms:modified xsi:type="dcterms:W3CDTF">2014-04-11T11:59:04Z</dcterms:modified>
</cp:coreProperties>
</file>