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60" r:id="rId6"/>
    <p:sldId id="259" r:id="rId7"/>
    <p:sldId id="278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5" d="100"/>
          <a:sy n="65" d="100"/>
        </p:scale>
        <p:origin x="8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14- 17 лет</c:v>
                </c:pt>
                <c:pt idx="1">
                  <c:v>18 - 21 год</c:v>
                </c:pt>
                <c:pt idx="2">
                  <c:v>22 - 29 лет</c:v>
                </c:pt>
                <c:pt idx="3">
                  <c:v>30 - 35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26</c:v>
                </c:pt>
                <c:pt idx="2">
                  <c:v>29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14- 17 лет</c:v>
                </c:pt>
                <c:pt idx="1">
                  <c:v>18 - 21 год</c:v>
                </c:pt>
                <c:pt idx="2">
                  <c:v>22 - 29 лет</c:v>
                </c:pt>
                <c:pt idx="3">
                  <c:v>30 - 35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14- 17 лет</c:v>
                </c:pt>
                <c:pt idx="1">
                  <c:v>18 - 21 год</c:v>
                </c:pt>
                <c:pt idx="2">
                  <c:v>22 - 29 лет</c:v>
                </c:pt>
                <c:pt idx="3">
                  <c:v>30 - 35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787648"/>
        <c:axId val="29789184"/>
        <c:axId val="0"/>
      </c:bar3DChart>
      <c:catAx>
        <c:axId val="2978764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29789184"/>
        <c:crosses val="autoZero"/>
        <c:auto val="1"/>
        <c:lblAlgn val="ctr"/>
        <c:lblOffset val="100"/>
        <c:noMultiLvlLbl val="1"/>
      </c:catAx>
      <c:valAx>
        <c:axId val="2978918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9787648"/>
        <c:crosses val="autoZero"/>
        <c:crossBetween val="between"/>
      </c:valAx>
    </c:plotArea>
    <c:plotVisOnly val="1"/>
    <c:dispBlanksAs val="gap"/>
    <c:showDLblsOverMax val="1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186766" cy="3000396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МНОГОЧЛЕН И ЕГО СТАНДАРТНЫЙ ВИД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58204" cy="6968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к ГИА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u="sng" dirty="0" smtClean="0"/>
              <a:t>1) Задача 1</a:t>
            </a:r>
            <a:r>
              <a:rPr lang="ru-RU" sz="4000" b="1" dirty="0" smtClean="0"/>
              <a:t>:     В 1913г. в селе </a:t>
            </a:r>
            <a:r>
              <a:rPr lang="ru-RU" sz="4000" b="1" dirty="0" err="1" smtClean="0"/>
              <a:t>Живайкино</a:t>
            </a:r>
            <a:r>
              <a:rPr lang="ru-RU" sz="4000" b="1" dirty="0" smtClean="0"/>
              <a:t> проживало 2885 жителей. Через 83 года к 1996 году население уменьшилось на 60%. Сколько жителей осталось проживать в селе </a:t>
            </a:r>
            <a:r>
              <a:rPr lang="ru-RU" sz="4000" b="1" dirty="0" err="1" smtClean="0"/>
              <a:t>Живайкино</a:t>
            </a:r>
            <a:r>
              <a:rPr lang="ru-RU" sz="4000" b="1" dirty="0" smtClean="0"/>
              <a:t>?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 60%=0,6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1) 2885</a:t>
            </a:r>
            <a:r>
              <a:rPr lang="en-US" b="1" dirty="0" smtClean="0"/>
              <a:t>x</a:t>
            </a:r>
            <a:r>
              <a:rPr lang="ru-RU" b="1" dirty="0" smtClean="0"/>
              <a:t>0,6=1731 (Ж) – покинуло село.</a:t>
            </a:r>
            <a:endParaRPr lang="ru-RU" b="1" i="1" dirty="0" smtClean="0"/>
          </a:p>
          <a:p>
            <a:pPr>
              <a:buNone/>
            </a:pPr>
            <a:r>
              <a:rPr lang="ru-RU" b="1" dirty="0" smtClean="0"/>
              <a:t>2) 2885-1731=1154 (Ж) – осталось.</a:t>
            </a:r>
            <a:endParaRPr lang="ru-RU" b="1" i="1" dirty="0" smtClean="0"/>
          </a:p>
          <a:p>
            <a:pPr>
              <a:buNone/>
            </a:pPr>
            <a:r>
              <a:rPr lang="ru-RU" b="1" i="1" u="sng" dirty="0" smtClean="0"/>
              <a:t>Ответ</a:t>
            </a:r>
            <a:r>
              <a:rPr lang="ru-RU" b="1" i="1" dirty="0" smtClean="0"/>
              <a:t>: </a:t>
            </a:r>
            <a:r>
              <a:rPr lang="ru-RU" b="1" i="1" u="sng" dirty="0" smtClean="0"/>
              <a:t>1154 жителя осталось проживать </a:t>
            </a:r>
            <a:r>
              <a:rPr lang="ru-RU" u="sng" dirty="0" smtClean="0"/>
              <a:t>в селе </a:t>
            </a:r>
            <a:r>
              <a:rPr lang="ru-RU" u="sng" dirty="0" err="1" smtClean="0"/>
              <a:t>Живайкино</a:t>
            </a:r>
            <a:r>
              <a:rPr lang="ru-RU" u="sng" dirty="0" smtClean="0"/>
              <a:t> в 1996 году.                                                  </a:t>
            </a:r>
            <a:r>
              <a:rPr lang="ru-RU" dirty="0" smtClean="0"/>
              <a:t>                           </a:t>
            </a:r>
            <a:r>
              <a:rPr lang="ru-RU" b="1" dirty="0" smtClean="0"/>
              <a:t>На сегодняшний день в </a:t>
            </a:r>
            <a:r>
              <a:rPr lang="ru-RU" b="1" dirty="0" err="1" smtClean="0"/>
              <a:t>с.Живайкино</a:t>
            </a:r>
            <a:r>
              <a:rPr lang="ru-RU" b="1" dirty="0" smtClean="0"/>
              <a:t> </a:t>
            </a:r>
            <a:r>
              <a:rPr lang="ru-RU" b="1" i="1" dirty="0" smtClean="0"/>
              <a:t>проживает приблизительно 511 человек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928670"/>
            <a:ext cx="7929618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Демографическое снижение численности населения.</a:t>
            </a:r>
          </a:p>
          <a:p>
            <a:r>
              <a:rPr lang="ru-RU" b="1" i="1" u="sng" dirty="0" smtClean="0"/>
              <a:t>Причины:</a:t>
            </a:r>
            <a:endParaRPr lang="ru-RU" i="1" dirty="0" smtClean="0"/>
          </a:p>
          <a:p>
            <a:r>
              <a:rPr lang="ru-RU" b="1" i="1" dirty="0" smtClean="0"/>
              <a:t>1. Безработица.</a:t>
            </a:r>
            <a:endParaRPr lang="ru-RU" i="1" dirty="0" smtClean="0"/>
          </a:p>
          <a:p>
            <a:r>
              <a:rPr lang="ru-RU" b="1" i="1" dirty="0" smtClean="0"/>
              <a:t>2. Сокращение рождаемости.</a:t>
            </a:r>
            <a:endParaRPr lang="ru-RU" i="1" dirty="0" smtClean="0"/>
          </a:p>
          <a:p>
            <a:r>
              <a:rPr lang="ru-RU" b="1" i="1" dirty="0" smtClean="0"/>
              <a:t>3. Низкий уровень жизни и рост смертности.</a:t>
            </a:r>
            <a:endParaRPr lang="ru-RU" i="1" dirty="0" smtClean="0"/>
          </a:p>
          <a:p>
            <a:r>
              <a:rPr lang="ru-RU" b="1" i="1" dirty="0" smtClean="0"/>
              <a:t>4. Сокращение числа многодетных семей.</a:t>
            </a:r>
            <a:endParaRPr lang="ru-RU" i="1" dirty="0" smtClean="0"/>
          </a:p>
          <a:p>
            <a:r>
              <a:rPr lang="ru-RU" b="1" i="1" dirty="0" smtClean="0"/>
              <a:t>5. Миграция.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 проблемы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i="1" dirty="0" smtClean="0"/>
          </a:p>
          <a:p>
            <a:r>
              <a:rPr lang="ru-RU" sz="3600" b="1" i="1" dirty="0" smtClean="0"/>
              <a:t>1. Материальная поддержка семей.</a:t>
            </a:r>
            <a:endParaRPr lang="ru-RU" sz="3600" i="1" dirty="0" smtClean="0"/>
          </a:p>
          <a:p>
            <a:r>
              <a:rPr lang="ru-RU" sz="3600" b="1" i="1" dirty="0" smtClean="0"/>
              <a:t>2. Увеличение заработной платы, пенсии.</a:t>
            </a:r>
            <a:endParaRPr lang="ru-RU" sz="3600" i="1" dirty="0" smtClean="0"/>
          </a:p>
          <a:p>
            <a:r>
              <a:rPr lang="ru-RU" sz="3600" b="1" i="1" dirty="0" smtClean="0"/>
              <a:t>3. Создание новых рабочих мест.</a:t>
            </a:r>
            <a:endParaRPr lang="ru-RU" sz="3600" i="1" dirty="0" smtClean="0"/>
          </a:p>
          <a:p>
            <a:r>
              <a:rPr lang="ru-RU" sz="3600" b="1" i="1" dirty="0" smtClean="0"/>
              <a:t>4. Обеспечение жильём молодых семей.</a:t>
            </a:r>
            <a:endParaRPr lang="ru-RU" sz="3600" i="1" dirty="0" smtClean="0"/>
          </a:p>
          <a:p>
            <a:r>
              <a:rPr lang="ru-RU" sz="3600" b="1" dirty="0" smtClean="0"/>
              <a:t>5. Бесплатное лечение.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u="sng" dirty="0" smtClean="0"/>
              <a:t>2. Задача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В селе </a:t>
            </a:r>
            <a:r>
              <a:rPr lang="ru-RU" b="1" dirty="0" err="1" smtClean="0"/>
              <a:t>Живайкино</a:t>
            </a:r>
            <a:r>
              <a:rPr lang="ru-RU" b="1" dirty="0" smtClean="0"/>
              <a:t> прописано молодёжи - 221 человек , а  фактически проживают 133 человека молодёжного возраста, сколько  процентов составляют проживающие, от общего числа молодёжи?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/>
              <a:t>133 : 221 = 60%</a:t>
            </a:r>
          </a:p>
          <a:p>
            <a:pPr>
              <a:buNone/>
            </a:pPr>
            <a:r>
              <a:rPr lang="ru-RU" sz="4000" b="1" dirty="0" smtClean="0"/>
              <a:t>Ответ</a:t>
            </a:r>
            <a:r>
              <a:rPr lang="ru-RU" sz="4000" dirty="0" smtClean="0"/>
              <a:t>: приблизительно 60%</a:t>
            </a:r>
          </a:p>
          <a:p>
            <a:pPr>
              <a:buNone/>
            </a:pPr>
            <a:r>
              <a:rPr lang="ru-RU" sz="4000" dirty="0" smtClean="0"/>
              <a:t>   молодёжи от общего числа прописанных молодых людей проживает на территории                       с. </a:t>
            </a:r>
            <a:r>
              <a:rPr lang="ru-RU" sz="4000" dirty="0" err="1" smtClean="0"/>
              <a:t>Живайкино</a:t>
            </a:r>
            <a:r>
              <a:rPr lang="ru-RU" sz="4000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молодёжи села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Живайкино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возрастному критерию.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642918"/>
          <a:ext cx="9144000" cy="421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4929198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диаграмме по горизонтальной оси  отложен возраст в годах, а по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вертикальной оси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групповой состав  населения  в  %.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 Сколько процентов составляет молодёжь от  14 до 17 лет?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 Сколько процентов составляет молодёжь от 30 до 35 лет?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Какую демографическую тенденцию можно наблюдать по  диаграмме?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0" y="908720"/>
            <a:ext cx="855678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92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13732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4400" dirty="0"/>
              <a:t>П.25.стр119 ,  №570(в), №573, </a:t>
            </a:r>
            <a:r>
              <a:rPr lang="ru-RU" sz="4400" dirty="0" smtClean="0"/>
              <a:t>                                  на </a:t>
            </a:r>
            <a:r>
              <a:rPr lang="ru-RU" sz="4400" dirty="0"/>
              <a:t>повторение №582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53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ЭТАПЫ УРОКА:</a:t>
            </a:r>
          </a:p>
          <a:p>
            <a:r>
              <a:rPr lang="ru-RU" sz="2800" dirty="0"/>
              <a:t>1. Этап организации начала урока</a:t>
            </a:r>
          </a:p>
          <a:p>
            <a:r>
              <a:rPr lang="ru-RU" sz="2800" dirty="0"/>
              <a:t>2 Этап актуализации опорных знаний</a:t>
            </a:r>
          </a:p>
          <a:p>
            <a:r>
              <a:rPr lang="ru-RU" sz="2800" dirty="0"/>
              <a:t>3. Этап усвоения новых </a:t>
            </a:r>
            <a:r>
              <a:rPr lang="ru-RU" sz="2800" dirty="0" smtClean="0"/>
              <a:t>знаний</a:t>
            </a:r>
            <a:r>
              <a:rPr lang="en-US" sz="2800" dirty="0" smtClean="0"/>
              <a:t> (</a:t>
            </a:r>
            <a:r>
              <a:rPr lang="ru-RU" sz="2800" dirty="0" smtClean="0"/>
              <a:t>работа в группах)</a:t>
            </a:r>
            <a:endParaRPr lang="ru-RU" sz="2800" dirty="0"/>
          </a:p>
          <a:p>
            <a:r>
              <a:rPr lang="ru-RU" sz="2800" dirty="0"/>
              <a:t>4. Этап  первичной проверки понимания нового материала </a:t>
            </a:r>
            <a:r>
              <a:rPr lang="ru-RU" sz="2800" dirty="0" smtClean="0"/>
              <a:t>(работа в группах)</a:t>
            </a:r>
            <a:endParaRPr lang="ru-RU" sz="2800" dirty="0"/>
          </a:p>
          <a:p>
            <a:r>
              <a:rPr lang="ru-RU" sz="2800" dirty="0"/>
              <a:t>5. Этап первичного закрепления материала (работа в парах)</a:t>
            </a:r>
          </a:p>
          <a:p>
            <a:r>
              <a:rPr lang="ru-RU" sz="2800" dirty="0"/>
              <a:t> 6. Этап контроля и самопроверки знаний (осуществляется через сличение)</a:t>
            </a:r>
          </a:p>
          <a:p>
            <a:r>
              <a:rPr lang="ru-RU" sz="2800" dirty="0"/>
              <a:t>7.Подготовка к  ГИА (на основе творческих работ учащихся)</a:t>
            </a:r>
          </a:p>
          <a:p>
            <a:r>
              <a:rPr lang="ru-RU" sz="2800" dirty="0"/>
              <a:t> 8.Рефлексия</a:t>
            </a:r>
          </a:p>
          <a:p>
            <a:r>
              <a:rPr lang="ru-RU" sz="2800" dirty="0"/>
              <a:t>9.Домашнее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16186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1.Устная работа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2.Новая тема </a:t>
            </a:r>
            <a:r>
              <a:rPr lang="ru-RU" dirty="0" smtClean="0"/>
              <a:t>(работа в группах)</a:t>
            </a:r>
          </a:p>
          <a:p>
            <a:pPr marL="0" indent="0">
              <a:buNone/>
            </a:pPr>
            <a:r>
              <a:rPr lang="ru-RU" b="1" dirty="0" smtClean="0"/>
              <a:t>3.Закрепление (</a:t>
            </a:r>
            <a:r>
              <a:rPr lang="ru-RU" dirty="0" smtClean="0"/>
              <a:t>самостоятельная работа в парах)</a:t>
            </a:r>
          </a:p>
          <a:p>
            <a:pPr marL="0" indent="0">
              <a:buNone/>
            </a:pPr>
            <a:r>
              <a:rPr lang="ru-RU" b="1" dirty="0" smtClean="0"/>
              <a:t>4.Повторение </a:t>
            </a:r>
            <a:r>
              <a:rPr lang="ru-RU" dirty="0" smtClean="0"/>
              <a:t>(Подготовка к ГИА с использованием творческих работ учащихся)</a:t>
            </a:r>
          </a:p>
          <a:p>
            <a:pPr marL="0" indent="0">
              <a:buNone/>
            </a:pPr>
            <a:r>
              <a:rPr lang="ru-RU" b="1" dirty="0" smtClean="0"/>
              <a:t>5.Рефлексия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6.Домашнее задание.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стране невыученных уроков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1260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Незнайка решил доказать. Что </a:t>
            </a:r>
            <a:r>
              <a:rPr lang="ru-RU" b="1" dirty="0" smtClean="0"/>
              <a:t>2=3.</a:t>
            </a:r>
            <a:r>
              <a:rPr lang="ru-RU" dirty="0" smtClean="0"/>
              <a:t> Для этого он использовал следующее выражение</a:t>
            </a:r>
            <a:r>
              <a:rPr lang="ru-RU" b="1" dirty="0" smtClean="0"/>
              <a:t>:  10х+2х-12х=15х+3х-18х.</a:t>
            </a:r>
            <a:r>
              <a:rPr lang="ru-RU" dirty="0" smtClean="0"/>
              <a:t> Далее Незнайка вынес в обеих частях равенства общий множитель и получил такое выражение:                                  </a:t>
            </a:r>
            <a:r>
              <a:rPr lang="ru-RU" b="1" dirty="0" smtClean="0"/>
              <a:t>2х(5+1-6)=3х(5+1-6)</a:t>
            </a:r>
            <a:r>
              <a:rPr lang="ru-RU" dirty="0" smtClean="0"/>
              <a:t>.Незнайка считал себя очень умным и разделил левую и правую часть выражения на множитель, заключенный в скобки. У него получилось </a:t>
            </a:r>
            <a:r>
              <a:rPr lang="ru-RU" b="1" dirty="0" smtClean="0"/>
              <a:t>2х=3х</a:t>
            </a:r>
            <a:r>
              <a:rPr lang="ru-RU" dirty="0" smtClean="0"/>
              <a:t>. Он ещё раз разделил правую и левую часть на </a:t>
            </a:r>
            <a:r>
              <a:rPr lang="ru-RU" b="1" dirty="0" err="1" smtClean="0"/>
              <a:t>х</a:t>
            </a:r>
            <a:r>
              <a:rPr lang="ru-RU" dirty="0" smtClean="0"/>
              <a:t> и получил: </a:t>
            </a:r>
            <a:r>
              <a:rPr lang="ru-RU" b="1" dirty="0" smtClean="0"/>
              <a:t>2=3</a:t>
            </a:r>
            <a:r>
              <a:rPr lang="ru-RU" dirty="0" smtClean="0"/>
              <a:t> Где Незнайка допустил ошибку?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143932" cy="2571768"/>
          </a:xfrm>
        </p:spPr>
        <p:txBody>
          <a:bodyPr/>
          <a:lstStyle/>
          <a:p>
            <a:r>
              <a:rPr lang="ru-RU" sz="5400" b="1" dirty="0" smtClean="0"/>
              <a:t>Открываем сундучок  и достаём из него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выражения: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  1) ах</a:t>
            </a:r>
            <a:r>
              <a:rPr lang="ru-RU" sz="6000" b="1" baseline="30000" dirty="0" smtClean="0"/>
              <a:t>3</a:t>
            </a:r>
            <a:r>
              <a:rPr lang="ru-RU" sz="6000" b="1" dirty="0" smtClean="0"/>
              <a:t>;  2)х</a:t>
            </a:r>
            <a:r>
              <a:rPr lang="ru-RU" sz="6000" b="1" baseline="30000" dirty="0" smtClean="0"/>
              <a:t>2</a:t>
            </a:r>
            <a:r>
              <a:rPr lang="ru-RU" sz="6000" b="1" dirty="0" smtClean="0"/>
              <a:t> + 3ху;        3)-12;    4)3/</a:t>
            </a:r>
            <a:r>
              <a:rPr lang="ru-RU" sz="6000" b="1" dirty="0" err="1" smtClean="0"/>
              <a:t>х</a:t>
            </a:r>
            <a:r>
              <a:rPr lang="ru-RU" sz="6000" b="1" dirty="0" smtClean="0"/>
              <a:t>;</a:t>
            </a:r>
          </a:p>
          <a:p>
            <a:pPr>
              <a:buNone/>
            </a:pPr>
            <a:r>
              <a:rPr lang="ru-RU" sz="6000" b="1" dirty="0" smtClean="0"/>
              <a:t>  5) 2ху</a:t>
            </a:r>
            <a:r>
              <a:rPr lang="ru-RU" sz="6000" b="1" baseline="30000" dirty="0" smtClean="0"/>
              <a:t>5</a:t>
            </a:r>
            <a:r>
              <a:rPr lang="ru-RU" sz="6000" b="1" dirty="0" smtClean="0"/>
              <a:t>+18с+7а</a:t>
            </a:r>
            <a:r>
              <a:rPr lang="ru-RU" sz="6000" b="1" baseline="30000" dirty="0" smtClean="0"/>
              <a:t>2</a:t>
            </a:r>
            <a:r>
              <a:rPr lang="ru-RU" sz="6000" b="1" dirty="0" smtClean="0"/>
              <a:t>х</a:t>
            </a:r>
            <a:r>
              <a:rPr lang="ru-RU" sz="6000" b="1" baseline="30000" dirty="0" smtClean="0"/>
              <a:t>3</a:t>
            </a:r>
            <a:r>
              <a:rPr lang="ru-RU" sz="6000" b="1" dirty="0" smtClean="0"/>
              <a:t>;        6)-3х</a:t>
            </a:r>
            <a:r>
              <a:rPr lang="ru-RU" sz="6000" b="1" baseline="30000" dirty="0" smtClean="0"/>
              <a:t>4</a:t>
            </a:r>
            <a:r>
              <a:rPr lang="ru-RU" sz="6000" b="1" dirty="0" smtClean="0"/>
              <a:t>у (-2х</a:t>
            </a:r>
            <a:r>
              <a:rPr lang="ru-RU" sz="6000" b="1" baseline="30000" dirty="0" smtClean="0"/>
              <a:t>2</a:t>
            </a:r>
            <a:r>
              <a:rPr lang="ru-RU" sz="6000" b="1" dirty="0" smtClean="0"/>
              <a:t>у</a:t>
            </a:r>
            <a:r>
              <a:rPr lang="ru-RU" sz="6000" b="1" baseline="30000" dirty="0" smtClean="0"/>
              <a:t>3</a:t>
            </a:r>
            <a:r>
              <a:rPr lang="ru-RU" sz="6000" b="1" dirty="0" smtClean="0"/>
              <a:t>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txBody>
          <a:bodyPr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№ </a:t>
            </a:r>
            <a:r>
              <a:rPr lang="ru-RU" sz="5400" b="1" dirty="0"/>
              <a:t>568  </a:t>
            </a:r>
            <a:r>
              <a:rPr lang="ru-RU" sz="5400" dirty="0"/>
              <a:t>в) -5х</a:t>
            </a:r>
            <a:r>
              <a:rPr lang="ru-RU" sz="5400" baseline="30000" dirty="0"/>
              <a:t>4</a:t>
            </a:r>
            <a:r>
              <a:rPr lang="ru-RU" sz="5400" dirty="0"/>
              <a:t> + 7х</a:t>
            </a:r>
            <a:r>
              <a:rPr lang="ru-RU" sz="5400" baseline="30000" dirty="0"/>
              <a:t>2</a:t>
            </a:r>
            <a:r>
              <a:rPr lang="ru-RU" sz="5400" dirty="0"/>
              <a:t>;   </a:t>
            </a:r>
            <a:r>
              <a:rPr lang="ru-RU" sz="5400" dirty="0" smtClean="0"/>
              <a:t> </a:t>
            </a:r>
            <a:r>
              <a:rPr lang="ru-RU" sz="5400" b="1" dirty="0" smtClean="0"/>
              <a:t>                        </a:t>
            </a:r>
            <a:r>
              <a:rPr lang="ru-RU" sz="5400" dirty="0" smtClean="0"/>
              <a:t>г</a:t>
            </a:r>
            <a:r>
              <a:rPr lang="ru-RU" sz="5400" dirty="0"/>
              <a:t>) 3а</a:t>
            </a:r>
            <a:r>
              <a:rPr lang="ru-RU" sz="5400" baseline="30000" dirty="0"/>
              <a:t>3</a:t>
            </a:r>
            <a:r>
              <a:rPr lang="ru-RU" sz="5400" dirty="0"/>
              <a:t>- 2а</a:t>
            </a:r>
            <a:r>
              <a:rPr lang="ru-RU" sz="5400" baseline="30000" dirty="0"/>
              <a:t>2</a:t>
            </a:r>
            <a:r>
              <a:rPr lang="ru-RU" sz="5400" dirty="0"/>
              <a:t>- а- </a:t>
            </a:r>
            <a:r>
              <a:rPr lang="ru-RU" sz="5400" dirty="0" smtClean="0"/>
              <a:t>97</a:t>
            </a:r>
          </a:p>
          <a:p>
            <a:pPr marL="0" indent="0">
              <a:buNone/>
            </a:pPr>
            <a:r>
              <a:rPr lang="ru-RU" sz="5400" b="1" dirty="0" smtClean="0"/>
              <a:t>№ </a:t>
            </a:r>
            <a:r>
              <a:rPr lang="ru-RU" sz="5400" b="1" dirty="0"/>
              <a:t>570  </a:t>
            </a:r>
            <a:r>
              <a:rPr lang="ru-RU" sz="5400" dirty="0"/>
              <a:t>г) 6ав</a:t>
            </a:r>
            <a:r>
              <a:rPr lang="ru-RU" sz="5400" baseline="30000" dirty="0"/>
              <a:t>2</a:t>
            </a:r>
            <a:r>
              <a:rPr lang="ru-RU" sz="5400" dirty="0"/>
              <a:t>- 0,2в</a:t>
            </a:r>
            <a:r>
              <a:rPr lang="ru-RU" sz="5400" baseline="30000" dirty="0"/>
              <a:t>3;</a:t>
            </a:r>
            <a:endParaRPr lang="ru-RU" sz="5400" dirty="0"/>
          </a:p>
          <a:p>
            <a:pPr marL="0" indent="0">
              <a:buNone/>
            </a:pPr>
            <a:r>
              <a:rPr lang="ru-RU" sz="5400" b="1" dirty="0"/>
              <a:t>№ 572  </a:t>
            </a:r>
            <a:r>
              <a:rPr lang="ru-RU" sz="5400" dirty="0"/>
              <a:t>а)  107  </a:t>
            </a:r>
          </a:p>
        </p:txBody>
      </p:sp>
    </p:spTree>
    <p:extLst>
      <p:ext uri="{BB962C8B-B14F-4D97-AF65-F5344CB8AC3E}">
        <p14:creationId xmlns:p14="http://schemas.microsoft.com/office/powerpoint/2010/main" val="48682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dirty="0" smtClean="0"/>
              <a:t>  </a:t>
            </a:r>
            <a:r>
              <a:rPr lang="ru-RU" sz="6000" b="1" dirty="0" smtClean="0"/>
              <a:t>№ 568(</a:t>
            </a:r>
            <a:r>
              <a:rPr lang="ru-RU" sz="6000" b="1" dirty="0" err="1" smtClean="0"/>
              <a:t>а,б</a:t>
            </a:r>
            <a:r>
              <a:rPr lang="ru-RU" sz="6000" b="1" dirty="0" smtClean="0"/>
              <a:t>)                             №570 (</a:t>
            </a:r>
            <a:r>
              <a:rPr lang="ru-RU" sz="6000" b="1" dirty="0" err="1" smtClean="0"/>
              <a:t>а,б</a:t>
            </a:r>
            <a:r>
              <a:rPr lang="ru-RU" sz="6000" b="1" dirty="0" smtClean="0"/>
              <a:t>,)                                    № 579 (</a:t>
            </a:r>
            <a:r>
              <a:rPr lang="ru-RU" sz="6000" b="1" dirty="0" err="1" smtClean="0"/>
              <a:t>б,г</a:t>
            </a:r>
            <a:r>
              <a:rPr lang="ru-RU" sz="6000" b="1" dirty="0" smtClean="0"/>
              <a:t>,)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/>
              <a:t>№ 568  </a:t>
            </a:r>
            <a:r>
              <a:rPr lang="ru-RU" sz="5400" dirty="0" smtClean="0"/>
              <a:t>а)10х-11ху                                                    б)-5аб+7а</a:t>
            </a:r>
            <a:r>
              <a:rPr lang="ru-RU" sz="5400" baseline="30000" dirty="0" smtClean="0"/>
              <a:t>2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</a:t>
            </a:r>
            <a:r>
              <a:rPr lang="ru-RU" sz="5400" b="1" dirty="0" smtClean="0"/>
              <a:t>№ 570 </a:t>
            </a:r>
            <a:r>
              <a:rPr lang="ru-RU" sz="5400" dirty="0" smtClean="0"/>
              <a:t>а)-4р</a:t>
            </a:r>
            <a:r>
              <a:rPr lang="ru-RU" sz="5400" baseline="30000" dirty="0" smtClean="0"/>
              <a:t>4</a:t>
            </a:r>
            <a:r>
              <a:rPr lang="ru-RU" sz="5400" dirty="0" smtClean="0"/>
              <a:t>+12р</a:t>
            </a:r>
            <a:r>
              <a:rPr lang="ru-RU" sz="5400" baseline="30000" dirty="0" smtClean="0"/>
              <a:t>3</a:t>
            </a:r>
            <a:r>
              <a:rPr lang="ru-RU" sz="5400" dirty="0" smtClean="0"/>
              <a:t>-5р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 б)3а</a:t>
            </a:r>
            <a:r>
              <a:rPr lang="ru-RU" sz="5400" baseline="30000" dirty="0" smtClean="0"/>
              <a:t>3</a:t>
            </a:r>
            <a:r>
              <a:rPr lang="ru-RU" sz="5400" dirty="0" smtClean="0"/>
              <a:t>-2а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-а</a:t>
            </a:r>
          </a:p>
          <a:p>
            <a:pPr>
              <a:buNone/>
            </a:pPr>
            <a:r>
              <a:rPr lang="ru-RU" sz="5400" dirty="0" smtClean="0"/>
              <a:t> </a:t>
            </a:r>
            <a:r>
              <a:rPr lang="ru-RU" sz="5400" b="1" dirty="0" smtClean="0"/>
              <a:t>№ 579  </a:t>
            </a:r>
            <a:r>
              <a:rPr lang="ru-RU" sz="5400" dirty="0" smtClean="0"/>
              <a:t>б)2 г)3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593</Words>
  <Application>Microsoft Office PowerPoint</Application>
  <PresentationFormat>Экран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МНОГОЧЛЕН И ЕГО СТАНДАРТНЫЙ ВИД</vt:lpstr>
      <vt:lpstr>Презентация PowerPoint</vt:lpstr>
      <vt:lpstr>ПЛАН УРОКА</vt:lpstr>
      <vt:lpstr>В стране невыученных уроков</vt:lpstr>
      <vt:lpstr>Открываем сундучок  и достаём из него</vt:lpstr>
      <vt:lpstr>выражения:</vt:lpstr>
      <vt:lpstr>Ответы:</vt:lpstr>
      <vt:lpstr>Самостоятельная работа</vt:lpstr>
      <vt:lpstr>Ответы:</vt:lpstr>
      <vt:lpstr>Подготовка к ГИА</vt:lpstr>
      <vt:lpstr>решение</vt:lpstr>
      <vt:lpstr>Презентация PowerPoint</vt:lpstr>
      <vt:lpstr>проблема</vt:lpstr>
      <vt:lpstr>Решение проблемы:</vt:lpstr>
      <vt:lpstr>задача2</vt:lpstr>
      <vt:lpstr>решение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МНОГОЧЛЕН</dc:title>
  <dc:creator>Валентина</dc:creator>
  <cp:lastModifiedBy>александр</cp:lastModifiedBy>
  <cp:revision>69</cp:revision>
  <dcterms:created xsi:type="dcterms:W3CDTF">2013-12-01T18:01:31Z</dcterms:created>
  <dcterms:modified xsi:type="dcterms:W3CDTF">2014-01-23T10:11:49Z</dcterms:modified>
</cp:coreProperties>
</file>