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1"/>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434" y="-8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9C84E17-FEC5-4054-944F-CABAB8037563}" type="datetimeFigureOut">
              <a:rPr lang="ru-RU"/>
              <a:pPr>
                <a:defRPr/>
              </a:pPr>
              <a:t>16.04.2014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A11DD6-FA73-4FCE-9E3B-311423EE10FC}" type="slidenum">
              <a:rPr lang="ru-RU"/>
              <a:pPr>
                <a:defRPr/>
              </a:pPr>
              <a:t>‹#›</a:t>
            </a:fld>
            <a:endParaRPr lang="ru-RU"/>
          </a:p>
        </p:txBody>
      </p:sp>
    </p:spTree>
    <p:extLst>
      <p:ext uri="{BB962C8B-B14F-4D97-AF65-F5344CB8AC3E}">
        <p14:creationId xmlns:p14="http://schemas.microsoft.com/office/powerpoint/2010/main" val="28206767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C775F6F-9152-4620-B6A8-1C7EC9671CA5}" type="datetimeFigureOut">
              <a:rPr lang="ru-RU"/>
              <a:pPr>
                <a:defRPr/>
              </a:pPr>
              <a:t>16.04.2014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F0D295A-FD37-4677-BA01-EA8C9782F759}" type="slidenum">
              <a:rPr lang="ru-RU"/>
              <a:pPr>
                <a:defRPr/>
              </a:pPr>
              <a:t>‹#›</a:t>
            </a:fld>
            <a:endParaRPr lang="ru-RU"/>
          </a:p>
        </p:txBody>
      </p:sp>
    </p:spTree>
    <p:extLst>
      <p:ext uri="{BB962C8B-B14F-4D97-AF65-F5344CB8AC3E}">
        <p14:creationId xmlns:p14="http://schemas.microsoft.com/office/powerpoint/2010/main" val="399147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3956C0A-5E29-4BCB-9502-04E85994F461}" type="datetimeFigureOut">
              <a:rPr lang="ru-RU"/>
              <a:pPr>
                <a:defRPr/>
              </a:pPr>
              <a:t>16.04.2014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211B50B-FB21-4E60-97C0-637CD2BE050D}" type="slidenum">
              <a:rPr lang="ru-RU"/>
              <a:pPr>
                <a:defRPr/>
              </a:pPr>
              <a:t>‹#›</a:t>
            </a:fld>
            <a:endParaRPr lang="ru-RU"/>
          </a:p>
        </p:txBody>
      </p:sp>
    </p:spTree>
    <p:extLst>
      <p:ext uri="{BB962C8B-B14F-4D97-AF65-F5344CB8AC3E}">
        <p14:creationId xmlns:p14="http://schemas.microsoft.com/office/powerpoint/2010/main" val="40506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E590B8C-8675-4F26-9031-89326FE3602E}" type="datetimeFigureOut">
              <a:rPr lang="ru-RU"/>
              <a:pPr>
                <a:defRPr/>
              </a:pPr>
              <a:t>16.04.2014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D6A30FF-0FC0-4066-B35B-C0434E4C815A}" type="slidenum">
              <a:rPr lang="ru-RU"/>
              <a:pPr>
                <a:defRPr/>
              </a:pPr>
              <a:t>‹#›</a:t>
            </a:fld>
            <a:endParaRPr lang="ru-RU"/>
          </a:p>
        </p:txBody>
      </p:sp>
    </p:spTree>
    <p:extLst>
      <p:ext uri="{BB962C8B-B14F-4D97-AF65-F5344CB8AC3E}">
        <p14:creationId xmlns:p14="http://schemas.microsoft.com/office/powerpoint/2010/main" val="226193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7" name="Номер слайда 6"/>
          <p:cNvSpPr>
            <a:spLocks noGrp="1"/>
          </p:cNvSpPr>
          <p:nvPr>
            <p:ph type="sldNum" sz="quarter" idx="11"/>
          </p:nvPr>
        </p:nvSpPr>
        <p:spPr>
          <a:xfrm>
            <a:off x="6553200" y="6248400"/>
            <a:ext cx="2133600" cy="476250"/>
          </a:xfrm>
        </p:spPr>
        <p:txBody>
          <a:bodyPr/>
          <a:lstStyle>
            <a:lvl1pPr>
              <a:defRPr/>
            </a:lvl1pPr>
          </a:lstStyle>
          <a:p>
            <a:pPr>
              <a:defRPr/>
            </a:pPr>
            <a:fld id="{515216DE-0953-47A9-BDE0-4CA7A143CA40}" type="slidenum">
              <a:rPr lang="ru-RU"/>
              <a:pPr>
                <a:defRPr/>
              </a:pPr>
              <a:t>‹#›</a:t>
            </a:fld>
            <a:endParaRPr lang="ru-RU"/>
          </a:p>
        </p:txBody>
      </p:sp>
      <p:sp>
        <p:nvSpPr>
          <p:cNvPr id="8" name="Нижний колонтитул 7"/>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3342501467"/>
      </p:ext>
    </p:extLst>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pPr>
              <a:defRPr/>
            </a:pPr>
            <a:fld id="{3A84E1F9-5408-4751-B24A-CD372941046B}" type="slidenum">
              <a:rPr lang="ru-RU"/>
              <a:pPr>
                <a:defRPr/>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3688921620"/>
      </p:ext>
    </p:extLst>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pPr>
              <a:defRPr/>
            </a:pPr>
            <a:fld id="{3ABA899E-0C14-425E-A6FC-AFF826CF8E32}" type="slidenum">
              <a:rPr lang="ru-RU"/>
              <a:pPr>
                <a:defRPr/>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299835080"/>
      </p:ext>
    </p:extLst>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7" name="Номер слайда 6"/>
          <p:cNvSpPr>
            <a:spLocks noGrp="1"/>
          </p:cNvSpPr>
          <p:nvPr>
            <p:ph type="sldNum" sz="quarter" idx="11"/>
          </p:nvPr>
        </p:nvSpPr>
        <p:spPr>
          <a:xfrm>
            <a:off x="6553200" y="6248400"/>
            <a:ext cx="2133600" cy="476250"/>
          </a:xfrm>
        </p:spPr>
        <p:txBody>
          <a:bodyPr/>
          <a:lstStyle>
            <a:lvl1pPr>
              <a:defRPr/>
            </a:lvl1pPr>
          </a:lstStyle>
          <a:p>
            <a:pPr>
              <a:defRPr/>
            </a:pPr>
            <a:fld id="{C887D838-BDAA-42D4-881B-D324D738A95F}" type="slidenum">
              <a:rPr lang="ru-RU"/>
              <a:pPr>
                <a:defRPr/>
              </a:pPr>
              <a:t>‹#›</a:t>
            </a:fld>
            <a:endParaRPr lang="ru-RU"/>
          </a:p>
        </p:txBody>
      </p:sp>
      <p:sp>
        <p:nvSpPr>
          <p:cNvPr id="8" name="Нижний колонтитул 7"/>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515886692"/>
      </p:ext>
    </p:extLst>
  </p:cSld>
  <p:clrMapOvr>
    <a:masterClrMapping/>
  </p:clrMapOvr>
  <p:transition>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pPr>
              <a:defRPr/>
            </a:pPr>
            <a:fld id="{06EFA1B2-278F-459E-92B8-A410058CC5D3}" type="slidenum">
              <a:rPr lang="ru-RU"/>
              <a:pPr>
                <a:defRPr/>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4035235395"/>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13BDA9B-CB47-47A9-B365-8F2E898395DC}" type="datetimeFigureOut">
              <a:rPr lang="ru-RU"/>
              <a:pPr>
                <a:defRPr/>
              </a:pPr>
              <a:t>16.04.2014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32E85E0-676C-4B79-85BF-740DBBB9561F}" type="slidenum">
              <a:rPr lang="ru-RU"/>
              <a:pPr>
                <a:defRPr/>
              </a:pPr>
              <a:t>‹#›</a:t>
            </a:fld>
            <a:endParaRPr lang="ru-RU"/>
          </a:p>
        </p:txBody>
      </p:sp>
    </p:spTree>
    <p:extLst>
      <p:ext uri="{BB962C8B-B14F-4D97-AF65-F5344CB8AC3E}">
        <p14:creationId xmlns:p14="http://schemas.microsoft.com/office/powerpoint/2010/main" val="236642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2FBB72A-A360-43A7-B118-A8241A86D1DE}"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997F94-0E7E-4E32-AE7B-573E00DEAB8D}" type="slidenum">
              <a:rPr lang="ru-RU"/>
              <a:pPr>
                <a:defRPr/>
              </a:pPr>
              <a:t>‹#›</a:t>
            </a:fld>
            <a:endParaRPr lang="ru-RU"/>
          </a:p>
        </p:txBody>
      </p:sp>
    </p:spTree>
    <p:extLst>
      <p:ext uri="{BB962C8B-B14F-4D97-AF65-F5344CB8AC3E}">
        <p14:creationId xmlns:p14="http://schemas.microsoft.com/office/powerpoint/2010/main" val="39283002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FE5A22C-4CE8-40EC-8613-A5EF1E31600F}" type="datetimeFigureOut">
              <a:rPr lang="ru-RU"/>
              <a:pPr>
                <a:defRPr/>
              </a:pPr>
              <a:t>16.04.2014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6EC11FE-ABF3-4BF4-8311-D34A0C88DA7D}" type="slidenum">
              <a:rPr lang="ru-RU"/>
              <a:pPr>
                <a:defRPr/>
              </a:pPr>
              <a:t>‹#›</a:t>
            </a:fld>
            <a:endParaRPr lang="ru-RU"/>
          </a:p>
        </p:txBody>
      </p:sp>
    </p:spTree>
    <p:extLst>
      <p:ext uri="{BB962C8B-B14F-4D97-AF65-F5344CB8AC3E}">
        <p14:creationId xmlns:p14="http://schemas.microsoft.com/office/powerpoint/2010/main" val="404182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0A8227B1-B541-4C5F-AC3D-82C4ACDC6569}" type="datetimeFigureOut">
              <a:rPr lang="ru-RU"/>
              <a:pPr>
                <a:defRPr/>
              </a:pPr>
              <a:t>16.04.2014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FFA10F92-D3E1-4355-AEE1-B41126FD8ED0}" type="slidenum">
              <a:rPr lang="ru-RU"/>
              <a:pPr>
                <a:defRPr/>
              </a:pPr>
              <a:t>‹#›</a:t>
            </a:fld>
            <a:endParaRPr lang="ru-RU"/>
          </a:p>
        </p:txBody>
      </p:sp>
    </p:spTree>
    <p:extLst>
      <p:ext uri="{BB962C8B-B14F-4D97-AF65-F5344CB8AC3E}">
        <p14:creationId xmlns:p14="http://schemas.microsoft.com/office/powerpoint/2010/main" val="325346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E232F0C7-B631-4315-8D89-7B48A829A0FA}" type="datetimeFigureOut">
              <a:rPr lang="ru-RU"/>
              <a:pPr>
                <a:defRPr/>
              </a:pPr>
              <a:t>16.04.2014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35CF7E1-8687-4B9F-81FA-ADB85E1DF791}" type="slidenum">
              <a:rPr lang="ru-RU"/>
              <a:pPr>
                <a:defRPr/>
              </a:pPr>
              <a:t>‹#›</a:t>
            </a:fld>
            <a:endParaRPr lang="ru-RU"/>
          </a:p>
        </p:txBody>
      </p:sp>
    </p:spTree>
    <p:extLst>
      <p:ext uri="{BB962C8B-B14F-4D97-AF65-F5344CB8AC3E}">
        <p14:creationId xmlns:p14="http://schemas.microsoft.com/office/powerpoint/2010/main" val="225854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5132DA87-8415-4C00-905B-83DCC82135DB}" type="datetimeFigureOut">
              <a:rPr lang="ru-RU"/>
              <a:pPr>
                <a:defRPr/>
              </a:pPr>
              <a:t>16.04.2014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F585A741-27F3-4C79-B91E-BC97A16F61D6}" type="slidenum">
              <a:rPr lang="ru-RU"/>
              <a:pPr>
                <a:defRPr/>
              </a:pPr>
              <a:t>‹#›</a:t>
            </a:fld>
            <a:endParaRPr lang="ru-RU"/>
          </a:p>
        </p:txBody>
      </p:sp>
    </p:spTree>
    <p:extLst>
      <p:ext uri="{BB962C8B-B14F-4D97-AF65-F5344CB8AC3E}">
        <p14:creationId xmlns:p14="http://schemas.microsoft.com/office/powerpoint/2010/main" val="321967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92662BB-B188-43A0-948C-1300B43BA301}" type="datetimeFigureOut">
              <a:rPr lang="ru-RU"/>
              <a:pPr>
                <a:defRPr/>
              </a:pPr>
              <a:t>16.04.2014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8022B64-2BB9-43E3-A87A-BE5FB9608A49}" type="slidenum">
              <a:rPr lang="ru-RU"/>
              <a:pPr>
                <a:defRPr/>
              </a:pPr>
              <a:t>‹#›</a:t>
            </a:fld>
            <a:endParaRPr lang="ru-RU"/>
          </a:p>
        </p:txBody>
      </p:sp>
    </p:spTree>
    <p:extLst>
      <p:ext uri="{BB962C8B-B14F-4D97-AF65-F5344CB8AC3E}">
        <p14:creationId xmlns:p14="http://schemas.microsoft.com/office/powerpoint/2010/main" val="35927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71C139EC-0004-40B2-BB9A-CFA451852A65}" type="datetimeFigureOut">
              <a:rPr lang="ru-RU"/>
              <a:pPr>
                <a:defRPr/>
              </a:pPr>
              <a:t>16.04.2014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D19F615-0B6B-4FC5-A216-38CA50417F6D}" type="slidenum">
              <a:rPr lang="ru-RU"/>
              <a:pPr>
                <a:defRPr/>
              </a:pPr>
              <a:t>‹#›</a:t>
            </a:fld>
            <a:endParaRPr lang="ru-RU"/>
          </a:p>
        </p:txBody>
      </p:sp>
    </p:spTree>
    <p:extLst>
      <p:ext uri="{BB962C8B-B14F-4D97-AF65-F5344CB8AC3E}">
        <p14:creationId xmlns:p14="http://schemas.microsoft.com/office/powerpoint/2010/main" val="184550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38692F-BFC5-4069-B14F-416E7826D629}" type="datetimeFigureOut">
              <a:rPr lang="ru-RU"/>
              <a:pPr>
                <a:defRPr/>
              </a:pPr>
              <a:t>16.04.2014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C0F070EA-53FF-4499-A3CF-7B8C69E60D3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13"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4" r:id="rId12"/>
    <p:sldLayoutId id="2147483815" r:id="rId13"/>
    <p:sldLayoutId id="2147483816" r:id="rId14"/>
    <p:sldLayoutId id="2147483817" r:id="rId15"/>
    <p:sldLayoutId id="2147483818" r:id="rId16"/>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Book Antiqua" pitchFamily="18" charset="0"/>
        </a:defRPr>
      </a:lvl2pPr>
      <a:lvl3pPr algn="ctr" rtl="0" fontAlgn="base">
        <a:spcBef>
          <a:spcPct val="0"/>
        </a:spcBef>
        <a:spcAft>
          <a:spcPct val="0"/>
        </a:spcAft>
        <a:defRPr sz="4100" b="1">
          <a:solidFill>
            <a:schemeClr val="tx1"/>
          </a:solidFill>
          <a:latin typeface="Book Antiqua" pitchFamily="18" charset="0"/>
        </a:defRPr>
      </a:lvl3pPr>
      <a:lvl4pPr algn="ctr" rtl="0" fontAlgn="base">
        <a:spcBef>
          <a:spcPct val="0"/>
        </a:spcBef>
        <a:spcAft>
          <a:spcPct val="0"/>
        </a:spcAft>
        <a:defRPr sz="4100" b="1">
          <a:solidFill>
            <a:schemeClr val="tx1"/>
          </a:solidFill>
          <a:latin typeface="Book Antiqua" pitchFamily="18" charset="0"/>
        </a:defRPr>
      </a:lvl4pPr>
      <a:lvl5pPr algn="ctr" rtl="0" fontAlgn="base">
        <a:spcBef>
          <a:spcPct val="0"/>
        </a:spcBef>
        <a:spcAft>
          <a:spcPct val="0"/>
        </a:spcAft>
        <a:defRPr sz="4100" b="1">
          <a:solidFill>
            <a:schemeClr val="tx1"/>
          </a:solidFill>
          <a:latin typeface="Book Antiqua" pitchFamily="18" charset="0"/>
        </a:defRPr>
      </a:lvl5pPr>
      <a:lvl6pPr marL="457200" algn="ctr" rtl="0" fontAlgn="base">
        <a:spcBef>
          <a:spcPct val="0"/>
        </a:spcBef>
        <a:spcAft>
          <a:spcPct val="0"/>
        </a:spcAft>
        <a:defRPr sz="4100" b="1">
          <a:solidFill>
            <a:schemeClr val="tx1"/>
          </a:solidFill>
          <a:latin typeface="Book Antiqua" pitchFamily="18" charset="0"/>
        </a:defRPr>
      </a:lvl6pPr>
      <a:lvl7pPr marL="914400" algn="ctr" rtl="0" fontAlgn="base">
        <a:spcBef>
          <a:spcPct val="0"/>
        </a:spcBef>
        <a:spcAft>
          <a:spcPct val="0"/>
        </a:spcAft>
        <a:defRPr sz="4100" b="1">
          <a:solidFill>
            <a:schemeClr val="tx1"/>
          </a:solidFill>
          <a:latin typeface="Book Antiqua" pitchFamily="18" charset="0"/>
        </a:defRPr>
      </a:lvl7pPr>
      <a:lvl8pPr marL="1371600" algn="ctr" rtl="0" fontAlgn="base">
        <a:spcBef>
          <a:spcPct val="0"/>
        </a:spcBef>
        <a:spcAft>
          <a:spcPct val="0"/>
        </a:spcAft>
        <a:defRPr sz="4100" b="1">
          <a:solidFill>
            <a:schemeClr val="tx1"/>
          </a:solidFill>
          <a:latin typeface="Book Antiqua" pitchFamily="18" charset="0"/>
        </a:defRPr>
      </a:lvl8pPr>
      <a:lvl9pPr marL="1828800" algn="ctr" rtl="0" fontAlgn="base">
        <a:spcBef>
          <a:spcPct val="0"/>
        </a:spcBef>
        <a:spcAft>
          <a:spcPct val="0"/>
        </a:spcAft>
        <a:defRPr sz="4100" b="1">
          <a:solidFill>
            <a:schemeClr val="tx1"/>
          </a:solidFill>
          <a:latin typeface="Book Antiqua" pitchFamily="18"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yandex.ru/yandsearch?p=1&amp;text=%D0%B8%D0%B7%D1%83%D1%87%D0%B5%D0%BD%D0%B8%D0%B5%20%D1%81%D0%B8%D0%BB%D1%8B%20%D1%82%D1%80%D0%B5%D0%BD%D0%B8%D1%8F&amp;img_url=www.nearyou.ru/vinci/dr/2self.jpg&amp;pos=50&amp;rpt=simage"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mages.yandex.ru/yandsearch?text=%D1%88.%20%D0%9A%D1%83%D0%BB%D0%BE%D0%BD&amp;img_url=www.viol.uz/history/chronicle/images/coulomb.jpg&amp;pos=16&amp;rpt=simage"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class-fizika.narod.ru/van19.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yandex.ru/yandsearch?text=%D1%81%D0%BF%D0%B0%D1%81%D0%B8%D0%B1%D0%BE%20%D0%B7%D0%B0%20%D0%B2%D0%BD%D0%B8%D0%BC%D0%B0%D0%BD%D0%B8%D0%B5%20%D0%BA%D0%B0%D1%80%D1%82%D0%B8%D0%BD%D0%BA%D0%B8&amp;img_url=img174.imageshack.us/img174/7456/sarcasticclap5ttug8.gif&amp;pos=1&amp;rpt=sima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060848"/>
            <a:ext cx="8229600" cy="1828800"/>
          </a:xfrm>
        </p:spPr>
        <p:txBody>
          <a:bodyPr/>
          <a:lstStyle/>
          <a:p>
            <a:pPr fontAlgn="auto">
              <a:spcAft>
                <a:spcPts val="0"/>
              </a:spcAft>
              <a:defRPr/>
            </a:pPr>
            <a:r>
              <a:rPr lang="ru-RU" dirty="0" smtClean="0">
                <a:solidFill>
                  <a:schemeClr val="bg1"/>
                </a:solidFill>
              </a:rPr>
              <a:t>Каков мир без силы трения ?</a:t>
            </a:r>
            <a:endParaRPr lang="ru-RU" dirty="0">
              <a:solidFill>
                <a:schemeClr val="bg1"/>
              </a:solidFill>
            </a:endParaRPr>
          </a:p>
        </p:txBody>
      </p:sp>
      <p:sp>
        <p:nvSpPr>
          <p:cNvPr id="8195" name="TextBox 2"/>
          <p:cNvSpPr txBox="1">
            <a:spLocks noChangeArrowheads="1"/>
          </p:cNvSpPr>
          <p:nvPr/>
        </p:nvSpPr>
        <p:spPr bwMode="auto">
          <a:xfrm>
            <a:off x="6119813" y="6237288"/>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a:t>Выполнил Бологов Игорь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331640" y="476672"/>
            <a:ext cx="6408712" cy="4248472"/>
          </a:xfrm>
        </p:spPr>
      </p:pic>
      <p:sp>
        <p:nvSpPr>
          <p:cNvPr id="17411" name="Текст 3"/>
          <p:cNvSpPr>
            <a:spLocks noGrp="1"/>
          </p:cNvSpPr>
          <p:nvPr>
            <p:ph type="body" sz="half" idx="2"/>
          </p:nvPr>
        </p:nvSpPr>
        <p:spPr>
          <a:xfrm>
            <a:off x="1979613" y="5084763"/>
            <a:ext cx="5113337" cy="530225"/>
          </a:xfrm>
        </p:spPr>
        <p:txBody>
          <a:bodyPr/>
          <a:lstStyle/>
          <a:p>
            <a:r>
              <a:rPr lang="ru-RU" altLang="ru-RU" smtClean="0">
                <a:solidFill>
                  <a:schemeClr val="bg1"/>
                </a:solidFill>
              </a:rPr>
              <a:t>Те, кто танцевал, не смогут остановиться, не ударив себе что-нибудь.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115616" y="1196752"/>
            <a:ext cx="6984776" cy="4597623"/>
          </a:xfrm>
        </p:spPr>
      </p:pic>
      <p:sp>
        <p:nvSpPr>
          <p:cNvPr id="18435" name="Текст 3"/>
          <p:cNvSpPr>
            <a:spLocks noGrp="1"/>
          </p:cNvSpPr>
          <p:nvPr>
            <p:ph type="body" sz="half" idx="2"/>
          </p:nvPr>
        </p:nvSpPr>
        <p:spPr>
          <a:xfrm>
            <a:off x="1835150" y="404813"/>
            <a:ext cx="5486400" cy="530225"/>
          </a:xfrm>
        </p:spPr>
        <p:txBody>
          <a:bodyPr/>
          <a:lstStyle/>
          <a:p>
            <a:r>
              <a:rPr lang="ru-RU" altLang="ru-RU" sz="2000" smtClean="0">
                <a:solidFill>
                  <a:schemeClr val="bg1"/>
                </a:solidFill>
              </a:rPr>
              <a:t>Доплыть до берега будет невозможно.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115616" y="1340768"/>
            <a:ext cx="7056784" cy="4752528"/>
          </a:xfrm>
        </p:spPr>
      </p:pic>
      <p:sp>
        <p:nvSpPr>
          <p:cNvPr id="19459" name="Текст 3"/>
          <p:cNvSpPr>
            <a:spLocks noGrp="1"/>
          </p:cNvSpPr>
          <p:nvPr>
            <p:ph type="body" sz="half" idx="2"/>
          </p:nvPr>
        </p:nvSpPr>
        <p:spPr>
          <a:xfrm>
            <a:off x="1835150" y="476250"/>
            <a:ext cx="5486400" cy="530225"/>
          </a:xfrm>
        </p:spPr>
        <p:txBody>
          <a:bodyPr/>
          <a:lstStyle/>
          <a:p>
            <a:r>
              <a:rPr lang="ru-RU" altLang="ru-RU" smtClean="0">
                <a:solidFill>
                  <a:schemeClr val="bg1"/>
                </a:solidFill>
              </a:rPr>
              <a:t>Невозможно будет играть в мяч, потому что он будет сам по себе, а ноги – сами по себе.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827584" y="1340768"/>
            <a:ext cx="7560840" cy="5112567"/>
          </a:xfrm>
        </p:spPr>
      </p:pic>
      <p:sp>
        <p:nvSpPr>
          <p:cNvPr id="20483" name="Текст 3"/>
          <p:cNvSpPr>
            <a:spLocks noGrp="1"/>
          </p:cNvSpPr>
          <p:nvPr>
            <p:ph type="body" sz="half" idx="2"/>
          </p:nvPr>
        </p:nvSpPr>
        <p:spPr>
          <a:xfrm>
            <a:off x="1835150" y="333375"/>
            <a:ext cx="5486400" cy="787400"/>
          </a:xfrm>
        </p:spPr>
        <p:txBody>
          <a:bodyPr/>
          <a:lstStyle/>
          <a:p>
            <a:r>
              <a:rPr lang="ru-RU" altLang="ru-RU" sz="2000" smtClean="0">
                <a:solidFill>
                  <a:schemeClr val="bg1"/>
                </a:solidFill>
              </a:rPr>
              <a:t>Газонокосилка будет скользить по траве, как по катку, не срезая травы.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115616" y="1340768"/>
            <a:ext cx="7128792" cy="5184575"/>
          </a:xfrm>
        </p:spPr>
      </p:pic>
      <p:sp>
        <p:nvSpPr>
          <p:cNvPr id="21507" name="Текст 3"/>
          <p:cNvSpPr>
            <a:spLocks noGrp="1"/>
          </p:cNvSpPr>
          <p:nvPr>
            <p:ph type="body" sz="half" idx="2"/>
          </p:nvPr>
        </p:nvSpPr>
        <p:spPr>
          <a:xfrm>
            <a:off x="1835150" y="476250"/>
            <a:ext cx="5486400" cy="720725"/>
          </a:xfrm>
        </p:spPr>
        <p:txBody>
          <a:bodyPr/>
          <a:lstStyle/>
          <a:p>
            <a:r>
              <a:rPr lang="ru-RU" altLang="ru-RU" sz="2000" smtClean="0">
                <a:solidFill>
                  <a:schemeClr val="bg1"/>
                </a:solidFill>
              </a:rPr>
              <a:t>Машины ездили бы по бездорожью, как по самым лучшим шоссе.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11560" y="1484784"/>
            <a:ext cx="7776864" cy="5184575"/>
          </a:xfrm>
        </p:spPr>
      </p:pic>
      <p:sp>
        <p:nvSpPr>
          <p:cNvPr id="22531" name="Текст 3"/>
          <p:cNvSpPr>
            <a:spLocks noGrp="1"/>
          </p:cNvSpPr>
          <p:nvPr>
            <p:ph type="body" sz="half" idx="2"/>
          </p:nvPr>
        </p:nvSpPr>
        <p:spPr>
          <a:xfrm>
            <a:off x="1835150" y="260350"/>
            <a:ext cx="5486400" cy="1008063"/>
          </a:xfrm>
        </p:spPr>
        <p:txBody>
          <a:bodyPr/>
          <a:lstStyle/>
          <a:p>
            <a:r>
              <a:rPr lang="ru-RU" altLang="ru-RU" sz="2000" smtClean="0">
                <a:solidFill>
                  <a:schemeClr val="bg1"/>
                </a:solidFill>
              </a:rPr>
              <a:t>Поезда будут ездить без остановки, сталкиваясь, сходить с рельсов и скользить дальше.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3"/>
          </p:nvPr>
        </p:nvSpPr>
        <p:spPr>
          <a:xfrm>
            <a:off x="468313" y="908050"/>
            <a:ext cx="8280400" cy="1400175"/>
          </a:xfrm>
        </p:spPr>
        <p:txBody>
          <a:bodyPr>
            <a:normAutofit/>
          </a:bodyPr>
          <a:lstStyle/>
          <a:p>
            <a:pPr algn="ctr" fontAlgn="auto">
              <a:spcAft>
                <a:spcPts val="0"/>
              </a:spcAft>
              <a:buClr>
                <a:schemeClr val="tx1">
                  <a:shade val="95000"/>
                </a:schemeClr>
              </a:buClr>
              <a:buFont typeface="Wingdings 2"/>
              <a:buNone/>
              <a:defRPr/>
            </a:pPr>
            <a:r>
              <a:rPr lang="ru-RU" sz="2800" dirty="0" smtClean="0">
                <a:solidFill>
                  <a:schemeClr val="bg1"/>
                </a:solidFill>
              </a:rPr>
              <a:t>Небольшие волны превращались бы в большие цунами и никогда не прекращались.</a:t>
            </a:r>
            <a:endParaRPr lang="ru-RU" sz="2800" dirty="0">
              <a:solidFill>
                <a:schemeClr val="bg1"/>
              </a:solidFill>
            </a:endParaRPr>
          </a:p>
        </p:txBody>
      </p:sp>
      <p:pic>
        <p:nvPicPr>
          <p:cNvPr id="23555"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2754313"/>
            <a:ext cx="4040188" cy="2979737"/>
          </a:xfrm>
        </p:spPr>
      </p:pic>
      <p:pic>
        <p:nvPicPr>
          <p:cNvPr id="23556"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708275"/>
            <a:ext cx="4041775" cy="30257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3"/>
          </p:nvPr>
        </p:nvSpPr>
        <p:spPr>
          <a:xfrm>
            <a:off x="468313" y="549275"/>
            <a:ext cx="8218487" cy="1736725"/>
          </a:xfrm>
        </p:spPr>
        <p:txBody>
          <a:bodyPr>
            <a:normAutofit/>
          </a:bodyPr>
          <a:lstStyle/>
          <a:p>
            <a:pPr algn="ctr" fontAlgn="auto">
              <a:spcAft>
                <a:spcPts val="0"/>
              </a:spcAft>
              <a:buClr>
                <a:schemeClr val="tx1">
                  <a:shade val="95000"/>
                </a:schemeClr>
              </a:buClr>
              <a:buFont typeface="Wingdings 2"/>
              <a:buNone/>
              <a:defRPr/>
            </a:pPr>
            <a:r>
              <a:rPr lang="ru-RU" dirty="0" smtClean="0">
                <a:solidFill>
                  <a:schemeClr val="bg1"/>
                </a:solidFill>
              </a:rPr>
              <a:t>Простой легкий ветерок становился бы смерчем или бурей и тоже никогда не прекращался. </a:t>
            </a:r>
            <a:endParaRPr lang="ru-RU" dirty="0">
              <a:solidFill>
                <a:schemeClr val="bg1"/>
              </a:solidFill>
            </a:endParaRPr>
          </a:p>
        </p:txBody>
      </p:sp>
      <p:pic>
        <p:nvPicPr>
          <p:cNvPr id="24579"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8313" y="2420938"/>
            <a:ext cx="3887787" cy="3671887"/>
          </a:xfrm>
        </p:spPr>
      </p:pic>
      <p:pic>
        <p:nvPicPr>
          <p:cNvPr id="24580"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3438" y="2420938"/>
            <a:ext cx="4041775" cy="36004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259632" y="1628800"/>
            <a:ext cx="6598214" cy="4765377"/>
          </a:xfrm>
        </p:spPr>
      </p:pic>
      <p:sp>
        <p:nvSpPr>
          <p:cNvPr id="25603" name="Текст 3"/>
          <p:cNvSpPr>
            <a:spLocks noGrp="1"/>
          </p:cNvSpPr>
          <p:nvPr>
            <p:ph type="body" sz="half" idx="2"/>
          </p:nvPr>
        </p:nvSpPr>
        <p:spPr>
          <a:xfrm>
            <a:off x="1763713" y="188913"/>
            <a:ext cx="5486400" cy="530225"/>
          </a:xfrm>
        </p:spPr>
        <p:txBody>
          <a:bodyPr/>
          <a:lstStyle/>
          <a:p>
            <a:r>
              <a:rPr lang="ru-RU" altLang="ru-RU" sz="2800" smtClean="0">
                <a:solidFill>
                  <a:schemeClr val="bg1"/>
                </a:solidFill>
              </a:rPr>
              <a:t>С гор сползли бы все ледник, камни, земля. Остались бы только лысые горы.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57430"/>
            <a:ext cx="9429784" cy="1143000"/>
          </a:xfrm>
        </p:spPr>
        <p:txBody>
          <a:bodyPr>
            <a:noAutofit/>
          </a:bodyPr>
          <a:lstStyle/>
          <a:p>
            <a:pPr fontAlgn="auto">
              <a:spcAft>
                <a:spcPts val="0"/>
              </a:spcAft>
              <a:defRPr/>
            </a:pPr>
            <a:r>
              <a:rPr lang="ru-RU" sz="8000" dirty="0" smtClean="0">
                <a:solidFill>
                  <a:srgbClr val="FF0000"/>
                </a:solidFill>
                <a:latin typeface="Forte" pitchFamily="66" charset="0"/>
              </a:rPr>
              <a:t>Мир </a:t>
            </a:r>
            <a:br>
              <a:rPr lang="ru-RU" sz="8000" dirty="0" smtClean="0">
                <a:solidFill>
                  <a:srgbClr val="FF0000"/>
                </a:solidFill>
                <a:latin typeface="Forte" pitchFamily="66" charset="0"/>
              </a:rPr>
            </a:br>
            <a:r>
              <a:rPr lang="ru-RU" sz="8000" dirty="0" smtClean="0">
                <a:solidFill>
                  <a:srgbClr val="FF0000"/>
                </a:solidFill>
                <a:latin typeface="Forte" pitchFamily="66" charset="0"/>
              </a:rPr>
              <a:t>без трения</a:t>
            </a:r>
            <a:endParaRPr lang="ru-RU" sz="7200" dirty="0">
              <a:solidFill>
                <a:srgbClr val="FF0000"/>
              </a:solidFill>
            </a:endParaRPr>
          </a:p>
        </p:txBody>
      </p:sp>
      <p:sp>
        <p:nvSpPr>
          <p:cNvPr id="26627" name="TextBox 2"/>
          <p:cNvSpPr txBox="1">
            <a:spLocks noChangeArrowheads="1"/>
          </p:cNvSpPr>
          <p:nvPr/>
        </p:nvSpPr>
        <p:spPr bwMode="auto">
          <a:xfrm>
            <a:off x="4643438" y="6237288"/>
            <a:ext cx="417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a:t>Выполнила Лебеденко Валерия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218" y="404664"/>
            <a:ext cx="8122356" cy="1828800"/>
          </a:xfrm>
        </p:spPr>
        <p:txBody>
          <a:bodyPr/>
          <a:lstStyle/>
          <a:p>
            <a:pPr algn="ctr" fontAlgn="auto">
              <a:spcAft>
                <a:spcPts val="0"/>
              </a:spcAft>
              <a:defRPr/>
            </a:pPr>
            <a:r>
              <a:rPr lang="ru-RU" dirty="0" smtClean="0">
                <a:solidFill>
                  <a:schemeClr val="bg1"/>
                </a:solidFill>
              </a:rPr>
              <a:t>Что будет, если сила трения исчезнет?</a:t>
            </a:r>
            <a:endParaRPr lang="ru-RU" dirty="0">
              <a:solidFill>
                <a:schemeClr val="bg1"/>
              </a:solidFill>
            </a:endParaRPr>
          </a:p>
        </p:txBody>
      </p:sp>
      <p:sp>
        <p:nvSpPr>
          <p:cNvPr id="9219" name="Текст 2"/>
          <p:cNvSpPr>
            <a:spLocks noGrp="1"/>
          </p:cNvSpPr>
          <p:nvPr>
            <p:ph type="body" idx="1"/>
          </p:nvPr>
        </p:nvSpPr>
        <p:spPr>
          <a:xfrm>
            <a:off x="471488" y="2565400"/>
            <a:ext cx="8218487" cy="1871663"/>
          </a:xfrm>
        </p:spPr>
        <p:txBody>
          <a:bodyPr/>
          <a:lstStyle/>
          <a:p>
            <a:pPr marL="73025"/>
            <a:r>
              <a:rPr lang="en-US" altLang="ru-RU" sz="3200" smtClean="0">
                <a:solidFill>
                  <a:srgbClr val="C00000"/>
                </a:solidFill>
              </a:rPr>
              <a:t>F</a:t>
            </a:r>
            <a:r>
              <a:rPr lang="ru-RU" altLang="ru-RU" sz="2400" smtClean="0">
                <a:solidFill>
                  <a:srgbClr val="C00000"/>
                </a:solidFill>
              </a:rPr>
              <a:t>тр = </a:t>
            </a:r>
            <a:r>
              <a:rPr lang="el-GR" altLang="ru-RU" sz="3200" smtClean="0">
                <a:solidFill>
                  <a:srgbClr val="C00000"/>
                </a:solidFill>
                <a:latin typeface="Arial" charset="0"/>
                <a:cs typeface="Arial" charset="0"/>
              </a:rPr>
              <a:t>μ</a:t>
            </a:r>
            <a:r>
              <a:rPr lang="en-US" altLang="ru-RU" sz="3200" smtClean="0">
                <a:solidFill>
                  <a:srgbClr val="C00000"/>
                </a:solidFill>
              </a:rPr>
              <a:t>N </a:t>
            </a:r>
            <a:r>
              <a:rPr lang="ru-RU" altLang="ru-RU" sz="3200" smtClean="0">
                <a:solidFill>
                  <a:schemeClr val="bg1"/>
                </a:solidFill>
              </a:rPr>
              <a:t>, </a:t>
            </a:r>
            <a:r>
              <a:rPr lang="ru-RU" altLang="ru-RU" sz="2800" smtClean="0">
                <a:solidFill>
                  <a:schemeClr val="bg1"/>
                </a:solidFill>
              </a:rPr>
              <a:t>где</a:t>
            </a:r>
          </a:p>
          <a:p>
            <a:pPr marL="73025"/>
            <a:r>
              <a:rPr lang="el-GR" altLang="ru-RU" sz="3200" smtClean="0">
                <a:solidFill>
                  <a:srgbClr val="C00000"/>
                </a:solidFill>
                <a:latin typeface="Arial" charset="0"/>
                <a:cs typeface="Arial" charset="0"/>
              </a:rPr>
              <a:t>μ</a:t>
            </a:r>
            <a:r>
              <a:rPr lang="ru-RU" altLang="ru-RU" sz="3200" smtClean="0">
                <a:solidFill>
                  <a:srgbClr val="C00000"/>
                </a:solidFill>
                <a:latin typeface="Arial" charset="0"/>
                <a:cs typeface="Arial" charset="0"/>
              </a:rPr>
              <a:t> </a:t>
            </a:r>
            <a:r>
              <a:rPr lang="en-US" altLang="ru-RU" sz="3200" smtClean="0">
                <a:solidFill>
                  <a:schemeClr val="bg1"/>
                </a:solidFill>
              </a:rPr>
              <a:t>– </a:t>
            </a:r>
            <a:r>
              <a:rPr lang="ru-RU" altLang="ru-RU" sz="3200" smtClean="0">
                <a:solidFill>
                  <a:schemeClr val="bg1"/>
                </a:solidFill>
              </a:rPr>
              <a:t>коэффициент трения</a:t>
            </a:r>
          </a:p>
          <a:p>
            <a:pPr marL="73025"/>
            <a:r>
              <a:rPr lang="en-US" altLang="ru-RU" sz="3200" smtClean="0">
                <a:solidFill>
                  <a:srgbClr val="C00000"/>
                </a:solidFill>
              </a:rPr>
              <a:t>N</a:t>
            </a:r>
            <a:r>
              <a:rPr lang="ru-RU" altLang="ru-RU" sz="3200" smtClean="0">
                <a:solidFill>
                  <a:schemeClr val="bg1"/>
                </a:solidFill>
              </a:rPr>
              <a:t> – сила реакции опоры </a:t>
            </a:r>
          </a:p>
          <a:p>
            <a:pPr marL="73025"/>
            <a:endParaRPr lang="ru-RU" altLang="ru-RU" sz="3200" smtClean="0"/>
          </a:p>
        </p:txBody>
      </p:sp>
      <p:sp>
        <p:nvSpPr>
          <p:cNvPr id="9220" name="TextBox 30"/>
          <p:cNvSpPr txBox="1">
            <a:spLocks noChangeArrowheads="1"/>
          </p:cNvSpPr>
          <p:nvPr/>
        </p:nvSpPr>
        <p:spPr bwMode="auto">
          <a:xfrm>
            <a:off x="584200" y="4797425"/>
            <a:ext cx="7993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ru-RU" altLang="ru-RU" sz="4400">
                <a:solidFill>
                  <a:schemeClr val="bg1"/>
                </a:solidFill>
              </a:rPr>
              <a:t>Давайте фантазировать!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презентац"/>
          <p:cNvPicPr>
            <a:picLocks noGrp="1" noChangeAspect="1" noChangeArrowheads="1"/>
          </p:cNvPicPr>
          <p:nvPr>
            <p:ph sz="quarter" idx="1"/>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a:xfrm>
            <a:off x="250825" y="692150"/>
            <a:ext cx="4608513" cy="4032250"/>
          </a:xfrm>
        </p:spPr>
      </p:pic>
      <p:sp>
        <p:nvSpPr>
          <p:cNvPr id="100355" name="Rectangle 3"/>
          <p:cNvSpPr>
            <a:spLocks noGrp="1" noChangeArrowheads="1"/>
          </p:cNvSpPr>
          <p:nvPr>
            <p:ph type="body" sz="half" idx="3"/>
          </p:nvPr>
        </p:nvSpPr>
        <p:spPr>
          <a:xfrm>
            <a:off x="4643438" y="260350"/>
            <a:ext cx="4171950" cy="5576888"/>
          </a:xfrm>
        </p:spPr>
        <p:txBody>
          <a:bodyPr>
            <a:normAutofit lnSpcReduction="10000"/>
          </a:bodyPr>
          <a:lstStyle/>
          <a:p>
            <a:pPr marL="548640" indent="-411480" algn="ctr" fontAlgn="auto">
              <a:lnSpc>
                <a:spcPct val="90000"/>
              </a:lnSpc>
              <a:spcAft>
                <a:spcPts val="0"/>
              </a:spcAft>
              <a:buClr>
                <a:schemeClr val="tx1">
                  <a:shade val="95000"/>
                </a:schemeClr>
              </a:buClr>
              <a:buFont typeface="Wingdings 2"/>
              <a:buChar char=""/>
              <a:defRPr/>
            </a:pPr>
            <a:r>
              <a:rPr lang="ru-RU" sz="2000" b="1" dirty="0" smtClean="0"/>
              <a:t>Кому из вас не случалось помечтать... Тем более на уроках, тем более, когда слушаешь крайне неинтересную тебе, тему... Как, казалось бы, просто и легко мир обошелся бы без силы трения и архимедовой силы, Пушкина и Гоголя и др... Но не получалось ли у вас так, что подхваченные Мечтой вы попадали в страну «Невыученных Уроков» - с поездами, несущимися навстречу друг другу по одному полотну, и половинчатыми землекопами?</a:t>
            </a:r>
          </a:p>
        </p:txBody>
      </p:sp>
      <p:sp>
        <p:nvSpPr>
          <p:cNvPr id="100362" name="Text Box 10"/>
          <p:cNvSpPr txBox="1">
            <a:spLocks noChangeArrowheads="1"/>
          </p:cNvSpPr>
          <p:nvPr/>
        </p:nvSpPr>
        <p:spPr bwMode="auto">
          <a:xfrm>
            <a:off x="250825" y="5229225"/>
            <a:ext cx="7634288" cy="10160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ru-RU" sz="2000" dirty="0">
                <a:effectLst>
                  <a:outerShdw blurRad="38100" dist="38100" dir="2700000" algn="tl">
                    <a:srgbClr val="000000"/>
                  </a:outerShdw>
                </a:effectLst>
                <a:latin typeface="+mn-lt"/>
              </a:rPr>
              <a:t>Я решила пойти немного дальше пустых мечтаний. С помощью своих фантазий и размышлений я постаралась понять силу трения и то, за что она отвечает.</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мойдодыр"/>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00338" y="141288"/>
            <a:ext cx="3743325" cy="3000375"/>
          </a:xfrm>
        </p:spPr>
      </p:pic>
      <p:sp>
        <p:nvSpPr>
          <p:cNvPr id="103429" name="Rectangle 5"/>
          <p:cNvSpPr>
            <a:spLocks noGrp="1" noChangeArrowheads="1"/>
          </p:cNvSpPr>
          <p:nvPr>
            <p:ph type="body" sz="half" idx="2"/>
          </p:nvPr>
        </p:nvSpPr>
        <p:spPr>
          <a:xfrm>
            <a:off x="468313" y="3213100"/>
            <a:ext cx="8229600" cy="3384550"/>
          </a:xfrm>
        </p:spPr>
        <p:txBody>
          <a:bodyPr>
            <a:normAutofit lnSpcReduction="10000"/>
          </a:bodyPr>
          <a:lstStyle/>
          <a:p>
            <a:pPr marL="548640" indent="-411480" algn="ctr" fontAlgn="auto">
              <a:lnSpc>
                <a:spcPct val="90000"/>
              </a:lnSpc>
              <a:spcAft>
                <a:spcPts val="0"/>
              </a:spcAft>
              <a:buClr>
                <a:schemeClr val="tx1">
                  <a:shade val="95000"/>
                </a:schemeClr>
              </a:buClr>
              <a:buFont typeface="Wingdings 2"/>
              <a:buChar char=""/>
              <a:defRPr/>
            </a:pPr>
            <a:r>
              <a:rPr lang="ru-RU" sz="2000" b="1" dirty="0" smtClean="0"/>
              <a:t>Жить в мире, где каждому нашему движению препятствует трение, нелегко, но если трение исчезнет, нам придётся гораздо хуже. В фантастическом мире без трения возможны происшествия более удивительные, чем те, что описаны в сказке К.Чуковского «</a:t>
            </a:r>
            <a:r>
              <a:rPr lang="ru-RU" sz="2000" b="1" dirty="0" err="1" smtClean="0"/>
              <a:t>Мойдодыр</a:t>
            </a:r>
            <a:r>
              <a:rPr lang="ru-RU" sz="2000" b="1" dirty="0" smtClean="0"/>
              <a:t>». Шевельнётся спящий человек – и одеяло, не удерживаемое трением покоя, сползёт и отправится путешествовать по комнате; заденет сапоги – и сапоги поползут куда придётся. По дороге сапоги встретят много препятствий и, наконец, все сведется к тому, что стол зацепит по дороге стулья и все вещи соберутся где-нибудь в одном месте, ведь пол не бывает идеально горизонтальным. </a:t>
            </a:r>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body" sz="half" idx="1"/>
          </p:nvPr>
        </p:nvSpPr>
        <p:spPr>
          <a:xfrm>
            <a:off x="539750" y="692150"/>
            <a:ext cx="8229600" cy="2185988"/>
          </a:xfrm>
        </p:spPr>
        <p:txBody>
          <a:bodyPr>
            <a:normAutofit lnSpcReduction="10000"/>
          </a:bodyPr>
          <a:lstStyle/>
          <a:p>
            <a:pPr marL="548640" indent="-411480" algn="ctr" fontAlgn="auto">
              <a:lnSpc>
                <a:spcPct val="90000"/>
              </a:lnSpc>
              <a:spcAft>
                <a:spcPts val="0"/>
              </a:spcAft>
              <a:buClr>
                <a:schemeClr val="tx1">
                  <a:shade val="95000"/>
                </a:schemeClr>
              </a:buClr>
              <a:buFont typeface="Wingdings 2"/>
              <a:buChar char=""/>
              <a:defRPr/>
            </a:pPr>
            <a:r>
              <a:rPr lang="ru-RU" sz="2400" b="1" dirty="0" smtClean="0"/>
              <a:t>В мире без трения жизнь человека превращается в упорную погоню за расползающимися и разбегающимися вещами. При отсутствии трения даже самый малейший толчок будет вызывать безостановочное движение по инерции всех предметов.  </a:t>
            </a:r>
          </a:p>
        </p:txBody>
      </p:sp>
      <p:pic>
        <p:nvPicPr>
          <p:cNvPr id="29699" name="Picture 7" descr="tmp1083-33"/>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8175" y="3275013"/>
            <a:ext cx="5903913" cy="2914650"/>
          </a:xfrm>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body" sz="half" idx="1"/>
          </p:nvPr>
        </p:nvSpPr>
        <p:spPr>
          <a:xfrm>
            <a:off x="323850" y="260350"/>
            <a:ext cx="4392613" cy="6769100"/>
          </a:xfrm>
        </p:spPr>
        <p:txBody>
          <a:bodyPr>
            <a:normAutofit fontScale="92500" lnSpcReduction="10000"/>
          </a:bodyPr>
          <a:lstStyle/>
          <a:p>
            <a:pPr marL="548640" indent="-411480" algn="ctr" fontAlgn="auto">
              <a:lnSpc>
                <a:spcPct val="80000"/>
              </a:lnSpc>
              <a:spcAft>
                <a:spcPts val="0"/>
              </a:spcAft>
              <a:buClr>
                <a:schemeClr val="tx1">
                  <a:shade val="95000"/>
                </a:schemeClr>
              </a:buClr>
              <a:buFont typeface="Wingdings 2"/>
              <a:buChar char=""/>
              <a:defRPr/>
            </a:pPr>
            <a:r>
              <a:rPr lang="ru-RU" sz="2400" b="1" dirty="0" smtClean="0"/>
              <a:t>Но сможет ли человек что-либо сделать? Если встать на пол, то как устоять на нём? Полы, тротуары, станут более скользкими, чем самый гладкий лёд. Ходить по полу будет совершенно невозможно. И передвигаться люди смогут, пожалуй, только при помощи каких-то липких или клейких веществ, т.е. им придётся приклеивать себя к полу при каждом шаге, но это будет возможно лишь при условии, что с исчезновением трения и эти вещества не потеряют своей липкости. </a:t>
            </a:r>
          </a:p>
          <a:p>
            <a:pPr marL="548640" indent="-411480" algn="ctr" fontAlgn="auto">
              <a:lnSpc>
                <a:spcPct val="80000"/>
              </a:lnSpc>
              <a:spcAft>
                <a:spcPts val="0"/>
              </a:spcAft>
              <a:buClr>
                <a:schemeClr val="tx1">
                  <a:shade val="95000"/>
                </a:schemeClr>
              </a:buClr>
              <a:buFont typeface="Wingdings 2"/>
              <a:buChar char=""/>
              <a:defRPr/>
            </a:pPr>
            <a:r>
              <a:rPr lang="ru-RU" sz="2400" b="1" dirty="0"/>
              <a:t/>
            </a:r>
            <a:br>
              <a:rPr lang="ru-RU" sz="2400" b="1" dirty="0"/>
            </a:br>
            <a:endParaRPr lang="ru-RU" sz="2400" b="1" dirty="0"/>
          </a:p>
        </p:txBody>
      </p:sp>
      <p:pic>
        <p:nvPicPr>
          <p:cNvPr id="30723" name="Picture 8" descr="i"/>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3438" y="333375"/>
            <a:ext cx="4068762" cy="2905125"/>
          </a:xfrm>
        </p:spPr>
      </p:pic>
      <p:pic>
        <p:nvPicPr>
          <p:cNvPr id="30724" name="Picture 9" descr="падает"/>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76825" y="3284538"/>
            <a:ext cx="3227388" cy="2928937"/>
          </a:xfrm>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sz="half" idx="1"/>
          </p:nvPr>
        </p:nvSpPr>
        <p:spPr>
          <a:xfrm>
            <a:off x="468313" y="836613"/>
            <a:ext cx="8229600" cy="2376487"/>
          </a:xfrm>
        </p:spPr>
        <p:txBody>
          <a:bodyPr>
            <a:normAutofit fontScale="92500"/>
          </a:bodyPr>
          <a:lstStyle/>
          <a:p>
            <a:pPr marL="548640" indent="-411480" algn="ctr" fontAlgn="auto">
              <a:lnSpc>
                <a:spcPct val="80000"/>
              </a:lnSpc>
              <a:spcAft>
                <a:spcPts val="0"/>
              </a:spcAft>
              <a:buClr>
                <a:schemeClr val="tx1">
                  <a:shade val="95000"/>
                </a:schemeClr>
              </a:buClr>
              <a:buFont typeface="Wingdings 2"/>
              <a:buChar char=""/>
              <a:defRPr/>
            </a:pPr>
            <a:r>
              <a:rPr lang="ru-RU" sz="2400" b="1" dirty="0" smtClean="0"/>
              <a:t>Сразу же после исчезновения трения люди с ужасом убедятся, что платье на них расползается. Ведь швы держатся исключительно благодаря трению между нитками и тканью. Все пуговицы оторвутся, все узлы развяжутся, гвозди из ботинок выскочат, и ткани начнут расползаться, потому что волоконца в нитках тоже скреплены трением.  </a:t>
            </a:r>
          </a:p>
        </p:txBody>
      </p:sp>
      <p:pic>
        <p:nvPicPr>
          <p:cNvPr id="31747" name="Picture 8" descr="пуговицы"/>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8175" y="3284538"/>
            <a:ext cx="5184775" cy="2814637"/>
          </a:xfrm>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Rectangle 6"/>
          <p:cNvSpPr>
            <a:spLocks noGrp="1" noChangeArrowheads="1"/>
          </p:cNvSpPr>
          <p:nvPr>
            <p:ph type="body" sz="half" idx="2"/>
          </p:nvPr>
        </p:nvSpPr>
        <p:spPr>
          <a:xfrm>
            <a:off x="457200" y="3938588"/>
            <a:ext cx="8291513" cy="2659062"/>
          </a:xfrm>
        </p:spPr>
        <p:txBody>
          <a:bodyPr>
            <a:normAutofit fontScale="92500" lnSpcReduction="10000"/>
          </a:bodyPr>
          <a:lstStyle/>
          <a:p>
            <a:pPr marL="548640" indent="-411480" algn="ctr" fontAlgn="auto">
              <a:spcAft>
                <a:spcPts val="0"/>
              </a:spcAft>
              <a:buClr>
                <a:schemeClr val="tx1">
                  <a:shade val="95000"/>
                </a:schemeClr>
              </a:buClr>
              <a:buFont typeface="Wingdings 2"/>
              <a:buChar char=""/>
              <a:defRPr/>
            </a:pPr>
            <a:r>
              <a:rPr lang="ru-RU" sz="2400" b="1" dirty="0" smtClean="0"/>
              <a:t>Всё это может произойти при частичном исчезновении трения. Если же прекратят своё действие все виды трения, то земной шар превратится в клубок мельчайшей пыли, окутанный такой же пыльной атмосферой. </a:t>
            </a:r>
          </a:p>
          <a:p>
            <a:pPr marL="548640" indent="-411480" algn="ctr" fontAlgn="auto">
              <a:spcAft>
                <a:spcPts val="0"/>
              </a:spcAft>
              <a:buClr>
                <a:schemeClr val="tx1">
                  <a:shade val="95000"/>
                </a:schemeClr>
              </a:buClr>
              <a:buFont typeface="Wingdings 2"/>
              <a:buChar char=""/>
              <a:defRPr/>
            </a:pPr>
            <a:r>
              <a:rPr lang="ru-RU" sz="2400" b="1" dirty="0"/>
              <a:t/>
            </a:r>
            <a:br>
              <a:rPr lang="ru-RU" sz="2400" b="1" dirty="0"/>
            </a:br>
            <a:r>
              <a:rPr lang="ru-RU" sz="2400" b="1" dirty="0"/>
              <a:t/>
            </a:r>
            <a:br>
              <a:rPr lang="ru-RU" sz="2400" b="1" dirty="0"/>
            </a:br>
            <a:endParaRPr lang="ru-RU" sz="2400" b="1" dirty="0"/>
          </a:p>
        </p:txBody>
      </p:sp>
      <p:pic>
        <p:nvPicPr>
          <p:cNvPr id="32771" name="Picture 7" descr="земля"/>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95513" y="549275"/>
            <a:ext cx="4681537" cy="3040063"/>
          </a:xfrm>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sz="half" idx="3"/>
          </p:nvPr>
        </p:nvSpPr>
        <p:spPr>
          <a:xfrm>
            <a:off x="4648200" y="692150"/>
            <a:ext cx="4038600" cy="5434013"/>
          </a:xfrm>
        </p:spPr>
        <p:txBody>
          <a:bodyPr>
            <a:normAutofit fontScale="92500" lnSpcReduction="10000"/>
          </a:bodyPr>
          <a:lstStyle/>
          <a:p>
            <a:pPr marL="548640" indent="-411480" algn="ctr" fontAlgn="auto">
              <a:lnSpc>
                <a:spcPct val="80000"/>
              </a:lnSpc>
              <a:spcAft>
                <a:spcPts val="0"/>
              </a:spcAft>
              <a:buClr>
                <a:schemeClr val="tx1">
                  <a:shade val="95000"/>
                </a:schemeClr>
              </a:buClr>
              <a:buFont typeface="Wingdings 2"/>
              <a:buChar char=""/>
              <a:defRPr/>
            </a:pPr>
            <a:r>
              <a:rPr lang="ru-RU" sz="2400" b="1" dirty="0" smtClean="0"/>
              <a:t>Трение мешает людям двигаться и двигать, но без трения мы совсем не могли бы передвигаться и существовать. Трение не только вредно, но и полезно. Трение совершенно необходимо и неизбежно. Оно порождено тем, что мир материален, и каждый предмет двигается только во взаимодействии с другими предметами, а трение является неизбежным следствием этого взаимодействия.</a:t>
            </a:r>
          </a:p>
        </p:txBody>
      </p:sp>
      <p:pic>
        <p:nvPicPr>
          <p:cNvPr id="33795" name="Picture 9" descr="презен"/>
          <p:cNvPicPr>
            <a:picLocks noGrp="1" noChangeAspect="1" noChangeArrowheads="1"/>
          </p:cNvPicPr>
          <p:nvPr>
            <p:ph sz="quarter"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187450" y="476250"/>
            <a:ext cx="3024188" cy="2471738"/>
          </a:xfrm>
        </p:spPr>
      </p:pic>
      <p:pic>
        <p:nvPicPr>
          <p:cNvPr id="33796" name="Picture 10" descr="трен"/>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58888" y="3429000"/>
            <a:ext cx="3409950" cy="2557463"/>
          </a:xfrm>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2" name="Rectangle 8"/>
          <p:cNvSpPr>
            <a:spLocks noGrp="1" noChangeArrowheads="1"/>
          </p:cNvSpPr>
          <p:nvPr>
            <p:ph type="body" sz="half" idx="1"/>
          </p:nvPr>
        </p:nvSpPr>
        <p:spPr>
          <a:xfrm>
            <a:off x="457200" y="333375"/>
            <a:ext cx="4619625" cy="6524625"/>
          </a:xfrm>
        </p:spPr>
        <p:txBody>
          <a:bodyPr>
            <a:normAutofit lnSpcReduction="10000"/>
          </a:bodyPr>
          <a:lstStyle/>
          <a:p>
            <a:pPr marL="548640" indent="-411480" algn="ctr" fontAlgn="auto">
              <a:lnSpc>
                <a:spcPct val="80000"/>
              </a:lnSpc>
              <a:spcAft>
                <a:spcPts val="0"/>
              </a:spcAft>
              <a:buClr>
                <a:schemeClr val="tx1">
                  <a:shade val="95000"/>
                </a:schemeClr>
              </a:buClr>
              <a:buFont typeface="Wingdings 2"/>
              <a:buChar char=""/>
              <a:defRPr/>
            </a:pPr>
            <a:r>
              <a:rPr lang="ru-RU" sz="2000" b="1" dirty="0" smtClean="0"/>
              <a:t>Если бы не было силы трения,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Не остановились бы мы</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Ни на мгновение.</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Вечно летал бы самолет.</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А вдруг он куда пропадет?</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На светофоре красный свет</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Сейчас загорится. Если бы не было силы трения,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Пора тормозить. А не тормозится!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Не избежали бы мы столкновения.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Сила трения важна!</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Сила трения нужна!</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Если будет сила трения -</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Избежим мы разрушения.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Если б не было силы трения -                         </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Вся Земля тогда бы,</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Без сомнения,</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Стала бы ледяным катком,</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И вместе с ней</a:t>
            </a:r>
          </a:p>
          <a:p>
            <a:pPr marL="548640" indent="-411480" algn="ctr" fontAlgn="auto">
              <a:lnSpc>
                <a:spcPct val="80000"/>
              </a:lnSpc>
              <a:spcAft>
                <a:spcPts val="0"/>
              </a:spcAft>
              <a:buClr>
                <a:schemeClr val="tx1">
                  <a:shade val="95000"/>
                </a:schemeClr>
              </a:buClr>
              <a:buFont typeface="Wingdings 2"/>
              <a:buChar char=""/>
              <a:defRPr/>
            </a:pPr>
            <a:r>
              <a:rPr lang="ru-RU" sz="2000" b="1" dirty="0" smtClean="0"/>
              <a:t>Все дома плясали бы весь день.</a:t>
            </a:r>
          </a:p>
        </p:txBody>
      </p:sp>
      <p:pic>
        <p:nvPicPr>
          <p:cNvPr id="34819" name="Picture 10" descr="през"/>
          <p:cNvPicPr>
            <a:picLocks noGrp="1" noChangeAspect="1" noChangeArrowheads="1"/>
          </p:cNvPicPr>
          <p:nvPr>
            <p:ph sz="half" idx="2"/>
          </p:nvPr>
        </p:nvPicPr>
        <p:blipFill>
          <a:blip r:embed="rId2">
            <a:clrChange>
              <a:clrFrom>
                <a:srgbClr val="FCFFFD"/>
              </a:clrFrom>
              <a:clrTo>
                <a:srgbClr val="FCFFFD">
                  <a:alpha val="0"/>
                </a:srgbClr>
              </a:clrTo>
            </a:clrChange>
            <a:extLst>
              <a:ext uri="{28A0092B-C50C-407E-A947-70E740481C1C}">
                <a14:useLocalDpi xmlns:a14="http://schemas.microsoft.com/office/drawing/2010/main" val="0"/>
              </a:ext>
            </a:extLst>
          </a:blip>
          <a:srcRect/>
          <a:stretch>
            <a:fillRect/>
          </a:stretch>
        </p:blipFill>
        <p:spPr>
          <a:xfrm>
            <a:off x="5292725" y="1196975"/>
            <a:ext cx="3168650" cy="2555875"/>
          </a:xfrm>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2"/>
          <p:cNvSpPr>
            <a:spLocks noGrp="1"/>
          </p:cNvSpPr>
          <p:nvPr>
            <p:ph type="ctrTitle"/>
          </p:nvPr>
        </p:nvSpPr>
        <p:spPr>
          <a:xfrm>
            <a:off x="1219200" y="152400"/>
            <a:ext cx="6705600" cy="1524000"/>
          </a:xfrm>
        </p:spPr>
        <p:txBody>
          <a:bodyPr/>
          <a:lstStyle/>
          <a:p>
            <a:pPr fontAlgn="auto">
              <a:spcAft>
                <a:spcPts val="0"/>
              </a:spcAft>
              <a:defRPr/>
            </a:pPr>
            <a:r>
              <a:rPr lang="ru-RU" smtClean="0"/>
              <a:t>ТРЕНИЕ : друг или враг?</a:t>
            </a:r>
          </a:p>
        </p:txBody>
      </p:sp>
      <p:sp>
        <p:nvSpPr>
          <p:cNvPr id="2051" name="Подзаголовок 1"/>
          <p:cNvSpPr>
            <a:spLocks noGrp="1"/>
          </p:cNvSpPr>
          <p:nvPr>
            <p:ph type="subTitle" idx="1"/>
          </p:nvPr>
        </p:nvSpPr>
        <p:spPr>
          <a:xfrm>
            <a:off x="4724400" y="3429000"/>
            <a:ext cx="3581400" cy="1905000"/>
          </a:xfrm>
        </p:spPr>
        <p:txBody>
          <a:bodyPr>
            <a:normAutofit fontScale="92500"/>
          </a:bodyPr>
          <a:lstStyle/>
          <a:p>
            <a:pPr fontAlgn="auto">
              <a:spcAft>
                <a:spcPts val="0"/>
              </a:spcAft>
              <a:buClr>
                <a:schemeClr val="tx1">
                  <a:shade val="95000"/>
                </a:schemeClr>
              </a:buClr>
              <a:buFont typeface="Wingdings 2"/>
              <a:buNone/>
              <a:defRPr/>
            </a:pPr>
            <a:r>
              <a:rPr lang="ru-RU" sz="2000" b="1" dirty="0" smtClean="0"/>
              <a:t>Презентация подготовлена ученицей   7 «А» класса</a:t>
            </a:r>
          </a:p>
          <a:p>
            <a:pPr fontAlgn="auto">
              <a:spcAft>
                <a:spcPts val="0"/>
              </a:spcAft>
              <a:buClr>
                <a:schemeClr val="tx1">
                  <a:shade val="95000"/>
                </a:schemeClr>
              </a:buClr>
              <a:buFont typeface="Wingdings 2"/>
              <a:buNone/>
              <a:defRPr/>
            </a:pPr>
            <a:r>
              <a:rPr lang="ru-RU" sz="2000" b="1" dirty="0" smtClean="0"/>
              <a:t>МОУ лиц ей №5 имени</a:t>
            </a:r>
          </a:p>
          <a:p>
            <a:pPr fontAlgn="auto">
              <a:spcAft>
                <a:spcPts val="0"/>
              </a:spcAft>
              <a:buClr>
                <a:schemeClr val="tx1">
                  <a:shade val="95000"/>
                </a:schemeClr>
              </a:buClr>
              <a:buFont typeface="Wingdings 2"/>
              <a:buNone/>
              <a:defRPr/>
            </a:pPr>
            <a:r>
              <a:rPr lang="ru-RU" sz="2000" b="1" dirty="0" smtClean="0"/>
              <a:t>Ю.А. Гагарина</a:t>
            </a:r>
          </a:p>
          <a:p>
            <a:pPr fontAlgn="auto">
              <a:spcAft>
                <a:spcPts val="0"/>
              </a:spcAft>
              <a:buClr>
                <a:schemeClr val="tx1">
                  <a:shade val="95000"/>
                </a:schemeClr>
              </a:buClr>
              <a:buFont typeface="Wingdings 2"/>
              <a:buNone/>
              <a:defRPr/>
            </a:pPr>
            <a:r>
              <a:rPr lang="ru-RU" sz="2000" b="1" dirty="0" smtClean="0"/>
              <a:t>Шипулиной Варварой</a:t>
            </a:r>
          </a:p>
        </p:txBody>
      </p:sp>
      <p:pic>
        <p:nvPicPr>
          <p:cNvPr id="35844" name="Picture 2" descr="C:\Users\Admin\Desktop\k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5671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pPr fontAlgn="auto">
              <a:spcAft>
                <a:spcPts val="0"/>
              </a:spcAft>
              <a:defRPr/>
            </a:pPr>
            <a:r>
              <a:rPr lang="ru-RU" sz="4000" smtClean="0">
                <a:solidFill>
                  <a:srgbClr val="0070C0"/>
                </a:solidFill>
              </a:rPr>
              <a:t>Изучение силы трения.</a:t>
            </a:r>
          </a:p>
        </p:txBody>
      </p:sp>
      <p:sp>
        <p:nvSpPr>
          <p:cNvPr id="36867" name="Rectangle 3"/>
          <p:cNvSpPr>
            <a:spLocks noGrp="1" noChangeArrowheads="1"/>
          </p:cNvSpPr>
          <p:nvPr>
            <p:ph idx="1"/>
          </p:nvPr>
        </p:nvSpPr>
        <p:spPr>
          <a:xfrm>
            <a:off x="457200" y="1524000"/>
            <a:ext cx="8458200" cy="2286000"/>
          </a:xfrm>
        </p:spPr>
        <p:txBody>
          <a:bodyPr/>
          <a:lstStyle/>
          <a:p>
            <a:r>
              <a:rPr lang="ru-RU" altLang="ru-RU" sz="2400" smtClean="0"/>
              <a:t>Изучением трения ученые занимаются уже пятьсот лет. Первым его исследовал еще Леонардо да Винчи (1452-1519). Важные результаты в этой области были получены французскими учеными Г. Амонтоном (1663-1705) и Ш. Кулоном (1736-1806).</a:t>
            </a:r>
          </a:p>
          <a:p>
            <a:endParaRPr lang="ru-RU" altLang="ru-RU" sz="2400" smtClean="0"/>
          </a:p>
        </p:txBody>
      </p:sp>
      <p:pic>
        <p:nvPicPr>
          <p:cNvPr id="36868" name="Picture 5" descr="http://im2-tub-ru.yandex.net/i?id=118644754-46-72&amp;n=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190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http://nplit.ru/books/item/f00/s00/z0000055/pic/000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5200"/>
            <a:ext cx="22098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http://im2-tub-ru.yandex.net/i?id=82241592-12-72&amp;n=2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657600"/>
            <a:ext cx="19034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3"/>
          <p:cNvSpPr>
            <a:spLocks noGrp="1"/>
          </p:cNvSpPr>
          <p:nvPr>
            <p:ph type="body" sz="half" idx="2"/>
          </p:nvPr>
        </p:nvSpPr>
        <p:spPr>
          <a:xfrm>
            <a:off x="1828800" y="476250"/>
            <a:ext cx="5480050" cy="1220788"/>
          </a:xfrm>
        </p:spPr>
        <p:txBody>
          <a:bodyPr>
            <a:normAutofit fontScale="92500" lnSpcReduction="10000"/>
          </a:bodyPr>
          <a:lstStyle/>
          <a:p>
            <a:pPr fontAlgn="auto">
              <a:spcAft>
                <a:spcPts val="0"/>
              </a:spcAft>
              <a:buClr>
                <a:schemeClr val="tx1">
                  <a:shade val="95000"/>
                </a:schemeClr>
              </a:buClr>
              <a:buFont typeface="Wingdings 2"/>
              <a:buNone/>
              <a:defRPr/>
            </a:pPr>
            <a:r>
              <a:rPr lang="ru-RU" dirty="0" smtClean="0">
                <a:solidFill>
                  <a:schemeClr val="bg1"/>
                </a:solidFill>
              </a:rPr>
              <a:t> Давайте все по порядку. Когда вы проснетесь, то обнаружите что вы лежите непонятно где, а вся мебель в квартире находится в одном углу. Люстра, подвешенные полки,  шторы и все остальные предметы, которые лежали или были подвешены на гвозди, будут валяться на полу, т.к. гвозди держат за счет силы трения.</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fontAlgn="auto">
              <a:spcAft>
                <a:spcPts val="0"/>
              </a:spcAft>
              <a:defRPr/>
            </a:pPr>
            <a:r>
              <a:rPr lang="ru-RU" smtClean="0">
                <a:solidFill>
                  <a:srgbClr val="FF0000"/>
                </a:solidFill>
              </a:rPr>
              <a:t>Роль трения в природе</a:t>
            </a:r>
          </a:p>
        </p:txBody>
      </p:sp>
      <p:sp>
        <p:nvSpPr>
          <p:cNvPr id="37891" name="Rectangle 3"/>
          <p:cNvSpPr>
            <a:spLocks noGrp="1" noChangeArrowheads="1"/>
          </p:cNvSpPr>
          <p:nvPr>
            <p:ph idx="1"/>
          </p:nvPr>
        </p:nvSpPr>
        <p:spPr/>
        <p:txBody>
          <a:bodyPr/>
          <a:lstStyle/>
          <a:p>
            <a:pPr marL="914400" lvl="1" indent="-457200" algn="just">
              <a:buFont typeface="Arial" charset="0"/>
              <a:buNone/>
            </a:pPr>
            <a:r>
              <a:rPr lang="ru-RU" altLang="ru-RU" smtClean="0"/>
              <a:t>	Какую роль играет трение в природе и технике, положительную или отрицательную? На этот вопрос нельзя дать однозначного ответа. Трение может быть как полезным, так и вредным. В первом случае его стараются усилить, во втором - ослабить.</a:t>
            </a:r>
          </a:p>
          <a:p>
            <a:pPr marL="914400" lvl="1" indent="-457200">
              <a:buFont typeface="Arial" charset="0"/>
              <a:buNone/>
            </a:pPr>
            <a:endParaRPr lang="ru-RU" altLang="ru-RU" smtClean="0"/>
          </a:p>
        </p:txBody>
      </p:sp>
      <p:pic>
        <p:nvPicPr>
          <p:cNvPr id="37892" name="Рисунок 5" descr="http://gimn-sov1.narod.ru/uroki/vinogor/images/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525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962400" y="274638"/>
            <a:ext cx="4724400" cy="1143000"/>
          </a:xfrm>
        </p:spPr>
        <p:txBody>
          <a:bodyPr>
            <a:normAutofit fontScale="90000"/>
          </a:bodyPr>
          <a:lstStyle/>
          <a:p>
            <a:pPr fontAlgn="auto">
              <a:spcAft>
                <a:spcPts val="0"/>
              </a:spcAft>
              <a:defRPr/>
            </a:pPr>
            <a:r>
              <a:rPr lang="ru-RU" sz="3600" smtClean="0">
                <a:solidFill>
                  <a:srgbClr val="00B050"/>
                </a:solidFill>
              </a:rPr>
              <a:t>Как мы ходим?</a:t>
            </a:r>
            <a:br>
              <a:rPr lang="ru-RU" sz="3600" smtClean="0">
                <a:solidFill>
                  <a:srgbClr val="00B050"/>
                </a:solidFill>
              </a:rPr>
            </a:br>
            <a:r>
              <a:rPr lang="ru-RU" sz="3600" smtClean="0">
                <a:solidFill>
                  <a:srgbClr val="00B050"/>
                </a:solidFill>
              </a:rPr>
              <a:t>Трение при ходьбе.</a:t>
            </a:r>
          </a:p>
        </p:txBody>
      </p:sp>
      <p:pic>
        <p:nvPicPr>
          <p:cNvPr id="38915" name="Содержимое 3" descr="http://class-fizika.narod.ru/tren/3.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одержимое 7"/>
          <p:cNvSpPr>
            <a:spLocks noGrp="1"/>
          </p:cNvSpPr>
          <p:nvPr>
            <p:ph idx="1"/>
          </p:nvPr>
        </p:nvSpPr>
        <p:spPr>
          <a:xfrm>
            <a:off x="457200" y="2133600"/>
            <a:ext cx="8229600" cy="4267200"/>
          </a:xfrm>
        </p:spPr>
        <p:txBody>
          <a:bodyPr rtlCol="0">
            <a:normAutofit fontScale="85000" lnSpcReduction="10000"/>
          </a:bodyPr>
          <a:lstStyle/>
          <a:p>
            <a:pPr marL="548640" indent="-411480" fontAlgn="auto">
              <a:spcAft>
                <a:spcPts val="0"/>
              </a:spcAft>
              <a:buClr>
                <a:schemeClr val="tx1">
                  <a:shade val="95000"/>
                </a:schemeClr>
              </a:buClr>
              <a:buFont typeface="Arial" pitchFamily="34" charset="0"/>
              <a:buNone/>
              <a:defRPr/>
            </a:pPr>
            <a:r>
              <a:rPr lang="ru-RU" sz="2400" dirty="0" smtClean="0"/>
              <a:t>		Когда человек, делая шаг, отталкивается от земли, подошва ботинка стремится продвинуться назад, в сторону противоположную движению человека. А сила трения, действующая со стороны земли на подошву, направлена против движения подошвы. В этом случае сила трения действует противоположно направлению движения подошвы(но по направлению движения человека). Если трение достаточно для того, чтобы нога не проскальзывала, то нога во время толчка перемещаться не будет. Второй этап ходьбы - отставшая нога выносится вперед и ставится на землю. В этом случае сила трения направлена уже против движения человека.</a:t>
            </a:r>
          </a:p>
          <a:p>
            <a:pPr marL="548640" indent="-411480" fontAlgn="auto">
              <a:spcAft>
                <a:spcPts val="0"/>
              </a:spcAft>
              <a:buClr>
                <a:schemeClr val="tx1">
                  <a:shade val="95000"/>
                </a:schemeClr>
              </a:buClr>
              <a:buFont typeface="Arial" pitchFamily="34" charset="0"/>
              <a:buNone/>
              <a:defRPr/>
            </a:pPr>
            <a:r>
              <a:rPr lang="ru-RU" sz="2400" dirty="0" smtClean="0"/>
              <a:t>		Таким образом, при ходьбе направление силы трения все время меняется.</a:t>
            </a:r>
            <a:br>
              <a:rPr lang="ru-RU" sz="2400" dirty="0" smtClean="0"/>
            </a:br>
            <a:endParaRPr lang="ru-RU"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flipH="1" flipV="1">
            <a:off x="381000" y="-1066800"/>
            <a:ext cx="8458200" cy="762000"/>
          </a:xfrm>
        </p:spPr>
        <p:txBody>
          <a:bodyPr/>
          <a:lstStyle/>
          <a:p>
            <a:pPr fontAlgn="auto">
              <a:spcAft>
                <a:spcPts val="0"/>
              </a:spcAft>
              <a:defRPr/>
            </a:pPr>
            <a:endParaRPr lang="ru-RU" smtClean="0"/>
          </a:p>
        </p:txBody>
      </p:sp>
      <p:sp>
        <p:nvSpPr>
          <p:cNvPr id="6147" name="Содержимое 2"/>
          <p:cNvSpPr>
            <a:spLocks noGrp="1"/>
          </p:cNvSpPr>
          <p:nvPr>
            <p:ph idx="1"/>
          </p:nvPr>
        </p:nvSpPr>
        <p:spPr>
          <a:xfrm>
            <a:off x="838200" y="2362200"/>
            <a:ext cx="7924800" cy="3611563"/>
          </a:xfrm>
        </p:spPr>
        <p:txBody>
          <a:bodyPr>
            <a:normAutofit lnSpcReduction="10000"/>
          </a:bodyPr>
          <a:lstStyle/>
          <a:p>
            <a:pPr marL="548640" indent="-411480" algn="just" fontAlgn="auto">
              <a:spcAft>
                <a:spcPts val="0"/>
              </a:spcAft>
              <a:buClr>
                <a:schemeClr val="tx1">
                  <a:shade val="95000"/>
                </a:schemeClr>
              </a:buClr>
              <a:buFont typeface="Arial" charset="0"/>
              <a:buNone/>
              <a:defRPr/>
            </a:pPr>
            <a:r>
              <a:rPr lang="ru-RU" sz="2400" smtClean="0"/>
              <a:t>		Теперь посмотрим, как работает сила трения при катании на лыжах ...</a:t>
            </a:r>
          </a:p>
          <a:p>
            <a:pPr marL="548640" indent="-411480" algn="just" fontAlgn="auto">
              <a:spcAft>
                <a:spcPts val="0"/>
              </a:spcAft>
              <a:buClr>
                <a:schemeClr val="tx1">
                  <a:shade val="95000"/>
                </a:schemeClr>
              </a:buClr>
              <a:buFont typeface="Arial" charset="0"/>
              <a:buNone/>
              <a:defRPr/>
            </a:pPr>
            <a:r>
              <a:rPr lang="ru-RU" sz="2400" smtClean="0"/>
              <a:t>		Но вот Вы отправляетесь в горы ... Если спуск крутой, человек тормозит ногами, и сила трения направлена против скорости человека.</a:t>
            </a:r>
          </a:p>
          <a:p>
            <a:pPr marL="548640" indent="-411480" algn="just" fontAlgn="auto">
              <a:spcAft>
                <a:spcPts val="0"/>
              </a:spcAft>
              <a:buClr>
                <a:schemeClr val="tx1">
                  <a:shade val="95000"/>
                </a:schemeClr>
              </a:buClr>
              <a:buFont typeface="Arial" charset="0"/>
              <a:buNone/>
              <a:defRPr/>
            </a:pPr>
            <a:r>
              <a:rPr lang="ru-RU" sz="2400" smtClean="0"/>
              <a:t> 		При пологом спуске и при подъеме на гору тормозить не надо, и сила трения возникает так же, как и при ходьбе по ровному месту.</a:t>
            </a:r>
          </a:p>
        </p:txBody>
      </p:sp>
      <p:pic>
        <p:nvPicPr>
          <p:cNvPr id="39940" name="Рисунок 3" descr="http://class-fizika.narod.ru/tre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25225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Рисунок 4" descr="http://class-fizika.narod.ru/tre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25114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fontAlgn="auto">
              <a:spcAft>
                <a:spcPts val="0"/>
              </a:spcAft>
              <a:defRPr/>
            </a:pPr>
            <a:r>
              <a:rPr lang="ru-RU" sz="4000" smtClean="0">
                <a:solidFill>
                  <a:srgbClr val="C00000"/>
                </a:solidFill>
              </a:rPr>
              <a:t>ИНТЕРНЕСНЫЙ ФАКТ!</a:t>
            </a:r>
          </a:p>
        </p:txBody>
      </p:sp>
      <p:sp>
        <p:nvSpPr>
          <p:cNvPr id="7171" name="Содержимое 2"/>
          <p:cNvSpPr>
            <a:spLocks noGrp="1"/>
          </p:cNvSpPr>
          <p:nvPr>
            <p:ph idx="1"/>
          </p:nvPr>
        </p:nvSpPr>
        <p:spPr>
          <a:xfrm>
            <a:off x="2514600" y="1371600"/>
            <a:ext cx="6096000" cy="5105400"/>
          </a:xfrm>
        </p:spPr>
        <p:txBody>
          <a:bodyPr>
            <a:normAutofit fontScale="85000" lnSpcReduction="10000"/>
          </a:bodyPr>
          <a:lstStyle/>
          <a:p>
            <a:pPr marL="548640" indent="-411480" fontAlgn="auto">
              <a:spcAft>
                <a:spcPts val="0"/>
              </a:spcAft>
              <a:buClr>
                <a:schemeClr val="tx1">
                  <a:shade val="95000"/>
                </a:schemeClr>
              </a:buClr>
              <a:buFont typeface="Arial" charset="0"/>
              <a:buNone/>
              <a:defRPr/>
            </a:pPr>
            <a:r>
              <a:rPr lang="ru-RU" sz="1800" smtClean="0"/>
              <a:t>	</a:t>
            </a:r>
            <a:r>
              <a:rPr lang="ru-RU" sz="2000" smtClean="0"/>
              <a:t>Хорошо известно, что в критические моменты, чтобы не сорваться со скользкой жерди или подняться по крутой стене, человек не очень-то доверяет обуви, предпочитая действовать босиком. И не зря. Oгромнoe преимущество нашей голой пятки и стопы в том, что они  эластичны. Это дает им возможность «вписываться» в шероховатый рельеф, резко увеличивая площадь  контакта с твердой поверхностью, а следовательно и сопротивление проскальзыванию. Особый мелкий гофр (волнистость) кожи  на человеческой ступне также препятствует проскальзыванию ноги назад. Этот  гофр совершенно не изнашивается, а точнее,  непрерывно восстанавливается по мере истирания кожи.</a:t>
            </a:r>
          </a:p>
          <a:p>
            <a:pPr marL="548640" indent="-411480" fontAlgn="auto">
              <a:spcAft>
                <a:spcPts val="0"/>
              </a:spcAft>
              <a:buClr>
                <a:schemeClr val="tx1">
                  <a:shade val="95000"/>
                </a:schemeClr>
              </a:buClr>
              <a:buFont typeface="Arial" charset="0"/>
              <a:buNone/>
              <a:defRPr/>
            </a:pPr>
            <a:r>
              <a:rPr lang="ru-RU" sz="1800" smtClean="0"/>
              <a:t/>
            </a:r>
            <a:br>
              <a:rPr lang="ru-RU" sz="1800" smtClean="0"/>
            </a:br>
            <a:endParaRPr lang="ru-RU" sz="1800" smtClean="0"/>
          </a:p>
        </p:txBody>
      </p:sp>
      <p:pic>
        <p:nvPicPr>
          <p:cNvPr id="40964" name="Рисунок 3" descr="http://class-fizika.narod.ru/tren/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fontAlgn="auto">
              <a:spcAft>
                <a:spcPts val="0"/>
              </a:spcAft>
              <a:defRPr/>
            </a:pPr>
            <a:r>
              <a:rPr lang="ru-RU" smtClean="0">
                <a:solidFill>
                  <a:srgbClr val="00B0F0"/>
                </a:solidFill>
              </a:rPr>
              <a:t>Сила трения на луне.</a:t>
            </a:r>
          </a:p>
        </p:txBody>
      </p:sp>
      <p:sp>
        <p:nvSpPr>
          <p:cNvPr id="3" name="Содержимое 2"/>
          <p:cNvSpPr>
            <a:spLocks noGrp="1"/>
          </p:cNvSpPr>
          <p:nvPr>
            <p:ph idx="1"/>
          </p:nvPr>
        </p:nvSpPr>
        <p:spPr>
          <a:xfrm>
            <a:off x="2743200" y="2057400"/>
            <a:ext cx="5943600" cy="4068763"/>
          </a:xfrm>
        </p:spPr>
        <p:txBody>
          <a:bodyPr rtlCol="0">
            <a:normAutofit fontScale="62500" lnSpcReduction="20000"/>
          </a:bodyPr>
          <a:lstStyle/>
          <a:p>
            <a:pPr marL="548640" indent="-411480" fontAlgn="auto">
              <a:spcAft>
                <a:spcPts val="0"/>
              </a:spcAft>
              <a:buClr>
                <a:schemeClr val="tx1">
                  <a:shade val="95000"/>
                </a:schemeClr>
              </a:buClr>
              <a:buFont typeface="Arial" pitchFamily="34" charset="0"/>
              <a:buChar char="•"/>
              <a:defRPr/>
            </a:pPr>
            <a:r>
              <a:rPr lang="ru-RU" dirty="0" smtClean="0"/>
              <a:t> Американские астронавты члены экипажа «Аполлон-12» Ч. Конрад и А. </a:t>
            </a:r>
            <a:r>
              <a:rPr lang="ru-RU" dirty="0" err="1" smtClean="0"/>
              <a:t>Бин</a:t>
            </a:r>
            <a:r>
              <a:rPr lang="ru-RU" dirty="0" smtClean="0"/>
              <a:t> рассказывали, что по Луне ходить легко, но они часто теряли равновесие, так как даже при легком наклоне вперед можно было упасть. Материалы</a:t>
            </a:r>
            <a:r>
              <a:rPr lang="ru-RU" dirty="0" smtClean="0">
                <a:hlinkClick r:id="rId2"/>
              </a:rPr>
              <a:t> </a:t>
            </a:r>
            <a:r>
              <a:rPr lang="ru-RU" dirty="0" smtClean="0"/>
              <a:t>ходьбы человека определяется силой трения между подошвой обуви и почвой. Поскольку сила тяжести на Луне в шесть раз меньше, чем на Земле, то и сила трения тоже уменьшается в шесть раз,  а сила мышц такая же, как и на Земле. Это все равно, что на Земле стать в шесть раз сильнее. Ходьба сразу превратится в прыжки, и  устойчивость потеряется.</a:t>
            </a:r>
          </a:p>
          <a:p>
            <a:pPr marL="548640" indent="-411480" fontAlgn="auto">
              <a:spcAft>
                <a:spcPts val="0"/>
              </a:spcAft>
              <a:buClr>
                <a:schemeClr val="tx1">
                  <a:shade val="95000"/>
                </a:schemeClr>
              </a:buClr>
              <a:buFont typeface="Arial" pitchFamily="34" charset="0"/>
              <a:buChar char="•"/>
              <a:defRPr/>
            </a:pPr>
            <a:endParaRPr lang="ru-RU" dirty="0" smtClean="0"/>
          </a:p>
        </p:txBody>
      </p:sp>
      <p:pic>
        <p:nvPicPr>
          <p:cNvPr id="41988" name="Рисунок 3" descr="http://class-fizika.narod.ru/tren/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solidFill>
                  <a:srgbClr val="C00000"/>
                </a:solidFill>
              </a:rPr>
              <a:t>ТРЕНИЕ В СПОРТЕ </a:t>
            </a:r>
            <a:br>
              <a:rPr lang="ru-RU" dirty="0" smtClean="0">
                <a:solidFill>
                  <a:srgbClr val="C00000"/>
                </a:solidFill>
              </a:rPr>
            </a:br>
            <a:endParaRPr lang="ru-RU" dirty="0" smtClean="0">
              <a:solidFill>
                <a:srgbClr val="C00000"/>
              </a:solidFill>
            </a:endParaRPr>
          </a:p>
        </p:txBody>
      </p:sp>
      <p:sp>
        <p:nvSpPr>
          <p:cNvPr id="43011" name="Содержимое 2"/>
          <p:cNvSpPr>
            <a:spLocks noGrp="1"/>
          </p:cNvSpPr>
          <p:nvPr>
            <p:ph idx="1"/>
          </p:nvPr>
        </p:nvSpPr>
        <p:spPr>
          <a:xfrm>
            <a:off x="0" y="1828800"/>
            <a:ext cx="4724400" cy="4678363"/>
          </a:xfrm>
        </p:spPr>
        <p:txBody>
          <a:bodyPr/>
          <a:lstStyle/>
          <a:p>
            <a:r>
              <a:rPr lang="ru-RU" altLang="ru-RU" sz="2000" smtClean="0"/>
              <a:t>При скоростном спуске на санях и  горных   лыжах костюмы  и снаряжение спортсменов должны быть   обтекаемыми,  чтобы </a:t>
            </a:r>
            <a:endParaRPr lang="en-US" altLang="ru-RU" sz="2000" smtClean="0"/>
          </a:p>
          <a:p>
            <a:pPr>
              <a:buFont typeface="Arial" charset="0"/>
              <a:buNone/>
            </a:pPr>
            <a:r>
              <a:rPr lang="en-US" altLang="ru-RU" sz="2000" smtClean="0"/>
              <a:t>	</a:t>
            </a:r>
            <a:r>
              <a:rPr lang="ru-RU" altLang="ru-RU" sz="2000" smtClean="0"/>
              <a:t>уменьшить  встречное сопротивление воздуха. Это достигается путем использования  специальных тканей и материалов, а также «продувкой»  спортсменов или их манекенов в аэродинамических трубах.</a:t>
            </a:r>
          </a:p>
          <a:p>
            <a:endParaRPr lang="ru-RU" altLang="ru-RU" sz="2000" smtClean="0"/>
          </a:p>
          <a:p>
            <a:endParaRPr lang="ru-RU" altLang="ru-RU" smtClean="0"/>
          </a:p>
        </p:txBody>
      </p:sp>
      <p:pic>
        <p:nvPicPr>
          <p:cNvPr id="43012" name="Рисунок 5" descr="http://class-fizika.narod.ru/tren/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13335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7"/>
          <p:cNvSpPr txBox="1">
            <a:spLocks noChangeArrowheads="1"/>
          </p:cNvSpPr>
          <p:nvPr/>
        </p:nvSpPr>
        <p:spPr bwMode="auto">
          <a:xfrm>
            <a:off x="4953000" y="1828800"/>
            <a:ext cx="3733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a:t> В  спорте сопротивление  набегающего потока воздуха ­  далеко не всегда зло. Вспомним о коварных, захватывающих дух ударах «сухой лист» в футболе или знаменитых крученых </a:t>
            </a:r>
            <a:br>
              <a:rPr lang="ru-RU" altLang="ru-RU"/>
            </a:br>
            <a:r>
              <a:rPr lang="ru-RU" altLang="ru-RU"/>
              <a:t>подачах в волейболе и теннисе. Все эти виртуозные приемы основаны на   сложных аэродинамических эффектах и были  бы совершенно невозможны  в пустоте.</a:t>
            </a:r>
          </a:p>
          <a:p>
            <a:endParaRPr lang="ru-RU" altLang="ru-RU"/>
          </a:p>
        </p:txBody>
      </p:sp>
      <p:pic>
        <p:nvPicPr>
          <p:cNvPr id="43014" name="Рисунок 8" descr="http://class-fizika.narod.ru/tren/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9600"/>
            <a:ext cx="976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76200" y="2133600"/>
            <a:ext cx="3886200" cy="4343400"/>
          </a:xfrm>
        </p:spPr>
        <p:txBody>
          <a:bodyPr>
            <a:normAutofit fontScale="92500"/>
          </a:bodyPr>
          <a:lstStyle/>
          <a:p>
            <a:pPr marL="548640" indent="-411480" fontAlgn="auto">
              <a:spcAft>
                <a:spcPts val="0"/>
              </a:spcAft>
              <a:buClr>
                <a:schemeClr val="tx1">
                  <a:shade val="95000"/>
                </a:schemeClr>
              </a:buClr>
              <a:buFont typeface="Wingdings 2"/>
              <a:buChar char=""/>
              <a:defRPr/>
            </a:pPr>
            <a:r>
              <a:rPr lang="ru-RU" sz="2400" smtClean="0"/>
              <a:t> Лыжи и коньки ­  занятие сезонное, да и то  лишь в странах с относительно  холодным климатом.   Но катки с искусственным льдом позволяют сейчас проводить многие  состязания при   любой  погоде.</a:t>
            </a:r>
          </a:p>
          <a:p>
            <a:pPr marL="548640" indent="-411480" fontAlgn="auto">
              <a:spcAft>
                <a:spcPts val="0"/>
              </a:spcAft>
              <a:buClr>
                <a:schemeClr val="tx1">
                  <a:shade val="95000"/>
                </a:schemeClr>
              </a:buClr>
              <a:buFont typeface="Wingdings 2"/>
              <a:buChar char=""/>
              <a:defRPr/>
            </a:pPr>
            <a:endParaRPr lang="ru-RU" smtClean="0"/>
          </a:p>
        </p:txBody>
      </p:sp>
      <p:sp>
        <p:nvSpPr>
          <p:cNvPr id="44035" name="Rectangle 1"/>
          <p:cNvSpPr>
            <a:spLocks noChangeArrowheads="1"/>
          </p:cNvSpPr>
          <p:nvPr/>
        </p:nvSpPr>
        <p:spPr bwMode="auto">
          <a:xfrm>
            <a:off x="4419600" y="2411413"/>
            <a:ext cx="4495800" cy="3446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0663">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0" hangingPunct="0"/>
            <a:r>
              <a:rPr lang="ru-RU" altLang="ru-RU" sz="2000">
                <a:solidFill>
                  <a:srgbClr val="301C01"/>
                </a:solidFill>
                <a:latin typeface="Arial" charset="0"/>
                <a:ea typeface="Times New Roman" pitchFamily="18" charset="0"/>
                <a:cs typeface="Arial" charset="0"/>
              </a:rPr>
              <a:t>Появление</a:t>
            </a:r>
          </a:p>
          <a:p>
            <a:pPr eaLnBrk="0" hangingPunct="0"/>
            <a:r>
              <a:rPr lang="ru-RU" altLang="ru-RU" sz="2000">
                <a:solidFill>
                  <a:srgbClr val="301C01"/>
                </a:solidFill>
                <a:latin typeface="Arial" charset="0"/>
                <a:ea typeface="Times New Roman" pitchFamily="18" charset="0"/>
                <a:cs typeface="Arial" charset="0"/>
              </a:rPr>
              <a:t>пластиков с различными свойствами</a:t>
            </a:r>
            <a:r>
              <a:rPr lang="ru-RU" altLang="ru-RU" sz="2000">
                <a:solidFill>
                  <a:srgbClr val="FF9900"/>
                </a:solidFill>
                <a:latin typeface="Arial" charset="0"/>
                <a:ea typeface="Times New Roman" pitchFamily="18" charset="0"/>
                <a:cs typeface="Arial" charset="0"/>
              </a:rPr>
              <a:t> </a:t>
            </a:r>
            <a:r>
              <a:rPr lang="ru-RU" altLang="ru-RU" sz="2000">
                <a:solidFill>
                  <a:srgbClr val="301C01"/>
                </a:solidFill>
                <a:latin typeface="Arial" charset="0"/>
                <a:ea typeface="Times New Roman" pitchFamily="18" charset="0"/>
                <a:cs typeface="Arial" charset="0"/>
              </a:rPr>
              <a:t>позволило в одних случаях</a:t>
            </a:r>
            <a:r>
              <a:rPr lang="en-US" altLang="ru-RU" sz="2000">
                <a:solidFill>
                  <a:srgbClr val="301C01"/>
                </a:solidFill>
                <a:latin typeface="Arial" charset="0"/>
                <a:ea typeface="Times New Roman" pitchFamily="18" charset="0"/>
                <a:cs typeface="Arial" charset="0"/>
              </a:rPr>
              <a:t> </a:t>
            </a:r>
            <a:r>
              <a:rPr lang="ru-RU" altLang="ru-RU" sz="2000">
                <a:solidFill>
                  <a:srgbClr val="301C01"/>
                </a:solidFill>
                <a:latin typeface="Arial" charset="0"/>
                <a:ea typeface="Times New Roman" pitchFamily="18" charset="0"/>
                <a:cs typeface="Arial" charset="0"/>
              </a:rPr>
              <a:t>создать  беговые  дорожки, футбольные поля и корты с искусственными покрытиями использовать материалы, имеющие не только </a:t>
            </a:r>
            <a:r>
              <a:rPr lang="ru-RU" altLang="ru-RU" sz="2000">
                <a:latin typeface="Arial" charset="0"/>
                <a:ea typeface="Times New Roman" pitchFamily="18" charset="0"/>
                <a:cs typeface="Arial" charset="0"/>
              </a:rPr>
              <a:t> низкий коэффициент  трения,</a:t>
            </a:r>
            <a:r>
              <a:rPr lang="ru-RU" altLang="ru-RU" sz="2000">
                <a:solidFill>
                  <a:srgbClr val="009900"/>
                </a:solidFill>
                <a:latin typeface="Arial" charset="0"/>
                <a:ea typeface="Times New Roman" pitchFamily="18" charset="0"/>
                <a:cs typeface="Arial" charset="0"/>
              </a:rPr>
              <a:t> </a:t>
            </a:r>
            <a:r>
              <a:rPr lang="ru-RU" altLang="ru-RU" sz="2000">
                <a:solidFill>
                  <a:srgbClr val="301C01"/>
                </a:solidFill>
                <a:latin typeface="Arial" charset="0"/>
                <a:ea typeface="Times New Roman" pitchFamily="18" charset="0"/>
                <a:cs typeface="Arial" charset="0"/>
              </a:rPr>
              <a:t> но   и рифлёную поверхность.</a:t>
            </a:r>
            <a:endParaRPr lang="ru-RU" altLang="ru-RU" sz="2000">
              <a:latin typeface="Arial" charset="0"/>
              <a:ea typeface="Times New Roman" pitchFamily="18" charset="0"/>
              <a:cs typeface="Arial" charset="0"/>
            </a:endParaRPr>
          </a:p>
          <a:p>
            <a:pPr eaLnBrk="0" hangingPunct="0"/>
            <a:endParaRPr lang="ru-RU" altLang="ru-RU">
              <a:ea typeface="Times New Roman" pitchFamily="18" charset="0"/>
              <a:cs typeface="Arial" charset="0"/>
            </a:endParaRPr>
          </a:p>
        </p:txBody>
      </p:sp>
      <p:pic>
        <p:nvPicPr>
          <p:cNvPr id="44036" name="Рисунок 5" descr="http://class-fizika.narod.ru/tren/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Рисунок 6" descr="http://class-fizika.narod.ru/tren/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81000" y="274638"/>
            <a:ext cx="8305800" cy="1143000"/>
          </a:xfrm>
        </p:spPr>
        <p:txBody>
          <a:bodyPr>
            <a:normAutofit fontScale="90000"/>
          </a:bodyPr>
          <a:lstStyle/>
          <a:p>
            <a:pPr fontAlgn="auto">
              <a:spcAft>
                <a:spcPts val="0"/>
              </a:spcAft>
              <a:defRPr/>
            </a:pPr>
            <a:r>
              <a:rPr lang="ru-RU" sz="4000" smtClean="0">
                <a:solidFill>
                  <a:srgbClr val="00B050"/>
                </a:solidFill>
              </a:rPr>
              <a:t>Пословицы  и поговорки о трении:</a:t>
            </a:r>
          </a:p>
        </p:txBody>
      </p:sp>
      <p:sp>
        <p:nvSpPr>
          <p:cNvPr id="3" name="Содержимое 2"/>
          <p:cNvSpPr>
            <a:spLocks noGrp="1"/>
          </p:cNvSpPr>
          <p:nvPr>
            <p:ph idx="1"/>
          </p:nvPr>
        </p:nvSpPr>
        <p:spPr>
          <a:xfrm>
            <a:off x="304800" y="1600200"/>
            <a:ext cx="3962400" cy="4876800"/>
          </a:xfrm>
        </p:spPr>
        <p:txBody>
          <a:bodyPr rtlCol="0">
            <a:normAutofit fontScale="32500" lnSpcReduction="20000"/>
          </a:bodyPr>
          <a:lstStyle/>
          <a:p>
            <a:pPr marL="548640" indent="-411480" fontAlgn="auto">
              <a:spcAft>
                <a:spcPts val="0"/>
              </a:spcAft>
              <a:buClr>
                <a:schemeClr val="tx1">
                  <a:shade val="95000"/>
                </a:schemeClr>
              </a:buClr>
              <a:buFont typeface="Arial" pitchFamily="34" charset="0"/>
              <a:buNone/>
              <a:defRPr/>
            </a:pPr>
            <a:r>
              <a:rPr lang="ru-RU" sz="4300" dirty="0" smtClean="0"/>
              <a:t>1. Не подмажешь - не поедешь;</a:t>
            </a:r>
          </a:p>
          <a:p>
            <a:pPr marL="548640" indent="-411480" fontAlgn="auto">
              <a:spcAft>
                <a:spcPts val="0"/>
              </a:spcAft>
              <a:buClr>
                <a:schemeClr val="tx1">
                  <a:shade val="95000"/>
                </a:schemeClr>
              </a:buClr>
              <a:buFont typeface="Arial" pitchFamily="34" charset="0"/>
              <a:buNone/>
              <a:defRPr/>
            </a:pPr>
            <a:r>
              <a:rPr lang="ru-RU" sz="4300" dirty="0" smtClean="0"/>
              <a:t>2. Пошло дело как по маслу;</a:t>
            </a:r>
          </a:p>
          <a:p>
            <a:pPr marL="548640" indent="-411480" fontAlgn="auto">
              <a:spcAft>
                <a:spcPts val="0"/>
              </a:spcAft>
              <a:buClr>
                <a:schemeClr val="tx1">
                  <a:shade val="95000"/>
                </a:schemeClr>
              </a:buClr>
              <a:buFont typeface="Arial" pitchFamily="34" charset="0"/>
              <a:buNone/>
              <a:defRPr/>
            </a:pPr>
            <a:r>
              <a:rPr lang="ru-RU" sz="4300" dirty="0" smtClean="0"/>
              <a:t>3. Угря в руках не удержишь;</a:t>
            </a:r>
          </a:p>
          <a:p>
            <a:pPr marL="548640" indent="-411480" fontAlgn="auto">
              <a:spcAft>
                <a:spcPts val="0"/>
              </a:spcAft>
              <a:buClr>
                <a:schemeClr val="tx1">
                  <a:shade val="95000"/>
                </a:schemeClr>
              </a:buClr>
              <a:buFont typeface="Arial" pitchFamily="34" charset="0"/>
              <a:buNone/>
              <a:defRPr/>
            </a:pPr>
            <a:r>
              <a:rPr lang="ru-RU" sz="4300" dirty="0" smtClean="0"/>
              <a:t>4. Что кругло легко катится;</a:t>
            </a:r>
          </a:p>
          <a:p>
            <a:pPr marL="548640" indent="-411480" fontAlgn="auto">
              <a:spcAft>
                <a:spcPts val="0"/>
              </a:spcAft>
              <a:buClr>
                <a:schemeClr val="tx1">
                  <a:shade val="95000"/>
                </a:schemeClr>
              </a:buClr>
              <a:buFont typeface="Arial" pitchFamily="34" charset="0"/>
              <a:buNone/>
              <a:defRPr/>
            </a:pPr>
            <a:r>
              <a:rPr lang="ru-RU" sz="4300" dirty="0" smtClean="0"/>
              <a:t>5. Ловкий человек и на дынной корке не поскользнется;</a:t>
            </a:r>
          </a:p>
          <a:p>
            <a:pPr marL="548640" indent="-411480" fontAlgn="auto">
              <a:spcAft>
                <a:spcPts val="0"/>
              </a:spcAft>
              <a:buClr>
                <a:schemeClr val="tx1">
                  <a:shade val="95000"/>
                </a:schemeClr>
              </a:buClr>
              <a:buFont typeface="Arial" pitchFamily="34" charset="0"/>
              <a:buNone/>
              <a:defRPr/>
            </a:pPr>
            <a:r>
              <a:rPr lang="ru-RU" sz="4300" dirty="0" smtClean="0"/>
              <a:t>6. Лыжи скользят по погоде;</a:t>
            </a:r>
          </a:p>
          <a:p>
            <a:pPr marL="548640" indent="-411480" fontAlgn="auto">
              <a:spcAft>
                <a:spcPts val="0"/>
              </a:spcAft>
              <a:buClr>
                <a:schemeClr val="tx1">
                  <a:shade val="95000"/>
                </a:schemeClr>
              </a:buClr>
              <a:buFont typeface="Arial" pitchFamily="34" charset="0"/>
              <a:buNone/>
              <a:defRPr/>
            </a:pPr>
            <a:r>
              <a:rPr lang="ru-RU" sz="4300" dirty="0" smtClean="0"/>
              <a:t>7. Из навощенной нити сеть не сплетешь;</a:t>
            </a:r>
          </a:p>
          <a:p>
            <a:pPr marL="548640" indent="-411480" fontAlgn="auto">
              <a:spcAft>
                <a:spcPts val="0"/>
              </a:spcAft>
              <a:buClr>
                <a:schemeClr val="tx1">
                  <a:shade val="95000"/>
                </a:schemeClr>
              </a:buClr>
              <a:buFont typeface="Arial" pitchFamily="34" charset="0"/>
              <a:buNone/>
              <a:defRPr/>
            </a:pPr>
            <a:r>
              <a:rPr lang="ru-RU" sz="4300" dirty="0" smtClean="0"/>
              <a:t>8. Колодезная веревка сруб перетирает;</a:t>
            </a:r>
          </a:p>
          <a:p>
            <a:pPr marL="548640" indent="-411480" fontAlgn="auto">
              <a:spcAft>
                <a:spcPts val="0"/>
              </a:spcAft>
              <a:buClr>
                <a:schemeClr val="tx1">
                  <a:shade val="95000"/>
                </a:schemeClr>
              </a:buClr>
              <a:buFont typeface="Arial" pitchFamily="34" charset="0"/>
              <a:buNone/>
              <a:defRPr/>
            </a:pPr>
            <a:r>
              <a:rPr lang="ru-RU" sz="4300" dirty="0" smtClean="0"/>
              <a:t>9. Ржавый плуг только на </a:t>
            </a:r>
            <a:r>
              <a:rPr lang="ru-RU" sz="4300" dirty="0" err="1" smtClean="0"/>
              <a:t>пахате</a:t>
            </a:r>
            <a:r>
              <a:rPr lang="ru-RU" sz="4300" dirty="0" smtClean="0"/>
              <a:t> очищается;</a:t>
            </a:r>
          </a:p>
          <a:p>
            <a:pPr marL="548640" indent="-411480" fontAlgn="auto">
              <a:spcAft>
                <a:spcPts val="0"/>
              </a:spcAft>
              <a:buClr>
                <a:schemeClr val="tx1">
                  <a:shade val="95000"/>
                </a:schemeClr>
              </a:buClr>
              <a:buFont typeface="Arial" pitchFamily="34" charset="0"/>
              <a:buNone/>
              <a:defRPr/>
            </a:pPr>
            <a:r>
              <a:rPr lang="ru-RU" sz="4300" dirty="0" smtClean="0"/>
              <a:t>10. Нет такого человека, который бы хоть  раз не поскользнулся на льду</a:t>
            </a:r>
          </a:p>
          <a:p>
            <a:pPr marL="548640" indent="-411480" fontAlgn="auto">
              <a:spcAft>
                <a:spcPts val="0"/>
              </a:spcAft>
              <a:buClr>
                <a:schemeClr val="tx1">
                  <a:shade val="95000"/>
                </a:schemeClr>
              </a:buClr>
              <a:buFont typeface="Arial" pitchFamily="34" charset="0"/>
              <a:buNone/>
              <a:defRPr/>
            </a:pPr>
            <a:r>
              <a:rPr lang="ru-RU" sz="4300" dirty="0" smtClean="0"/>
              <a:t>11. Коси коса пока роса; роса долой и мы домой;</a:t>
            </a:r>
          </a:p>
          <a:p>
            <a:pPr marL="548640" indent="-411480" fontAlgn="auto">
              <a:spcAft>
                <a:spcPts val="0"/>
              </a:spcAft>
              <a:buClr>
                <a:schemeClr val="tx1">
                  <a:shade val="95000"/>
                </a:schemeClr>
              </a:buClr>
              <a:buFont typeface="Arial" pitchFamily="34" charset="0"/>
              <a:buNone/>
              <a:defRPr/>
            </a:pPr>
            <a:r>
              <a:rPr lang="ru-RU" sz="4300" dirty="0" smtClean="0"/>
              <a:t>12. Баба с воза - кобыле легче;</a:t>
            </a:r>
          </a:p>
          <a:p>
            <a:pPr marL="548640" indent="-411480" fontAlgn="auto">
              <a:spcAft>
                <a:spcPts val="0"/>
              </a:spcAft>
              <a:buClr>
                <a:schemeClr val="tx1">
                  <a:shade val="95000"/>
                </a:schemeClr>
              </a:buClr>
              <a:buFont typeface="Arial" pitchFamily="34" charset="0"/>
              <a:buNone/>
              <a:defRPr/>
            </a:pPr>
            <a:r>
              <a:rPr lang="ru-RU" sz="4300" dirty="0" smtClean="0"/>
              <a:t>13. Все перемелется мука будет;</a:t>
            </a:r>
          </a:p>
          <a:p>
            <a:pPr marL="548640" indent="-411480" fontAlgn="auto">
              <a:spcAft>
                <a:spcPts val="0"/>
              </a:spcAft>
              <a:buClr>
                <a:schemeClr val="tx1">
                  <a:shade val="95000"/>
                </a:schemeClr>
              </a:buClr>
              <a:buFont typeface="Arial" pitchFamily="34" charset="0"/>
              <a:buNone/>
              <a:defRPr/>
            </a:pPr>
            <a:r>
              <a:rPr lang="ru-RU" sz="4300" dirty="0" smtClean="0"/>
              <a:t>14. Сухая ложка рот дерет;</a:t>
            </a:r>
          </a:p>
          <a:p>
            <a:pPr marL="548640" indent="-411480" fontAlgn="auto">
              <a:spcAft>
                <a:spcPts val="0"/>
              </a:spcAft>
              <a:buClr>
                <a:schemeClr val="tx1">
                  <a:shade val="95000"/>
                </a:schemeClr>
              </a:buClr>
              <a:buFont typeface="Arial" pitchFamily="34" charset="0"/>
              <a:buNone/>
              <a:defRPr/>
            </a:pPr>
            <a:r>
              <a:rPr lang="ru-RU" sz="4300" dirty="0" smtClean="0"/>
              <a:t>15. Не подмажешь - не поедешь;</a:t>
            </a:r>
          </a:p>
          <a:p>
            <a:pPr marL="548640" indent="-411480" fontAlgn="auto">
              <a:spcAft>
                <a:spcPts val="0"/>
              </a:spcAft>
              <a:buClr>
                <a:schemeClr val="tx1">
                  <a:shade val="95000"/>
                </a:schemeClr>
              </a:buClr>
              <a:buFont typeface="Arial" pitchFamily="34" charset="0"/>
              <a:buNone/>
              <a:defRPr/>
            </a:pPr>
            <a:r>
              <a:rPr lang="ru-RU" sz="4300" dirty="0" smtClean="0"/>
              <a:t>16. Как корова на льду;</a:t>
            </a:r>
          </a:p>
          <a:p>
            <a:pPr marL="548640" indent="-411480" fontAlgn="auto">
              <a:spcAft>
                <a:spcPts val="0"/>
              </a:spcAft>
              <a:buClr>
                <a:schemeClr val="tx1">
                  <a:shade val="95000"/>
                </a:schemeClr>
              </a:buClr>
              <a:buFont typeface="Arial" pitchFamily="34" charset="0"/>
              <a:buNone/>
              <a:defRPr/>
            </a:pPr>
            <a:r>
              <a:rPr lang="ru-RU" sz="4300" dirty="0" smtClean="0"/>
              <a:t>17. Близко - да склизко;</a:t>
            </a:r>
          </a:p>
          <a:p>
            <a:pPr marL="548640" indent="-411480" fontAlgn="auto">
              <a:spcAft>
                <a:spcPts val="0"/>
              </a:spcAft>
              <a:buClr>
                <a:schemeClr val="tx1">
                  <a:shade val="95000"/>
                </a:schemeClr>
              </a:buClr>
              <a:buFont typeface="Arial" pitchFamily="34" charset="0"/>
              <a:buChar char="•"/>
              <a:defRPr/>
            </a:pPr>
            <a:endParaRPr lang="ru-RU" dirty="0" smtClean="0"/>
          </a:p>
        </p:txBody>
      </p:sp>
      <p:sp>
        <p:nvSpPr>
          <p:cNvPr id="45060" name="TextBox 3"/>
          <p:cNvSpPr txBox="1">
            <a:spLocks noChangeArrowheads="1"/>
          </p:cNvSpPr>
          <p:nvPr/>
        </p:nvSpPr>
        <p:spPr bwMode="auto">
          <a:xfrm>
            <a:off x="4267200" y="1524000"/>
            <a:ext cx="4495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sz="1400"/>
              <a:t>18. Скрипит как несмазанная телега;</a:t>
            </a:r>
          </a:p>
          <a:p>
            <a:r>
              <a:rPr lang="ru-RU" altLang="ru-RU" sz="1400"/>
              <a:t>19. Оттого телега запела, что давно дегтя не ела;</a:t>
            </a:r>
          </a:p>
          <a:p>
            <a:r>
              <a:rPr lang="ru-RU" altLang="ru-RU" sz="1400"/>
              <a:t>20. Против шерсти не гладят;</a:t>
            </a:r>
          </a:p>
          <a:p>
            <a:r>
              <a:rPr lang="ru-RU" altLang="ru-RU" sz="1400"/>
              <a:t>21. Кататься как сыр в масле;</a:t>
            </a:r>
          </a:p>
          <a:p>
            <a:r>
              <a:rPr lang="ru-RU" altLang="ru-RU" sz="1400"/>
              <a:t>22. Остер шип на подкове, да скоро обивается;</a:t>
            </a:r>
          </a:p>
          <a:p>
            <a:r>
              <a:rPr lang="ru-RU" altLang="ru-RU" sz="1400"/>
              <a:t>23. Где скрипит - там и мажут;</a:t>
            </a:r>
          </a:p>
          <a:p>
            <a:r>
              <a:rPr lang="ru-RU" altLang="ru-RU" sz="1400"/>
              <a:t>24. Плуг от работы блестит;</a:t>
            </a:r>
          </a:p>
          <a:p>
            <a:r>
              <a:rPr lang="ru-RU" altLang="ru-RU" sz="1400"/>
              <a:t>25. Не тертая стрела в бок идет;</a:t>
            </a:r>
          </a:p>
          <a:p>
            <a:r>
              <a:rPr lang="ru-RU" altLang="ru-RU" sz="1400"/>
              <a:t>26. По льду ходить - подскользнуться;</a:t>
            </a:r>
          </a:p>
          <a:p>
            <a:r>
              <a:rPr lang="ru-RU" altLang="ru-RU" sz="1400"/>
              <a:t>27. На льду не строятся;</a:t>
            </a:r>
          </a:p>
          <a:p>
            <a:r>
              <a:rPr lang="ru-RU" altLang="ru-RU" sz="1400"/>
              <a:t>28. Каков нож, так и режет;</a:t>
            </a:r>
          </a:p>
          <a:p>
            <a:r>
              <a:rPr lang="ru-RU" altLang="ru-RU" sz="1400"/>
              <a:t>29. Три, три, три - будет дырка;</a:t>
            </a:r>
          </a:p>
          <a:p>
            <a:r>
              <a:rPr lang="ru-RU" altLang="ru-RU" sz="1400"/>
              <a:t>30. Тупой серп руку режет хуже острого;</a:t>
            </a:r>
          </a:p>
          <a:p>
            <a:r>
              <a:rPr lang="ru-RU" altLang="ru-RU" sz="1400"/>
              <a:t>31. На булате ни написать, ни стереть;</a:t>
            </a:r>
          </a:p>
          <a:p>
            <a:r>
              <a:rPr lang="ru-RU" altLang="ru-RU" sz="1400"/>
              <a:t>32. Плохое колесо больше плохого скрипит;</a:t>
            </a:r>
          </a:p>
          <a:p>
            <a:r>
              <a:rPr lang="ru-RU" altLang="ru-RU" sz="1400"/>
              <a:t>33. От работы пила раскалилась до бела;</a:t>
            </a:r>
          </a:p>
          <a:p>
            <a:r>
              <a:rPr lang="ru-RU" altLang="ru-RU" sz="1400"/>
              <a:t>34. Добрый жернов все смелет, плохой сам смелется;</a:t>
            </a:r>
          </a:p>
          <a:p>
            <a:r>
              <a:rPr lang="ru-RU" altLang="ru-RU" sz="1400"/>
              <a:t>35. В дорогу идти - пятеро лаптей сплести.</a:t>
            </a:r>
          </a:p>
          <a:p>
            <a:endParaRPr lang="ru-RU" alt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4876800" cy="6096000"/>
          </a:xfrm>
        </p:spPr>
        <p:txBody>
          <a:bodyPr rtlCol="0">
            <a:normAutofit fontScale="55000" lnSpcReduction="20000"/>
          </a:bodyPr>
          <a:lstStyle/>
          <a:p>
            <a:pPr marL="548640" indent="-411480" fontAlgn="auto">
              <a:spcAft>
                <a:spcPts val="0"/>
              </a:spcAft>
              <a:buClr>
                <a:schemeClr val="tx1">
                  <a:shade val="95000"/>
                </a:schemeClr>
              </a:buClr>
              <a:buFont typeface="Arial" pitchFamily="34" charset="0"/>
              <a:buNone/>
              <a:defRPr/>
            </a:pPr>
            <a:r>
              <a:rPr lang="ru-RU" dirty="0" smtClean="0"/>
              <a:t>  </a:t>
            </a:r>
            <a:r>
              <a:rPr lang="ru-RU" b="1" dirty="0" smtClean="0"/>
              <a:t>      Что такое трение?</a:t>
            </a:r>
            <a:br>
              <a:rPr lang="ru-RU" b="1" dirty="0" smtClean="0"/>
            </a:br>
            <a:r>
              <a:rPr lang="ru-RU" b="1" dirty="0" smtClean="0"/>
              <a:t>Трение - явление. </a:t>
            </a:r>
            <a:br>
              <a:rPr lang="ru-RU" b="1" dirty="0" smtClean="0"/>
            </a:br>
            <a:r>
              <a:rPr lang="ru-RU" b="1" dirty="0" smtClean="0"/>
              <a:t>Враг оно нам или друг?</a:t>
            </a:r>
            <a:br>
              <a:rPr lang="ru-RU" b="1" dirty="0" smtClean="0"/>
            </a:br>
            <a:r>
              <a:rPr lang="ru-RU" b="1" dirty="0" smtClean="0"/>
              <a:t>Это знают все вокруг.</a:t>
            </a:r>
          </a:p>
          <a:p>
            <a:pPr marL="548640" indent="-411480" fontAlgn="auto">
              <a:spcAft>
                <a:spcPts val="0"/>
              </a:spcAft>
              <a:buClr>
                <a:schemeClr val="tx1">
                  <a:shade val="95000"/>
                </a:schemeClr>
              </a:buClr>
              <a:buFont typeface="Arial" pitchFamily="34" charset="0"/>
              <a:buNone/>
              <a:defRPr/>
            </a:pPr>
            <a:r>
              <a:rPr lang="ru-RU" b="1" dirty="0" smtClean="0"/>
              <a:t>        </a:t>
            </a:r>
          </a:p>
          <a:p>
            <a:pPr marL="548640" indent="-411480" fontAlgn="auto">
              <a:spcAft>
                <a:spcPts val="0"/>
              </a:spcAft>
              <a:buClr>
                <a:schemeClr val="tx1">
                  <a:shade val="95000"/>
                </a:schemeClr>
              </a:buClr>
              <a:buFont typeface="Arial" pitchFamily="34" charset="0"/>
              <a:buNone/>
              <a:defRPr/>
            </a:pPr>
            <a:r>
              <a:rPr lang="ru-RU" b="1" dirty="0" smtClean="0"/>
              <a:t>	Если б трение пропало, </a:t>
            </a:r>
            <a:br>
              <a:rPr lang="ru-RU" b="1" dirty="0" smtClean="0"/>
            </a:br>
            <a:r>
              <a:rPr lang="ru-RU" b="1" dirty="0" smtClean="0"/>
              <a:t>Что б со всеми нами стало?</a:t>
            </a:r>
            <a:br>
              <a:rPr lang="ru-RU" b="1" dirty="0" smtClean="0"/>
            </a:br>
            <a:r>
              <a:rPr lang="ru-RU" b="1" dirty="0" smtClean="0"/>
              <a:t>Мы ходить бы не смогли, </a:t>
            </a:r>
            <a:br>
              <a:rPr lang="ru-RU" b="1" dirty="0" smtClean="0"/>
            </a:br>
            <a:r>
              <a:rPr lang="ru-RU" b="1" dirty="0" smtClean="0"/>
              <a:t>Оттолкнувшись от Земли.</a:t>
            </a:r>
          </a:p>
          <a:p>
            <a:pPr marL="548640" indent="-411480" fontAlgn="auto">
              <a:spcAft>
                <a:spcPts val="0"/>
              </a:spcAft>
              <a:buClr>
                <a:schemeClr val="tx1">
                  <a:shade val="95000"/>
                </a:schemeClr>
              </a:buClr>
              <a:buFont typeface="Arial" pitchFamily="34" charset="0"/>
              <a:buNone/>
              <a:defRPr/>
            </a:pPr>
            <a:r>
              <a:rPr lang="ru-RU" b="1" dirty="0" smtClean="0"/>
              <a:t>        </a:t>
            </a:r>
          </a:p>
          <a:p>
            <a:pPr marL="548640" indent="-411480" fontAlgn="auto">
              <a:spcAft>
                <a:spcPts val="0"/>
              </a:spcAft>
              <a:buClr>
                <a:schemeClr val="tx1">
                  <a:shade val="95000"/>
                </a:schemeClr>
              </a:buClr>
              <a:buFont typeface="Arial" pitchFamily="34" charset="0"/>
              <a:buNone/>
              <a:defRPr/>
            </a:pPr>
            <a:r>
              <a:rPr lang="ru-RU" b="1" dirty="0" smtClean="0"/>
              <a:t>	Если б взяли что-то вдруг. </a:t>
            </a:r>
            <a:br>
              <a:rPr lang="ru-RU" b="1" dirty="0" smtClean="0"/>
            </a:br>
            <a:r>
              <a:rPr lang="ru-RU" b="1" dirty="0" smtClean="0"/>
              <a:t>Оно выпало б из рук. </a:t>
            </a:r>
            <a:br>
              <a:rPr lang="ru-RU" b="1" dirty="0" smtClean="0"/>
            </a:br>
            <a:r>
              <a:rPr lang="ru-RU" b="1" dirty="0" smtClean="0"/>
              <a:t>Помогает трение </a:t>
            </a:r>
            <a:br>
              <a:rPr lang="ru-RU" b="1" dirty="0" smtClean="0"/>
            </a:br>
            <a:r>
              <a:rPr lang="ru-RU" b="1" dirty="0" smtClean="0"/>
              <a:t>Начинать движение </a:t>
            </a:r>
            <a:br>
              <a:rPr lang="ru-RU" b="1" dirty="0" smtClean="0"/>
            </a:br>
            <a:endParaRPr lang="ru-RU" b="1" dirty="0" smtClean="0"/>
          </a:p>
          <a:p>
            <a:pPr marL="548640" indent="-411480" fontAlgn="auto">
              <a:spcAft>
                <a:spcPts val="0"/>
              </a:spcAft>
              <a:buClr>
                <a:schemeClr val="tx1">
                  <a:shade val="95000"/>
                </a:schemeClr>
              </a:buClr>
              <a:buFont typeface="Arial" pitchFamily="34" charset="0"/>
              <a:buNone/>
              <a:defRPr/>
            </a:pPr>
            <a:r>
              <a:rPr lang="ru-RU" b="1" dirty="0" smtClean="0"/>
              <a:t>	Всем машинам, тракторам, </a:t>
            </a:r>
            <a:br>
              <a:rPr lang="ru-RU" b="1" dirty="0" smtClean="0"/>
            </a:br>
            <a:r>
              <a:rPr lang="ru-RU" b="1" dirty="0" smtClean="0"/>
              <a:t>Мотоциклам, поездам. </a:t>
            </a:r>
            <a:br>
              <a:rPr lang="ru-RU" b="1" dirty="0" smtClean="0"/>
            </a:br>
            <a:r>
              <a:rPr lang="ru-RU" b="1" dirty="0" smtClean="0"/>
              <a:t>. . . Но при том приносит вред </a:t>
            </a:r>
            <a:br>
              <a:rPr lang="ru-RU" b="1" dirty="0" smtClean="0"/>
            </a:br>
            <a:r>
              <a:rPr lang="ru-RU" b="1" dirty="0" smtClean="0"/>
              <a:t>И не мало разных бед.</a:t>
            </a:r>
          </a:p>
          <a:p>
            <a:pPr marL="548640" indent="-411480" fontAlgn="auto">
              <a:spcAft>
                <a:spcPts val="0"/>
              </a:spcAft>
              <a:buClr>
                <a:schemeClr val="tx1">
                  <a:shade val="95000"/>
                </a:schemeClr>
              </a:buClr>
              <a:buFont typeface="Arial" pitchFamily="34" charset="0"/>
              <a:buNone/>
              <a:defRPr/>
            </a:pPr>
            <a:r>
              <a:rPr lang="ru-RU" b="1" dirty="0" smtClean="0"/>
              <a:t>       </a:t>
            </a:r>
          </a:p>
          <a:p>
            <a:pPr marL="548640" indent="-411480" fontAlgn="auto">
              <a:spcAft>
                <a:spcPts val="0"/>
              </a:spcAft>
              <a:buClr>
                <a:schemeClr val="tx1">
                  <a:shade val="95000"/>
                </a:schemeClr>
              </a:buClr>
              <a:buFont typeface="Arial" pitchFamily="34" charset="0"/>
              <a:buNone/>
              <a:defRPr/>
            </a:pPr>
            <a:r>
              <a:rPr lang="ru-RU" b="1" dirty="0" smtClean="0"/>
              <a:t>	В станках, приборах трутся части, </a:t>
            </a:r>
            <a:br>
              <a:rPr lang="ru-RU" b="1" dirty="0" smtClean="0"/>
            </a:br>
            <a:r>
              <a:rPr lang="ru-RU" b="1" dirty="0" smtClean="0"/>
              <a:t>И это - главное несчастье. </a:t>
            </a:r>
            <a:br>
              <a:rPr lang="ru-RU" b="1" dirty="0" smtClean="0"/>
            </a:br>
            <a:r>
              <a:rPr lang="ru-RU" b="1" dirty="0" smtClean="0"/>
              <a:t>Ну и все автомашины </a:t>
            </a:r>
            <a:br>
              <a:rPr lang="ru-RU" b="1" dirty="0" smtClean="0"/>
            </a:br>
            <a:r>
              <a:rPr lang="ru-RU" b="1" dirty="0" smtClean="0"/>
              <a:t>Быстро снашивают шины!</a:t>
            </a:r>
          </a:p>
          <a:p>
            <a:pPr marL="548640" indent="-411480" fontAlgn="auto">
              <a:spcAft>
                <a:spcPts val="0"/>
              </a:spcAft>
              <a:buClr>
                <a:schemeClr val="tx1">
                  <a:shade val="95000"/>
                </a:schemeClr>
              </a:buClr>
              <a:buFont typeface="Arial" pitchFamily="34" charset="0"/>
              <a:buNone/>
              <a:defRPr/>
            </a:pPr>
            <a:r>
              <a:rPr lang="ru-RU" b="1" dirty="0" smtClean="0"/>
              <a:t>        </a:t>
            </a:r>
          </a:p>
          <a:p>
            <a:pPr marL="548640" indent="-411480" fontAlgn="auto">
              <a:spcAft>
                <a:spcPts val="0"/>
              </a:spcAft>
              <a:buClr>
                <a:schemeClr val="tx1">
                  <a:shade val="95000"/>
                </a:schemeClr>
              </a:buClr>
              <a:buFont typeface="Arial" pitchFamily="34" charset="0"/>
              <a:buNone/>
              <a:defRPr/>
            </a:pPr>
            <a:r>
              <a:rPr lang="ru-RU" b="1" dirty="0" smtClean="0"/>
              <a:t>	И поэтому вопрос </a:t>
            </a:r>
            <a:br>
              <a:rPr lang="ru-RU" b="1" dirty="0" smtClean="0"/>
            </a:br>
            <a:r>
              <a:rPr lang="ru-RU" b="1" dirty="0" smtClean="0"/>
              <a:t>Не настолько уж и прост: </a:t>
            </a:r>
            <a:br>
              <a:rPr lang="ru-RU" b="1" dirty="0" smtClean="0"/>
            </a:br>
            <a:r>
              <a:rPr lang="ru-RU" b="1" dirty="0" smtClean="0"/>
              <a:t>Тренье - друг наш или враг?</a:t>
            </a:r>
            <a:br>
              <a:rPr lang="ru-RU" b="1" dirty="0" smtClean="0"/>
            </a:br>
            <a:r>
              <a:rPr lang="ru-RU" b="1" dirty="0" smtClean="0"/>
              <a:t>Ответ двоякий: так и так.</a:t>
            </a:r>
          </a:p>
          <a:p>
            <a:pPr marL="548640" indent="-411480" fontAlgn="auto">
              <a:spcAft>
                <a:spcPts val="0"/>
              </a:spcAft>
              <a:buClr>
                <a:schemeClr val="tx1">
                  <a:shade val="95000"/>
                </a:schemeClr>
              </a:buClr>
              <a:buFont typeface="Arial" pitchFamily="34" charset="0"/>
              <a:buNone/>
              <a:defRPr/>
            </a:pPr>
            <a:endParaRPr lang="ru-RU" dirty="0" smtClean="0"/>
          </a:p>
        </p:txBody>
      </p:sp>
      <p:pic>
        <p:nvPicPr>
          <p:cNvPr id="46083" name="Picture 2" descr="http://im7-tub-ru.yandex.net/i?id=34280773-61-72&amp;n=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marL="484632" fontAlgn="auto">
              <a:spcAft>
                <a:spcPts val="0"/>
              </a:spcAft>
              <a:defRPr/>
            </a:pPr>
            <a:r>
              <a:rPr lang="ru-RU" dirty="0" smtClean="0">
                <a:solidFill>
                  <a:schemeClr val="accent1">
                    <a:tint val="83000"/>
                    <a:satMod val="150000"/>
                  </a:schemeClr>
                </a:solidFill>
              </a:rPr>
              <a:t>Презентация на тему</a:t>
            </a:r>
            <a:br>
              <a:rPr lang="ru-RU" dirty="0" smtClean="0">
                <a:solidFill>
                  <a:schemeClr val="accent1">
                    <a:tint val="83000"/>
                    <a:satMod val="150000"/>
                  </a:schemeClr>
                </a:solidFill>
              </a:rPr>
            </a:br>
            <a:r>
              <a:rPr lang="ru-RU" dirty="0" smtClean="0">
                <a:solidFill>
                  <a:schemeClr val="accent1">
                    <a:tint val="83000"/>
                    <a:satMod val="150000"/>
                  </a:schemeClr>
                </a:solidFill>
              </a:rPr>
              <a:t>«Мир без трения»</a:t>
            </a:r>
            <a:endParaRPr lang="ru-RU" dirty="0">
              <a:solidFill>
                <a:schemeClr val="accent1">
                  <a:tint val="83000"/>
                  <a:satMod val="150000"/>
                </a:schemeClr>
              </a:solidFill>
            </a:endParaRPr>
          </a:p>
        </p:txBody>
      </p:sp>
      <p:sp>
        <p:nvSpPr>
          <p:cNvPr id="3" name="Подзаголовок 2"/>
          <p:cNvSpPr>
            <a:spLocks noGrp="1"/>
          </p:cNvSpPr>
          <p:nvPr>
            <p:ph type="subTitle" idx="1"/>
          </p:nvPr>
        </p:nvSpPr>
        <p:spPr>
          <a:xfrm>
            <a:off x="2743200" y="4868863"/>
            <a:ext cx="6400800" cy="1752600"/>
          </a:xfrm>
        </p:spPr>
        <p:txBody>
          <a:bodyPr/>
          <a:lstStyle/>
          <a:p>
            <a:r>
              <a:rPr lang="ru-RU" altLang="ru-RU" smtClean="0"/>
              <a:t>составила ученица 7г класса </a:t>
            </a:r>
          </a:p>
          <a:p>
            <a:r>
              <a:rPr lang="ru-RU" altLang="ru-RU" smtClean="0"/>
              <a:t>МОУ лицея №5</a:t>
            </a:r>
          </a:p>
          <a:p>
            <a:r>
              <a:rPr lang="ru-RU" altLang="ru-RU" smtClean="0"/>
              <a:t>Ионе Дарья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250825" y="1412875"/>
            <a:ext cx="5486400" cy="3962400"/>
          </a:xfrm>
        </p:spPr>
      </p:pic>
      <p:sp>
        <p:nvSpPr>
          <p:cNvPr id="11267" name="Текст 3"/>
          <p:cNvSpPr>
            <a:spLocks noGrp="1"/>
          </p:cNvSpPr>
          <p:nvPr>
            <p:ph type="body" sz="half" idx="2"/>
          </p:nvPr>
        </p:nvSpPr>
        <p:spPr>
          <a:xfrm>
            <a:off x="5867400" y="1989138"/>
            <a:ext cx="3168650" cy="2447925"/>
          </a:xfrm>
        </p:spPr>
        <p:txBody>
          <a:bodyPr/>
          <a:lstStyle/>
          <a:p>
            <a:r>
              <a:rPr lang="ru-RU" altLang="ru-RU" smtClean="0">
                <a:solidFill>
                  <a:schemeClr val="bg1"/>
                </a:solidFill>
              </a:rPr>
              <a:t>Предположим, что вы быстро привыкли к тому, что нет силы трения, и добрались до ванны; умылись и пошли завтракать.  В кухне вы столкнётесь с ещё одной проблемой: вы не сможете поесть, т. к. еда будет выскакивать у вас из рук как мыло, потому что продукты в руках держаться тоже из-за силы трения.</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750" y="620713"/>
            <a:ext cx="8229600" cy="4572000"/>
          </a:xfrm>
        </p:spPr>
        <p:txBody>
          <a:bodyPr/>
          <a:lstStyle/>
          <a:p>
            <a:pPr marL="447675" indent="-382588">
              <a:buFont typeface="Wingdings 2" pitchFamily="18" charset="2"/>
              <a:buNone/>
            </a:pPr>
            <a:r>
              <a:rPr lang="ru-RU" altLang="ru-RU" sz="3600" smtClean="0"/>
              <a:t>Существует на свете сила трения.</a:t>
            </a:r>
          </a:p>
          <a:p>
            <a:pPr marL="447675" indent="-382588">
              <a:buFont typeface="Wingdings 2" pitchFamily="18" charset="2"/>
              <a:buNone/>
            </a:pPr>
            <a:r>
              <a:rPr lang="ru-RU" altLang="ru-RU" sz="3600" smtClean="0"/>
              <a:t>Она имеет большое значение!</a:t>
            </a:r>
          </a:p>
          <a:p>
            <a:pPr marL="447675" indent="-382588">
              <a:buFont typeface="Wingdings 2" pitchFamily="18" charset="2"/>
              <a:buNone/>
            </a:pPr>
            <a:r>
              <a:rPr lang="ru-RU" altLang="ru-RU" sz="3600" smtClean="0"/>
              <a:t>Есть три вида трения: скольжения, покоя, качения.</a:t>
            </a:r>
          </a:p>
          <a:p>
            <a:pPr marL="447675" indent="-382588">
              <a:buFont typeface="Wingdings 2" pitchFamily="18" charset="2"/>
              <a:buNone/>
            </a:pPr>
            <a:r>
              <a:rPr lang="ru-RU" altLang="ru-RU" sz="3600" smtClean="0"/>
              <a:t>Все по себе очень важны</a:t>
            </a:r>
          </a:p>
          <a:p>
            <a:pPr marL="447675" indent="-382588">
              <a:buFont typeface="Wingdings 2" pitchFamily="18" charset="2"/>
              <a:buNone/>
            </a:pPr>
            <a:r>
              <a:rPr lang="ru-RU" altLang="ru-RU" sz="3600" smtClean="0"/>
              <a:t>И в этом мире, конечно нужны. </a:t>
            </a:r>
          </a:p>
          <a:p>
            <a:pPr marL="447675" indent="-382588">
              <a:buFont typeface="Wingdings 2" pitchFamily="18" charset="2"/>
              <a:buNone/>
            </a:pPr>
            <a:r>
              <a:rPr lang="ru-RU" altLang="ru-RU" sz="2000" smtClean="0"/>
              <a:t>(В. Саяпин)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541338" y="776288"/>
            <a:ext cx="8061325" cy="1470025"/>
          </a:xfrm>
          <a:prstGeom prst="rect">
            <a:avLst/>
          </a:prstGeom>
        </p:spPr>
        <p:txBody>
          <a:bodyPr anchor="ctr">
            <a:normAutofit/>
          </a:bodyPr>
          <a:lstStyle/>
          <a:p>
            <a:pPr marL="484632" fontAlgn="auto">
              <a:spcBef>
                <a:spcPts val="0"/>
              </a:spcBef>
              <a:spcAft>
                <a:spcPts val="0"/>
              </a:spcAft>
              <a:defRPr/>
            </a:pPr>
            <a:endParaRPr lang="ru-RU" sz="20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pic>
        <p:nvPicPr>
          <p:cNvPr id="5122" name="Picture 2" descr="http://wiki.iteach.ru/images/thumb/c/cb/%D0%A7%D0%B5%D0%BB%D0%BE%D0%B2%D0%B5%D0%BA_%D0%B4%D1%83%D0%BC%D0%B0%D1%8E%D1%89%D0%B8%D0%B9.jpg/200px-%D0%A7%D0%B5%D0%BB%D0%BE%D0%B2%D0%B5%D0%BA_%D0%B4%D1%83%D0%BC%D0%B0%D1%8E%D1%89%D0%B8%D0%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rostup.ru/wp-content/uploads/2011/09/%D0%BA%D0%B0%D0%BA-%D0%BF%D0%B5%D1%80%D0%B5%D1%81%D1%82%D0%B0%D1%82%D1%8C-%D0%B4%D1%83%D0%BC%D0%B0%D1%82%D1%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292600"/>
            <a:ext cx="29876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http://static.zn.ua/system/illustrations/000/030/045/article.jpg?12978586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2725"/>
            <a:ext cx="61817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1835696" y="404664"/>
            <a:ext cx="7128792" cy="2140272"/>
          </a:xfrm>
          <a:prstGeom prst="rect">
            <a:avLst/>
          </a:prstGeom>
        </p:spPr>
        <p:txBody>
          <a:bodyPr anchor="ctr">
            <a:normAutofit/>
          </a:bodyPr>
          <a:lstStyle/>
          <a:p>
            <a:pPr marL="484632" fontAlgn="auto">
              <a:spcBef>
                <a:spcPts val="0"/>
              </a:spcBef>
              <a:spcAft>
                <a:spcPts val="0"/>
              </a:spcAft>
              <a:defRPr/>
            </a:pPr>
            <a:r>
              <a:rPr lang="ru-RU" sz="4200" dirty="0">
                <a:ln w="6350">
                  <a:solidFill>
                    <a:schemeClr val="accent1">
                      <a:shade val="43000"/>
                    </a:schemeClr>
                  </a:solidFill>
                </a:ln>
                <a:solidFill>
                  <a:srgbClr val="FFC000"/>
                </a:solidFill>
                <a:effectLst>
                  <a:outerShdw blurRad="26000" dist="26000" dir="14500000" algn="tl" rotWithShape="0">
                    <a:srgbClr val="000000">
                      <a:alpha val="40000"/>
                    </a:srgbClr>
                  </a:outerShdw>
                </a:effectLst>
                <a:latin typeface="+mj-lt"/>
                <a:ea typeface="+mj-ea"/>
                <a:cs typeface="+mj-cs"/>
              </a:rPr>
              <a:t>Давайте подумаем, что бы было, если бы не было силы трения?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50" fill="hold"/>
                                        <p:tgtEl>
                                          <p:spTgt spid="5122"/>
                                        </p:tgtEl>
                                        <p:attrNameLst>
                                          <p:attrName>style.color</p:attrName>
                                        </p:attrNameLst>
                                      </p:cBhvr>
                                      <p:to>
                                        <a:schemeClr val="tx2"/>
                                      </p:to>
                                    </p:animClr>
                                    <p:animClr clrSpc="rgb" dir="cw">
                                      <p:cBhvr>
                                        <p:cTn id="7" dur="50" fill="hold"/>
                                        <p:tgtEl>
                                          <p:spTgt spid="5122"/>
                                        </p:tgtEl>
                                        <p:attrNameLst>
                                          <p:attrName>fillcolor</p:attrName>
                                        </p:attrNameLst>
                                      </p:cBhvr>
                                      <p:to>
                                        <a:schemeClr val="tx2"/>
                                      </p:to>
                                    </p:animClr>
                                    <p:set>
                                      <p:cBhvr>
                                        <p:cTn id="8" dur="50" fill="hold"/>
                                        <p:tgtEl>
                                          <p:spTgt spid="5122"/>
                                        </p:tgtEl>
                                        <p:attrNameLst>
                                          <p:attrName>fill.type</p:attrName>
                                        </p:attrNameLst>
                                      </p:cBhvr>
                                      <p:to>
                                        <p:strVal val="solid"/>
                                      </p:to>
                                    </p:set>
                                    <p:set>
                                      <p:cBhvr>
                                        <p:cTn id="9" dur="50" fill="hold"/>
                                        <p:tgtEl>
                                          <p:spTgt spid="5122"/>
                                        </p:tgtEl>
                                        <p:attrNameLst>
                                          <p:attrName>fill.on</p:attrName>
                                        </p:attrNameLst>
                                      </p:cBhvr>
                                      <p:to>
                                        <p:strVal val="true"/>
                                      </p:to>
                                    </p:set>
                                    <p:animRot by="120000">
                                      <p:cBhvr>
                                        <p:cTn id="10" dur="50" fill="hold">
                                          <p:stCondLst>
                                            <p:cond delay="0"/>
                                          </p:stCondLst>
                                        </p:cTn>
                                        <p:tgtEl>
                                          <p:spTgt spid="5122"/>
                                        </p:tgtEl>
                                        <p:attrNameLst>
                                          <p:attrName>r</p:attrName>
                                        </p:attrNameLst>
                                      </p:cBhvr>
                                    </p:animRot>
                                    <p:animRot by="-240000">
                                      <p:cBhvr>
                                        <p:cTn id="11" dur="100" fill="hold">
                                          <p:stCondLst>
                                            <p:cond delay="100"/>
                                          </p:stCondLst>
                                        </p:cTn>
                                        <p:tgtEl>
                                          <p:spTgt spid="5122"/>
                                        </p:tgtEl>
                                        <p:attrNameLst>
                                          <p:attrName>r</p:attrName>
                                        </p:attrNameLst>
                                      </p:cBhvr>
                                    </p:animRot>
                                    <p:animRot by="240000">
                                      <p:cBhvr>
                                        <p:cTn id="12" dur="100" fill="hold">
                                          <p:stCondLst>
                                            <p:cond delay="200"/>
                                          </p:stCondLst>
                                        </p:cTn>
                                        <p:tgtEl>
                                          <p:spTgt spid="5122"/>
                                        </p:tgtEl>
                                        <p:attrNameLst>
                                          <p:attrName>r</p:attrName>
                                        </p:attrNameLst>
                                      </p:cBhvr>
                                    </p:animRot>
                                    <p:animRot by="-240000">
                                      <p:cBhvr>
                                        <p:cTn id="13" dur="100" fill="hold">
                                          <p:stCondLst>
                                            <p:cond delay="300"/>
                                          </p:stCondLst>
                                        </p:cTn>
                                        <p:tgtEl>
                                          <p:spTgt spid="5122"/>
                                        </p:tgtEl>
                                        <p:attrNameLst>
                                          <p:attrName>r</p:attrName>
                                        </p:attrNameLst>
                                      </p:cBhvr>
                                    </p:animRot>
                                    <p:animRot by="120000">
                                      <p:cBhvr>
                                        <p:cTn id="14" dur="100" fill="hold">
                                          <p:stCondLst>
                                            <p:cond delay="400"/>
                                          </p:stCondLst>
                                        </p:cTn>
                                        <p:tgtEl>
                                          <p:spTgt spid="5122"/>
                                        </p:tgtEl>
                                        <p:attrNameLst>
                                          <p:attrName>r</p:attrName>
                                        </p:attrNameLst>
                                      </p:cBhvr>
                                    </p:animRot>
                                  </p:childTnLst>
                                </p:cTn>
                              </p:par>
                              <p:par>
                                <p:cTn id="15" presetID="32" presetClass="emph" presetSubtype="0" fill="hold" nodeType="withEffect">
                                  <p:stCondLst>
                                    <p:cond delay="0"/>
                                  </p:stCondLst>
                                  <p:childTnLst>
                                    <p:animClr clrSpc="rgb" dir="cw">
                                      <p:cBhvr override="childStyle">
                                        <p:cTn id="16" dur="50" fill="hold"/>
                                        <p:tgtEl>
                                          <p:spTgt spid="5124"/>
                                        </p:tgtEl>
                                        <p:attrNameLst>
                                          <p:attrName>style.color</p:attrName>
                                        </p:attrNameLst>
                                      </p:cBhvr>
                                      <p:to>
                                        <a:schemeClr val="accent2"/>
                                      </p:to>
                                    </p:animClr>
                                    <p:animClr clrSpc="rgb" dir="cw">
                                      <p:cBhvr>
                                        <p:cTn id="17" dur="50" fill="hold"/>
                                        <p:tgtEl>
                                          <p:spTgt spid="5124"/>
                                        </p:tgtEl>
                                        <p:attrNameLst>
                                          <p:attrName>fillcolor</p:attrName>
                                        </p:attrNameLst>
                                      </p:cBhvr>
                                      <p:to>
                                        <a:schemeClr val="accent2"/>
                                      </p:to>
                                    </p:animClr>
                                    <p:set>
                                      <p:cBhvr>
                                        <p:cTn id="18" dur="50" fill="hold"/>
                                        <p:tgtEl>
                                          <p:spTgt spid="5124"/>
                                        </p:tgtEl>
                                        <p:attrNameLst>
                                          <p:attrName>fill.type</p:attrName>
                                        </p:attrNameLst>
                                      </p:cBhvr>
                                      <p:to>
                                        <p:strVal val="solid"/>
                                      </p:to>
                                    </p:set>
                                    <p:set>
                                      <p:cBhvr>
                                        <p:cTn id="19" dur="50" fill="hold"/>
                                        <p:tgtEl>
                                          <p:spTgt spid="5124"/>
                                        </p:tgtEl>
                                        <p:attrNameLst>
                                          <p:attrName>fill.on</p:attrName>
                                        </p:attrNameLst>
                                      </p:cBhvr>
                                      <p:to>
                                        <p:strVal val="true"/>
                                      </p:to>
                                    </p:set>
                                    <p:animRot by="120000">
                                      <p:cBhvr>
                                        <p:cTn id="20" dur="50" fill="hold">
                                          <p:stCondLst>
                                            <p:cond delay="0"/>
                                          </p:stCondLst>
                                        </p:cTn>
                                        <p:tgtEl>
                                          <p:spTgt spid="5124"/>
                                        </p:tgtEl>
                                        <p:attrNameLst>
                                          <p:attrName>r</p:attrName>
                                        </p:attrNameLst>
                                      </p:cBhvr>
                                    </p:animRot>
                                    <p:animRot by="-240000">
                                      <p:cBhvr>
                                        <p:cTn id="21" dur="100" fill="hold">
                                          <p:stCondLst>
                                            <p:cond delay="100"/>
                                          </p:stCondLst>
                                        </p:cTn>
                                        <p:tgtEl>
                                          <p:spTgt spid="5124"/>
                                        </p:tgtEl>
                                        <p:attrNameLst>
                                          <p:attrName>r</p:attrName>
                                        </p:attrNameLst>
                                      </p:cBhvr>
                                    </p:animRot>
                                    <p:animRot by="240000">
                                      <p:cBhvr>
                                        <p:cTn id="22" dur="100" fill="hold">
                                          <p:stCondLst>
                                            <p:cond delay="200"/>
                                          </p:stCondLst>
                                        </p:cTn>
                                        <p:tgtEl>
                                          <p:spTgt spid="5124"/>
                                        </p:tgtEl>
                                        <p:attrNameLst>
                                          <p:attrName>r</p:attrName>
                                        </p:attrNameLst>
                                      </p:cBhvr>
                                    </p:animRot>
                                    <p:animRot by="-240000">
                                      <p:cBhvr>
                                        <p:cTn id="23" dur="100" fill="hold">
                                          <p:stCondLst>
                                            <p:cond delay="300"/>
                                          </p:stCondLst>
                                        </p:cTn>
                                        <p:tgtEl>
                                          <p:spTgt spid="5124"/>
                                        </p:tgtEl>
                                        <p:attrNameLst>
                                          <p:attrName>r</p:attrName>
                                        </p:attrNameLst>
                                      </p:cBhvr>
                                    </p:animRot>
                                    <p:animRot by="120000">
                                      <p:cBhvr>
                                        <p:cTn id="24" dur="100" fill="hold">
                                          <p:stCondLst>
                                            <p:cond delay="4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chool-for-champions.com/science/images/friction_uses-b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628775"/>
            <a:ext cx="9118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Прямоугольник 2"/>
          <p:cNvSpPr>
            <a:spLocks noChangeArrowheads="1"/>
          </p:cNvSpPr>
          <p:nvPr/>
        </p:nvSpPr>
        <p:spPr bwMode="auto">
          <a:xfrm>
            <a:off x="1331913" y="188913"/>
            <a:ext cx="756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endParaRPr lang="ru-RU" altLang="ru-RU"/>
          </a:p>
        </p:txBody>
      </p:sp>
      <p:sp>
        <p:nvSpPr>
          <p:cNvPr id="4" name="Прямоугольник 3"/>
          <p:cNvSpPr/>
          <p:nvPr/>
        </p:nvSpPr>
        <p:spPr>
          <a:xfrm>
            <a:off x="0" y="0"/>
            <a:ext cx="9144000" cy="163121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ru-RU" sz="2000" b="1" i="1" dirty="0"/>
              <a:t>А представьте себе... что дорога стала более скользкой, чем каток; </a:t>
            </a:r>
          </a:p>
          <a:p>
            <a:pPr fontAlgn="auto">
              <a:spcBef>
                <a:spcPts val="0"/>
              </a:spcBef>
              <a:spcAft>
                <a:spcPts val="0"/>
              </a:spcAft>
              <a:defRPr/>
            </a:pPr>
            <a:r>
              <a:rPr lang="ru-RU" sz="2000" b="1" i="1" dirty="0"/>
              <a:t>Люди ежесекундно падали бы и не могли подняться. Ведь только трение покоя позволяет нам отталкиваться ногами, шагая вдоль по ровной дороге.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loveopium.ru/content/2011/03/e2a3648a2476_133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0" y="5057800"/>
            <a:ext cx="9144000" cy="1800200"/>
          </a:xfrm>
          <a:prstGeom prst="rect">
            <a:avLst/>
          </a:prstGeom>
        </p:spPr>
        <p:txBody>
          <a:bodyPr anchor="ctr"/>
          <a:lstStyle/>
          <a:p>
            <a:pPr marL="484632" fontAlgn="auto">
              <a:spcBef>
                <a:spcPts val="0"/>
              </a:spcBef>
              <a:spcAft>
                <a:spcPts val="0"/>
              </a:spcAft>
              <a:defRPr/>
            </a:pPr>
            <a:r>
              <a:rPr lang="ru-RU" sz="2000" b="1" dirty="0">
                <a:solidFill>
                  <a:srgbClr val="FFFF00"/>
                </a:solidFill>
                <a:latin typeface="+mn-lt"/>
              </a:rPr>
              <a:t>Упавшие в воду глыбы вызывали бы волны, которые бушевали бы, не стихая – ведь усмирявшее их раньше внутреннее трение между слоями воды, а также трение о берега и дно исчезли! Огромные волны на морях и океанах, раз образовавшись, никогда не стихали бы. </a:t>
            </a:r>
            <a:endParaRPr lang="ru-RU" sz="2000" b="1" dirty="0">
              <a:ln w="6350">
                <a:solidFill>
                  <a:schemeClr val="accent1">
                    <a:shade val="43000"/>
                  </a:schemeClr>
                </a:solidFill>
              </a:ln>
              <a:solidFill>
                <a:srgbClr val="FFFF00"/>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ransition spd="slow">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o-prirode.com/_ph/43/2/3099161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540544" y="776288"/>
            <a:ext cx="8062912" cy="1470025"/>
          </a:xfrm>
          <a:prstGeom prst="rect">
            <a:avLst/>
          </a:prstGeom>
        </p:spPr>
        <p:txBody>
          <a:bodyPr anchor="ctr">
            <a:normAutofit fontScale="47500" lnSpcReduction="20000"/>
          </a:bodyPr>
          <a:lstStyle/>
          <a:p>
            <a:pPr marL="484632" fontAlgn="auto">
              <a:spcBef>
                <a:spcPts val="0"/>
              </a:spcBef>
              <a:spcAft>
                <a:spcPts val="0"/>
              </a:spcAft>
              <a:defRPr/>
            </a:pPr>
            <a:r>
              <a:rPr lang="ru-RU" sz="4400" dirty="0">
                <a:latin typeface="+mn-lt"/>
              </a:rPr>
              <a:t>Возникает движение воздуха – ветер. Но при наличии внутреннего трения движение воздуха тормозится, ветер рано или поздно стихает. В мире без трения ветры дули бы с невероятной скоростью…</a:t>
            </a:r>
            <a:endParaRPr lang="ru-RU"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gamer.ru/system/attached_images/images/000/492/410/original/avalanche.jpg?1329118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
          <p:cNvSpPr txBox="1">
            <a:spLocks/>
          </p:cNvSpPr>
          <p:nvPr/>
        </p:nvSpPr>
        <p:spPr>
          <a:xfrm>
            <a:off x="500034" y="285728"/>
            <a:ext cx="8062912" cy="1470025"/>
          </a:xfrm>
          <a:prstGeom prst="rect">
            <a:avLst/>
          </a:prstGeom>
        </p:spPr>
        <p:txBody>
          <a:bodyPr anchor="ctr">
            <a:normAutofit fontScale="85000" lnSpcReduction="20000"/>
          </a:bodyPr>
          <a:lstStyle/>
          <a:p>
            <a:pPr marL="484632" fontAlgn="auto">
              <a:spcBef>
                <a:spcPts val="0"/>
              </a:spcBef>
              <a:spcAft>
                <a:spcPts val="0"/>
              </a:spcAft>
              <a:defRPr/>
            </a:pPr>
            <a:r>
              <a:rPr lang="ru-RU" sz="4400" dirty="0">
                <a:solidFill>
                  <a:schemeClr val="bg1"/>
                </a:solidFill>
                <a:latin typeface="+mn-lt"/>
              </a:rPr>
              <a:t>…ползущие без торможения со склонов гор на равнины громадные каменные </a:t>
            </a:r>
            <a:r>
              <a:rPr lang="ru-RU" sz="4400" dirty="0">
                <a:solidFill>
                  <a:schemeClr val="bg1"/>
                </a:solidFill>
                <a:latin typeface="+mn-lt"/>
              </a:rPr>
              <a:t>глыбы...</a:t>
            </a:r>
            <a:endParaRPr lang="ru-RU" sz="42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http://prirodadi.ru/wp-content/uploads/2011/10/gde-pustyinya-sah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540544" y="776288"/>
            <a:ext cx="8062912" cy="1470025"/>
          </a:xfrm>
          <a:prstGeom prst="rect">
            <a:avLst/>
          </a:prstGeom>
        </p:spPr>
        <p:txBody>
          <a:bodyPr anchor="ctr">
            <a:normAutofit fontScale="62500" lnSpcReduction="20000"/>
          </a:bodyPr>
          <a:lstStyle/>
          <a:p>
            <a:pPr marL="484632" fontAlgn="auto">
              <a:spcBef>
                <a:spcPts val="0"/>
              </a:spcBef>
              <a:spcAft>
                <a:spcPts val="0"/>
              </a:spcAft>
              <a:defRPr/>
            </a:pPr>
            <a:r>
              <a:rPr lang="ru-RU" sz="4400" dirty="0">
                <a:solidFill>
                  <a:schemeClr val="bg1"/>
                </a:solidFill>
                <a:latin typeface="+mn-lt"/>
              </a:rPr>
              <a:t>…рассыпающиеся песчаные холмы... Всё, что может двигаться, будет катиться, пока не окажется на самом низком уровне.</a:t>
            </a:r>
            <a:endParaRPr lang="ru-RU" sz="42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ransition spd="slow">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vichivisam.ru/wp-content/uploads/2012/06/arhe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7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http://mrhow.ru/uploads/posts/2011-06/1308390307_kak-razzhech-koster-bez-spiche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060575"/>
            <a:ext cx="23749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http://parnasse.ru/images/photos/medium/article743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716338"/>
            <a:ext cx="35639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541338" y="776288"/>
            <a:ext cx="8061325" cy="1470025"/>
          </a:xfrm>
          <a:prstGeom prst="rect">
            <a:avLst/>
          </a:prstGeom>
        </p:spPr>
        <p:txBody>
          <a:bodyPr anchor="ctr">
            <a:normAutofit/>
          </a:bodyPr>
          <a:lstStyle/>
          <a:p>
            <a:pPr marL="484632" fontAlgn="auto">
              <a:spcBef>
                <a:spcPts val="0"/>
              </a:spcBef>
              <a:spcAft>
                <a:spcPts val="0"/>
              </a:spcAft>
              <a:defRPr/>
            </a:pPr>
            <a:endParaRPr lang="ru-RU"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7" name="Заголовок 1"/>
          <p:cNvSpPr txBox="1">
            <a:spLocks/>
          </p:cNvSpPr>
          <p:nvPr/>
        </p:nvSpPr>
        <p:spPr>
          <a:xfrm>
            <a:off x="0" y="4941168"/>
            <a:ext cx="5580112" cy="1470025"/>
          </a:xfrm>
          <a:prstGeom prst="rect">
            <a:avLst/>
          </a:prstGeom>
        </p:spPr>
        <p:txBody>
          <a:bodyPr anchor="ctr">
            <a:normAutofit fontScale="62500" lnSpcReduction="20000"/>
          </a:bodyPr>
          <a:lstStyle/>
          <a:p>
            <a:pPr marL="484632" fontAlgn="auto">
              <a:spcBef>
                <a:spcPts val="0"/>
              </a:spcBef>
              <a:spcAft>
                <a:spcPts val="0"/>
              </a:spcAft>
              <a:defRPr/>
            </a:pPr>
            <a:r>
              <a:rPr lang="ru-RU" sz="4400" dirty="0">
                <a:solidFill>
                  <a:schemeClr val="accent3">
                    <a:lumMod val="50000"/>
                  </a:schemeClr>
                </a:solidFill>
                <a:latin typeface="+mn-lt"/>
              </a:rPr>
              <a:t>Трение – это одно из самых полезных явлений на Земле. Без него не было бы даже жизни.</a:t>
            </a:r>
            <a:endParaRPr lang="ru-RU" sz="4200" dirty="0">
              <a:ln w="6350">
                <a:solidFill>
                  <a:schemeClr val="accent1">
                    <a:shade val="43000"/>
                  </a:schemeClr>
                </a:solidFill>
              </a:ln>
              <a:solidFill>
                <a:schemeClr val="accent3">
                  <a:lumMod val="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fontAlgn="auto">
              <a:spcAft>
                <a:spcPts val="0"/>
              </a:spcAft>
              <a:defRPr/>
            </a:pPr>
            <a:r>
              <a:rPr lang="ru-RU" dirty="0" smtClean="0"/>
              <a:t>Мир без трения</a:t>
            </a:r>
            <a:endParaRPr lang="ru-RU" dirty="0"/>
          </a:p>
        </p:txBody>
      </p:sp>
      <p:sp>
        <p:nvSpPr>
          <p:cNvPr id="56323" name="Подзаголовок 2"/>
          <p:cNvSpPr>
            <a:spLocks noGrp="1"/>
          </p:cNvSpPr>
          <p:nvPr>
            <p:ph type="subTitle" idx="1"/>
          </p:nvPr>
        </p:nvSpPr>
        <p:spPr>
          <a:xfrm>
            <a:off x="1371600" y="3332163"/>
            <a:ext cx="6400800" cy="1752600"/>
          </a:xfrm>
        </p:spPr>
        <p:txBody>
          <a:bodyPr/>
          <a:lstStyle/>
          <a:p>
            <a:r>
              <a:rPr lang="ru-RU" altLang="ru-RU" smtClean="0"/>
              <a:t>Создатель: Коробова Мария</a:t>
            </a:r>
          </a:p>
          <a:p>
            <a:r>
              <a:rPr lang="ru-RU" altLang="ru-RU" smtClean="0"/>
              <a:t>Преподаватель: Валлерштейн Галина Георгиевна</a:t>
            </a:r>
          </a:p>
        </p:txBody>
      </p:sp>
      <p:pic>
        <p:nvPicPr>
          <p:cNvPr id="5" name="~PP33595.WAV">
            <a:hlinkClick r:id="" action="ppaction://media"/>
          </p:cNvPr>
          <p:cNvPicPr>
            <a:picLocks noRot="1" noChangeAspect="1"/>
          </p:cNvPicPr>
          <p:nvPr>
            <a:wavAudioFile r:embed="rId2" name="~PP3369.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5253">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Что такое сила трения?</a:t>
            </a:r>
            <a:endParaRPr lang="ru-RU" dirty="0"/>
          </a:p>
        </p:txBody>
      </p:sp>
      <p:sp>
        <p:nvSpPr>
          <p:cNvPr id="57347" name="Содержимое 2"/>
          <p:cNvSpPr>
            <a:spLocks noGrp="1"/>
          </p:cNvSpPr>
          <p:nvPr>
            <p:ph idx="1"/>
          </p:nvPr>
        </p:nvSpPr>
        <p:spPr/>
        <p:txBody>
          <a:bodyPr/>
          <a:lstStyle/>
          <a:p>
            <a:r>
              <a:rPr lang="ru-RU" altLang="ru-RU" smtClean="0"/>
              <a:t>Сила трения – это сила, возникающая при взаимодействии одного тела с поверхностью другого тела, когда поверхности неподвижны или двигаются относительно друг друга. </a:t>
            </a:r>
          </a:p>
          <a:p>
            <a:pPr>
              <a:buFont typeface="Wingdings 2" pitchFamily="18" charset="2"/>
              <a:buNone/>
            </a:pPr>
            <a:r>
              <a:rPr lang="ru-RU" altLang="ru-RU" smtClean="0"/>
              <a:t>  Например:</a:t>
            </a:r>
          </a:p>
        </p:txBody>
      </p:sp>
      <p:pic>
        <p:nvPicPr>
          <p:cNvPr id="6" name="~PP33782.WAV">
            <a:hlinkClick r:id="" action="ppaction://media"/>
          </p:cNvPr>
          <p:cNvPicPr>
            <a:picLocks noRot="1" noChangeAspect="1"/>
          </p:cNvPicPr>
          <p:nvPr>
            <a:wavAudioFile r:embed="rId1" name="~PP3369.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05">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47813" y="6092825"/>
            <a:ext cx="5761037" cy="530225"/>
          </a:xfrm>
        </p:spPr>
        <p:txBody>
          <a:bodyPr>
            <a:normAutofit fontScale="85000" lnSpcReduction="10000"/>
          </a:bodyPr>
          <a:lstStyle/>
          <a:p>
            <a:pPr fontAlgn="auto">
              <a:spcAft>
                <a:spcPts val="0"/>
              </a:spcAft>
              <a:buClr>
                <a:schemeClr val="tx1">
                  <a:shade val="95000"/>
                </a:schemeClr>
              </a:buClr>
              <a:buFont typeface="Wingdings 2"/>
              <a:buNone/>
              <a:defRPr/>
            </a:pPr>
            <a:r>
              <a:rPr lang="ru-RU" dirty="0" smtClean="0">
                <a:solidFill>
                  <a:schemeClr val="bg1"/>
                </a:solidFill>
              </a:rPr>
              <a:t> После многократных попыток удержать еду в руках, вы устанете и захотите сесть на стул, но вы сразу съедите вниз, а стул уедет в сторону..</a:t>
            </a:r>
            <a:endParaRPr lang="ru-RU" dirty="0">
              <a:solidFill>
                <a:schemeClr val="bg1"/>
              </a:solidFill>
            </a:endParaRPr>
          </a:p>
        </p:txBody>
      </p:sp>
      <p:pic>
        <p:nvPicPr>
          <p:cNvPr id="7" name="Рисунок 6"/>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042988" y="692150"/>
            <a:ext cx="7200900" cy="504031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2007"/>
          </a:xfrm>
        </p:spPr>
        <p:txBody>
          <a:bodyPr>
            <a:normAutofit fontScale="90000"/>
          </a:bodyPr>
          <a:lstStyle/>
          <a:p>
            <a:pPr fontAlgn="auto">
              <a:spcAft>
                <a:spcPts val="0"/>
              </a:spcAft>
              <a:defRPr/>
            </a:pPr>
            <a:r>
              <a:rPr lang="ru-RU" sz="3600" dirty="0" smtClean="0"/>
              <a:t>Когда папа двигает фортепиано именно сила трения помогает ему отталкиваться от пола и толкать инструмент</a:t>
            </a:r>
            <a:endParaRPr lang="ru-RU" sz="3600" dirty="0"/>
          </a:p>
        </p:txBody>
      </p:sp>
      <p:pic>
        <p:nvPicPr>
          <p:cNvPr id="58371"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2275" y="2276475"/>
            <a:ext cx="5903913" cy="4105275"/>
          </a:xfrm>
        </p:spPr>
      </p:pic>
      <p:pic>
        <p:nvPicPr>
          <p:cNvPr id="7" name="~PP13813.WAV">
            <a:hlinkClick r:id="" action="ppaction://media"/>
          </p:cNvPr>
          <p:cNvPicPr>
            <a:picLocks noRot="1" noChangeAspect="1"/>
          </p:cNvPicPr>
          <p:nvPr>
            <a:wavAudioFile r:embed="rId1" name="~PP1566.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05">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Какие есть виды силы трения?</a:t>
            </a:r>
            <a:endParaRPr lang="ru-RU" dirty="0"/>
          </a:p>
        </p:txBody>
      </p:sp>
      <p:sp>
        <p:nvSpPr>
          <p:cNvPr id="59395" name="Содержимое 2"/>
          <p:cNvSpPr>
            <a:spLocks noGrp="1"/>
          </p:cNvSpPr>
          <p:nvPr>
            <p:ph idx="1"/>
          </p:nvPr>
        </p:nvSpPr>
        <p:spPr/>
        <p:txBody>
          <a:bodyPr/>
          <a:lstStyle/>
          <a:p>
            <a:r>
              <a:rPr lang="ru-RU" altLang="ru-RU" smtClean="0"/>
              <a:t>Сила трения скольжения(Напр.: движение лыж по снегу)</a:t>
            </a:r>
          </a:p>
          <a:p>
            <a:r>
              <a:rPr lang="ru-RU" altLang="ru-RU" smtClean="0"/>
              <a:t>Сила трения качения(Напр.: движение колес по асфальту)</a:t>
            </a:r>
          </a:p>
          <a:p>
            <a:r>
              <a:rPr lang="ru-RU" altLang="ru-RU" smtClean="0"/>
              <a:t>Сила трения покоя(Напр.: чтобы сдвинуть тело, долго находящееся в одном положении надо напрячься. Сила, удерживающая его на месте, называется силой трения покоя)</a:t>
            </a:r>
          </a:p>
        </p:txBody>
      </p:sp>
      <p:pic>
        <p:nvPicPr>
          <p:cNvPr id="6" name="~PP13860.WAV">
            <a:hlinkClick r:id="" action="ppaction://media"/>
          </p:cNvPr>
          <p:cNvPicPr>
            <a:picLocks noRot="1" noChangeAspect="1"/>
          </p:cNvPicPr>
          <p:nvPr>
            <a:wavAudioFile r:embed="rId1" name="~PP1682.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05">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Что было бы, если бы не было силы трения?</a:t>
            </a:r>
            <a:endParaRPr lang="ru-RU" dirty="0"/>
          </a:p>
        </p:txBody>
      </p:sp>
      <p:sp>
        <p:nvSpPr>
          <p:cNvPr id="60419" name="Содержимое 2"/>
          <p:cNvSpPr>
            <a:spLocks noGrp="1"/>
          </p:cNvSpPr>
          <p:nvPr>
            <p:ph idx="1"/>
          </p:nvPr>
        </p:nvSpPr>
        <p:spPr/>
        <p:txBody>
          <a:bodyPr/>
          <a:lstStyle/>
          <a:p>
            <a:pPr>
              <a:buFont typeface="Wingdings 2" pitchFamily="18" charset="2"/>
              <a:buNone/>
            </a:pPr>
            <a:r>
              <a:rPr lang="ru-RU" altLang="ru-RU" smtClean="0"/>
              <a:t>       Итак, мы узнали, что такое сила трения и что она делает. А если бы силы трения не существовало, что было бы с …?</a:t>
            </a:r>
          </a:p>
        </p:txBody>
      </p:sp>
      <p:pic>
        <p:nvPicPr>
          <p:cNvPr id="5" name="~PP13907.WAV">
            <a:hlinkClick r:id="" action="ppaction://media"/>
          </p:cNvPr>
          <p:cNvPicPr>
            <a:picLocks noRot="1" noChangeAspect="1"/>
          </p:cNvPicPr>
          <p:nvPr>
            <a:wavAudioFile r:embed="rId1" name="~PP145.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79">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    …с одеждой?</a:t>
            </a:r>
            <a:endParaRPr lang="ru-RU" dirty="0"/>
          </a:p>
        </p:txBody>
      </p:sp>
      <p:pic>
        <p:nvPicPr>
          <p:cNvPr id="61443" name="Содержимое 3" descr="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2997200"/>
            <a:ext cx="4681538" cy="3600450"/>
          </a:xfrm>
        </p:spPr>
      </p:pic>
      <p:sp>
        <p:nvSpPr>
          <p:cNvPr id="61444" name="Прямоугольник 4"/>
          <p:cNvSpPr>
            <a:spLocks noChangeArrowheads="1"/>
          </p:cNvSpPr>
          <p:nvPr/>
        </p:nvSpPr>
        <p:spPr bwMode="auto">
          <a:xfrm>
            <a:off x="971550" y="1341438"/>
            <a:ext cx="7056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sz="2800" i="1"/>
              <a:t>Ее бы вообще не было. При попытках сделать нити, все волокна бы расплетались</a:t>
            </a:r>
            <a:r>
              <a:rPr lang="ru-RU" altLang="ru-RU" sz="2800"/>
              <a:t>…</a:t>
            </a:r>
          </a:p>
        </p:txBody>
      </p:sp>
      <p:pic>
        <p:nvPicPr>
          <p:cNvPr id="7" name="~PP33938.WAV">
            <a:hlinkClick r:id="" action="ppaction://media"/>
          </p:cNvPr>
          <p:cNvPicPr>
            <a:picLocks noRot="1" noChangeAspect="1"/>
          </p:cNvPicPr>
          <p:nvPr>
            <a:wavAudioFile r:embed="rId1" name="~PP3483.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41">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pPr fontAlgn="auto">
              <a:spcAft>
                <a:spcPts val="0"/>
              </a:spcAft>
              <a:defRPr/>
            </a:pPr>
            <a:r>
              <a:rPr lang="ru-RU" dirty="0" smtClean="0"/>
              <a:t>…с машинами?</a:t>
            </a:r>
            <a:endParaRPr lang="ru-RU" dirty="0"/>
          </a:p>
        </p:txBody>
      </p:sp>
      <p:pic>
        <p:nvPicPr>
          <p:cNvPr id="62467"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3068638"/>
            <a:ext cx="6481762" cy="3673475"/>
          </a:xfrm>
        </p:spPr>
      </p:pic>
      <p:sp>
        <p:nvSpPr>
          <p:cNvPr id="62468" name="Прямоугольник 4"/>
          <p:cNvSpPr>
            <a:spLocks noChangeArrowheads="1"/>
          </p:cNvSpPr>
          <p:nvPr/>
        </p:nvSpPr>
        <p:spPr bwMode="auto">
          <a:xfrm>
            <a:off x="323850" y="765175"/>
            <a:ext cx="8496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sz="2000" i="1"/>
              <a:t>Нельзя было бы построить самой простой машины. Приводные ремни немедленно соскакивали бы. Без трения автомобиль не только нельзя остановить или повернуть, его вообще нельзя заставить катиться. В мире без трения вращающиеся ведущие колёса автомобиля будут «буксовать», как это часто бывает в зимнее время на обледеневшей дороге. Чтобы колёса катились, необходимо трение их о дорогу.</a:t>
            </a:r>
            <a:endParaRPr lang="ru-RU" altLang="ru-RU" sz="2000"/>
          </a:p>
        </p:txBody>
      </p:sp>
      <p:pic>
        <p:nvPicPr>
          <p:cNvPr id="8" name="~PP23985.WAV">
            <a:hlinkClick r:id="" action="ppaction://media"/>
          </p:cNvPr>
          <p:cNvPicPr>
            <a:picLocks noRot="1" noChangeAspect="1"/>
          </p:cNvPicPr>
          <p:nvPr>
            <a:wavAudioFile r:embed="rId1" name="~PP2460.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987">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87424"/>
            <a:ext cx="8229600" cy="1417638"/>
          </a:xfrm>
        </p:spPr>
        <p:txBody>
          <a:bodyPr/>
          <a:lstStyle/>
          <a:p>
            <a:pPr fontAlgn="auto">
              <a:spcAft>
                <a:spcPts val="0"/>
              </a:spcAft>
              <a:defRPr/>
            </a:pPr>
            <a:r>
              <a:rPr lang="ru-RU" dirty="0" smtClean="0"/>
              <a:t>…с предметами?</a:t>
            </a:r>
            <a:endParaRPr lang="ru-RU" dirty="0"/>
          </a:p>
        </p:txBody>
      </p:sp>
      <p:pic>
        <p:nvPicPr>
          <p:cNvPr id="63491"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2781300"/>
            <a:ext cx="5976937" cy="3932238"/>
          </a:xfrm>
        </p:spPr>
      </p:pic>
      <p:sp>
        <p:nvSpPr>
          <p:cNvPr id="63492" name="Прямоугольник 4"/>
          <p:cNvSpPr>
            <a:spLocks noChangeArrowheads="1"/>
          </p:cNvSpPr>
          <p:nvPr/>
        </p:nvSpPr>
        <p:spPr bwMode="auto">
          <a:xfrm>
            <a:off x="0" y="33337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a:t/>
            </a:r>
            <a:br>
              <a:rPr lang="ru-RU" altLang="ru-RU"/>
            </a:br>
            <a:r>
              <a:rPr lang="ru-RU" altLang="ru-RU" i="1"/>
              <a:t>На столе ничего не лежало бы: при малейшем наклоне всё съезжало бы на пол, скользило и катилось по нему, стараясь добраться до самого низкого места. В самом деле, ведь только сила трения покоя удерживает предметы на слегка наклонном гладком столе и не даёт им съезжать под действием силы тяжести.</a:t>
            </a:r>
          </a:p>
          <a:p>
            <a:r>
              <a:rPr lang="ru-RU" altLang="ru-RU" i="1"/>
              <a:t>Все узлы немедленно развязывались бы; ведь узлы держатся только благодаря трению одних частей верёвки, шнурка или бечёвки о другие..</a:t>
            </a:r>
          </a:p>
        </p:txBody>
      </p:sp>
      <p:pic>
        <p:nvPicPr>
          <p:cNvPr id="6" name="~PP24032.WAV">
            <a:hlinkClick r:id="" action="ppaction://media"/>
          </p:cNvPr>
          <p:cNvPicPr>
            <a:picLocks noRot="1" noChangeAspect="1"/>
          </p:cNvPicPr>
          <p:nvPr>
            <a:wavAudioFile r:embed="rId1" name="~PP2030.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566">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…с домами?</a:t>
            </a:r>
            <a:endParaRPr lang="ru-RU" dirty="0"/>
          </a:p>
        </p:txBody>
      </p:sp>
      <p:pic>
        <p:nvPicPr>
          <p:cNvPr id="64515"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2997200"/>
            <a:ext cx="5903913" cy="3600450"/>
          </a:xfrm>
        </p:spPr>
      </p:pic>
      <p:sp>
        <p:nvSpPr>
          <p:cNvPr id="64516" name="Прямоугольник 4"/>
          <p:cNvSpPr>
            <a:spLocks noChangeArrowheads="1"/>
          </p:cNvSpPr>
          <p:nvPr/>
        </p:nvSpPr>
        <p:spPr bwMode="auto">
          <a:xfrm>
            <a:off x="323850" y="126841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i="1"/>
              <a:t> ..В мире без трения нельзя было бы ничего толком построить или изготовить: все гвозди выпадали бы из стен, – ведь вбитый гвоздь держится только из-за трения о дерево. Все винты, болты, шурупы вывинчивались бы при малейшем сотрясении – они удерживаются только из-за наличия трения покоя.</a:t>
            </a:r>
          </a:p>
          <a:p>
            <a:r>
              <a:rPr lang="ru-RU" altLang="ru-RU"/>
              <a:t>    </a:t>
            </a:r>
          </a:p>
        </p:txBody>
      </p:sp>
      <p:pic>
        <p:nvPicPr>
          <p:cNvPr id="6" name="~PP14079.WAV">
            <a:hlinkClick r:id="" action="ppaction://media"/>
          </p:cNvPr>
          <p:cNvPicPr>
            <a:picLocks noRot="1" noChangeAspect="1"/>
          </p:cNvPicPr>
          <p:nvPr>
            <a:wavAudioFile r:embed="rId1" name="~PP1319.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02">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pPr fontAlgn="auto">
              <a:spcAft>
                <a:spcPts val="0"/>
              </a:spcAft>
              <a:defRPr/>
            </a:pPr>
            <a:r>
              <a:rPr lang="ru-RU" dirty="0" smtClean="0"/>
              <a:t>…с природой?</a:t>
            </a:r>
            <a:endParaRPr lang="ru-RU" dirty="0"/>
          </a:p>
        </p:txBody>
      </p:sp>
      <p:pic>
        <p:nvPicPr>
          <p:cNvPr id="65539" name="Содержимое 11"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3644900"/>
            <a:ext cx="7056437" cy="2998788"/>
          </a:xfrm>
        </p:spPr>
      </p:pic>
      <p:sp>
        <p:nvSpPr>
          <p:cNvPr id="65540" name="Прямоугольник 12"/>
          <p:cNvSpPr>
            <a:spLocks noChangeArrowheads="1"/>
          </p:cNvSpPr>
          <p:nvPr/>
        </p:nvSpPr>
        <p:spPr bwMode="auto">
          <a:xfrm>
            <a:off x="0" y="62071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sz="1400" i="1"/>
              <a:t>  </a:t>
            </a:r>
            <a:r>
              <a:rPr lang="ru-RU" altLang="ru-RU" sz="1600" i="1"/>
              <a:t>Из-за неравномерного нагревания Солнцем различных участков поверхности Земли воздух над ними не бывает одинаково плотным. Более плотный воздух из холодных мест перемещается в места более тёплые, вытесняя оттуда нагретый воздух. Возникает ветер. При наличии внутреннего трения (вязкости) движение воздуха тормозится, ветер стихает. В мире без трения ветры дули бы с невероятной скоростью.</a:t>
            </a:r>
            <a:br>
              <a:rPr lang="ru-RU" altLang="ru-RU" sz="1600" i="1"/>
            </a:br>
            <a:r>
              <a:rPr lang="ru-RU" altLang="ru-RU" sz="1600" i="1"/>
              <a:t>Реки, текущие с гор, не тормозились бы о берега и дно. Вода в них текла бы всё быстрее и быстрее и, с бешеной силой налетая на излучины берегов, размывала и разрушала бы их. Упавшие в воду глыбы (например, при извержении вулканов) вызывали бы волны, которые бушевали бы, не стихая – ведь усмирявшее их раньше внутреннее трение между слоями воды, а также трение о берега и дно исчезли бы! Огромные волны на морях и океанах никогда не стихали бы. </a:t>
            </a:r>
          </a:p>
        </p:txBody>
      </p:sp>
      <p:pic>
        <p:nvPicPr>
          <p:cNvPr id="5" name="~PP530.WAV">
            <a:hlinkClick r:id="" action="ppaction://media"/>
          </p:cNvPr>
          <p:cNvPicPr>
            <a:picLocks noRot="1" noChangeAspect="1"/>
          </p:cNvPicPr>
          <p:nvPr>
            <a:wavAudioFile r:embed="rId1" name="~PP546.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41">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lstStyle/>
          <a:p>
            <a:pPr fontAlgn="auto">
              <a:spcAft>
                <a:spcPts val="0"/>
              </a:spcAft>
              <a:defRPr/>
            </a:pPr>
            <a:r>
              <a:rPr lang="ru-RU" dirty="0" smtClean="0"/>
              <a:t>…а с нами?</a:t>
            </a:r>
            <a:endParaRPr lang="ru-RU" dirty="0"/>
          </a:p>
        </p:txBody>
      </p:sp>
      <p:pic>
        <p:nvPicPr>
          <p:cNvPr id="66563"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2349500"/>
            <a:ext cx="5040313" cy="4508500"/>
          </a:xfrm>
        </p:spPr>
      </p:pic>
      <p:sp>
        <p:nvSpPr>
          <p:cNvPr id="66564" name="Прямоугольник 4"/>
          <p:cNvSpPr>
            <a:spLocks noChangeArrowheads="1"/>
          </p:cNvSpPr>
          <p:nvPr/>
        </p:nvSpPr>
        <p:spPr bwMode="auto">
          <a:xfrm>
            <a:off x="0" y="69215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i="1"/>
              <a:t>Представьте, что пол стал ещё более скользким, чем каток; вот тогда вы и получите отдалённое представление о ходьбе в мире без трения – она в таком мире почти невозможна. Люди поминутно падали бы и не могли подняться. Ведь только трение (точнее: трение покоя) позволяет нам отталкиваться ногами, шагая вдоль по ровной дороге.</a:t>
            </a:r>
            <a:r>
              <a:rPr lang="ru-RU" altLang="ru-RU"/>
              <a:t/>
            </a:r>
            <a:br>
              <a:rPr lang="ru-RU" altLang="ru-RU"/>
            </a:br>
            <a:endParaRPr lang="ru-RU" altLang="ru-RU"/>
          </a:p>
        </p:txBody>
      </p:sp>
      <p:pic>
        <p:nvPicPr>
          <p:cNvPr id="6" name="~PP377.WAV">
            <a:hlinkClick r:id="" action="ppaction://media"/>
          </p:cNvPr>
          <p:cNvPicPr>
            <a:picLocks noRot="1" noChangeAspect="1"/>
          </p:cNvPicPr>
          <p:nvPr>
            <a:wavAudioFile r:embed="rId1" name="~PP3931.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02">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И что мы поняли?</a:t>
            </a:r>
            <a:endParaRPr lang="ru-RU" dirty="0"/>
          </a:p>
        </p:txBody>
      </p:sp>
      <p:pic>
        <p:nvPicPr>
          <p:cNvPr id="67587" name="Содержимое 3" descr="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84438" y="2276475"/>
            <a:ext cx="3671887" cy="4392613"/>
          </a:xfrm>
        </p:spPr>
      </p:pic>
      <p:sp>
        <p:nvSpPr>
          <p:cNvPr id="67588" name="Прямоугольник 4"/>
          <p:cNvSpPr>
            <a:spLocks noChangeArrowheads="1"/>
          </p:cNvSpPr>
          <p:nvPr/>
        </p:nvSpPr>
        <p:spPr bwMode="auto">
          <a:xfrm>
            <a:off x="468313" y="1196975"/>
            <a:ext cx="849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ru-RU" altLang="ru-RU" i="1"/>
              <a:t>Вывод напрашивается сам собой: без силы трения жизнь на Земле была бы невозможна.</a:t>
            </a:r>
            <a:br>
              <a:rPr lang="ru-RU" altLang="ru-RU" i="1"/>
            </a:br>
            <a:endParaRPr lang="ru-RU" altLang="ru-RU" i="1"/>
          </a:p>
        </p:txBody>
      </p:sp>
      <p:pic>
        <p:nvPicPr>
          <p:cNvPr id="6" name="~PP2108.WAV">
            <a:hlinkClick r:id="" action="ppaction://media"/>
          </p:cNvPr>
          <p:cNvPicPr>
            <a:picLocks noRot="1" noChangeAspect="1"/>
          </p:cNvPicPr>
          <p:nvPr>
            <a:wavAudioFile r:embed="rId1" name="~PP2846.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916">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971600" y="1700808"/>
            <a:ext cx="7128792" cy="4752527"/>
          </a:xfrm>
        </p:spPr>
      </p:pic>
      <p:sp>
        <p:nvSpPr>
          <p:cNvPr id="4" name="Текст 3"/>
          <p:cNvSpPr>
            <a:spLocks noGrp="1"/>
          </p:cNvSpPr>
          <p:nvPr>
            <p:ph type="body" sz="half" idx="2"/>
          </p:nvPr>
        </p:nvSpPr>
        <p:spPr>
          <a:xfrm>
            <a:off x="1763713" y="333375"/>
            <a:ext cx="5486400" cy="1295400"/>
          </a:xfrm>
        </p:spPr>
        <p:txBody>
          <a:bodyPr>
            <a:normAutofit fontScale="85000" lnSpcReduction="20000"/>
          </a:bodyPr>
          <a:lstStyle/>
          <a:p>
            <a:pPr fontAlgn="auto">
              <a:spcAft>
                <a:spcPts val="0"/>
              </a:spcAft>
              <a:buClr>
                <a:schemeClr val="tx1">
                  <a:shade val="95000"/>
                </a:schemeClr>
              </a:buClr>
              <a:buFont typeface="Wingdings 2"/>
              <a:buNone/>
              <a:defRPr/>
            </a:pPr>
            <a:r>
              <a:rPr lang="ru-RU" dirty="0" smtClean="0">
                <a:solidFill>
                  <a:schemeClr val="bg1"/>
                </a:solidFill>
              </a:rPr>
              <a:t>Если вы находитесь около окна, то вам наверняка захочется посмотреть, что происходит на улице. И вы увидите то, что изображено на рисунке снизу.  А это люди смешным образом будут ходить, контролируя каждый свой шаг, чтобы не упасть. Не будет окон штор, которые держались на петлях или гвоздях. Мебель будет передвигаться по комнатам из-за легкого дуновения даже самого слабого ветерка, а машины, припаркованные около домов, разваляться.</a:t>
            </a:r>
            <a:endParaRPr lang="ru-RU"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44824"/>
            <a:ext cx="8229600" cy="2592288"/>
          </a:xfrm>
        </p:spPr>
        <p:txBody>
          <a:bodyPr/>
          <a:lstStyle/>
          <a:p>
            <a:pPr fontAlgn="auto">
              <a:spcAft>
                <a:spcPts val="0"/>
              </a:spcAft>
              <a:defRPr/>
            </a:pPr>
            <a:r>
              <a:rPr lang="ru-RU" dirty="0" smtClean="0"/>
              <a:t> </a:t>
            </a:r>
            <a:r>
              <a:rPr lang="ru-RU" dirty="0" smtClean="0">
                <a:solidFill>
                  <a:schemeClr val="bg1">
                    <a:lumMod val="95000"/>
                    <a:lumOff val="5000"/>
                  </a:schemeClr>
                </a:solidFill>
              </a:rPr>
              <a:t>а теперь: что будет происходить во всем мире?</a:t>
            </a:r>
            <a:endParaRPr lang="ru-RU"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23850" y="1341438"/>
            <a:ext cx="5486400" cy="3962400"/>
          </a:xfrm>
        </p:spPr>
      </p:pic>
      <p:sp>
        <p:nvSpPr>
          <p:cNvPr id="15363" name="Текст 3"/>
          <p:cNvSpPr>
            <a:spLocks noGrp="1"/>
          </p:cNvSpPr>
          <p:nvPr>
            <p:ph type="body" sz="half" idx="2"/>
          </p:nvPr>
        </p:nvSpPr>
        <p:spPr>
          <a:xfrm>
            <a:off x="5867400" y="2349500"/>
            <a:ext cx="3276600" cy="1584325"/>
          </a:xfrm>
        </p:spPr>
        <p:txBody>
          <a:bodyPr/>
          <a:lstStyle/>
          <a:p>
            <a:r>
              <a:rPr lang="ru-RU" altLang="ru-RU" smtClean="0">
                <a:solidFill>
                  <a:schemeClr val="bg1"/>
                </a:solidFill>
              </a:rPr>
              <a:t>Невозможно было бы дождаться или сесть в автобус, потому что из-за отсутствия силы трения автобус не сможет остановиться на остановке.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492500" y="1341438"/>
            <a:ext cx="5486400" cy="3962400"/>
          </a:xfrm>
        </p:spPr>
      </p:pic>
      <p:sp>
        <p:nvSpPr>
          <p:cNvPr id="16387" name="Текст 3"/>
          <p:cNvSpPr>
            <a:spLocks noGrp="1"/>
          </p:cNvSpPr>
          <p:nvPr>
            <p:ph type="body" sz="half" idx="2"/>
          </p:nvPr>
        </p:nvSpPr>
        <p:spPr>
          <a:xfrm>
            <a:off x="179388" y="2636838"/>
            <a:ext cx="3254375" cy="1152525"/>
          </a:xfrm>
        </p:spPr>
        <p:txBody>
          <a:bodyPr/>
          <a:lstStyle/>
          <a:p>
            <a:r>
              <a:rPr lang="ru-RU" altLang="ru-RU" smtClean="0">
                <a:solidFill>
                  <a:schemeClr val="bg1"/>
                </a:solidFill>
              </a:rPr>
              <a:t>На скейтборде можно было кататься безостановочно и до одурения!</a:t>
            </a:r>
          </a:p>
          <a:p>
            <a:r>
              <a:rPr lang="ru-RU" altLang="ru-RU" smtClean="0">
                <a:solidFill>
                  <a:schemeClr val="bg1"/>
                </a:solidFill>
              </a:rPr>
              <a:t>Правда, не всегда удачно!</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619</TotalTime>
  <Words>2098</Words>
  <Application>Microsoft Office PowerPoint</Application>
  <PresentationFormat>Экран (4:3)</PresentationFormat>
  <Paragraphs>175</Paragraphs>
  <Slides>59</Slides>
  <Notes>0</Notes>
  <HiddenSlides>0</HiddenSlides>
  <MMClips>12</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59</vt:i4>
      </vt:variant>
    </vt:vector>
  </HeadingPairs>
  <TitlesOfParts>
    <vt:vector size="68" baseType="lpstr">
      <vt:lpstr>Century Gothic</vt:lpstr>
      <vt:lpstr>Arial</vt:lpstr>
      <vt:lpstr>Book Antiqua</vt:lpstr>
      <vt:lpstr>Wingdings 2</vt:lpstr>
      <vt:lpstr>Wingdings</vt:lpstr>
      <vt:lpstr>Wingdings 3</vt:lpstr>
      <vt:lpstr>Calibri</vt:lpstr>
      <vt:lpstr>Times New Roman</vt:lpstr>
      <vt:lpstr>Апекс</vt:lpstr>
      <vt:lpstr>Каков мир без силы трения ?</vt:lpstr>
      <vt:lpstr>Что будет, если сила трения исчезнет?</vt:lpstr>
      <vt:lpstr>Презентация PowerPoint</vt:lpstr>
      <vt:lpstr>Презентация PowerPoint</vt:lpstr>
      <vt:lpstr>Презентация PowerPoint</vt:lpstr>
      <vt:lpstr>Презентация PowerPoint</vt:lpstr>
      <vt:lpstr> а теперь: что будет происходить во всем мире?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Мир  без трения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ТРЕНИЕ : друг или враг?</vt:lpstr>
      <vt:lpstr>Изучение силы трения.</vt:lpstr>
      <vt:lpstr>Роль трения в природе</vt:lpstr>
      <vt:lpstr>Как мы ходим? Трение при ходьбе.</vt:lpstr>
      <vt:lpstr>Презентация PowerPoint</vt:lpstr>
      <vt:lpstr>ИНТЕРНЕСНЫЙ ФАКТ!</vt:lpstr>
      <vt:lpstr>Сила трения на луне.</vt:lpstr>
      <vt:lpstr>ТРЕНИЕ В СПОРТЕ  </vt:lpstr>
      <vt:lpstr>Презентация PowerPoint</vt:lpstr>
      <vt:lpstr>Пословицы  и поговорки о трении:</vt:lpstr>
      <vt:lpstr>Презентация PowerPoint</vt:lpstr>
      <vt:lpstr>Презентация на тему «Мир без трения»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Мир без трения</vt:lpstr>
      <vt:lpstr>Что такое сила трения?</vt:lpstr>
      <vt:lpstr>Когда папа двигает фортепиано именно сила трения помогает ему отталкиваться от пола и толкать инструмент</vt:lpstr>
      <vt:lpstr>Какие есть виды силы трения?</vt:lpstr>
      <vt:lpstr>Что было бы, если бы не было силы трения?</vt:lpstr>
      <vt:lpstr>    …с одеждой?</vt:lpstr>
      <vt:lpstr>…с машинами?</vt:lpstr>
      <vt:lpstr>…с предметами?</vt:lpstr>
      <vt:lpstr>…с домами?</vt:lpstr>
      <vt:lpstr>…с природой?</vt:lpstr>
      <vt:lpstr>…а с нами?</vt:lpstr>
      <vt:lpstr>И что мы поняли?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Каков мир без силы трения ?</dc:title>
  <dc:creator>Аудит ВГЭС</dc:creator>
  <cp:lastModifiedBy>Анастасия Черепнева</cp:lastModifiedBy>
  <cp:revision>64</cp:revision>
  <dcterms:created xsi:type="dcterms:W3CDTF">2012-12-11T15:59:26Z</dcterms:created>
  <dcterms:modified xsi:type="dcterms:W3CDTF">2014-04-16T11:25:31Z</dcterms:modified>
</cp:coreProperties>
</file>