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0"/>
  </p:notesMasterIdLst>
  <p:sldIdLst>
    <p:sldId id="256" r:id="rId2"/>
    <p:sldId id="285" r:id="rId3"/>
    <p:sldId id="286" r:id="rId4"/>
    <p:sldId id="287" r:id="rId5"/>
    <p:sldId id="273" r:id="rId6"/>
    <p:sldId id="257" r:id="rId7"/>
    <p:sldId id="261" r:id="rId8"/>
    <p:sldId id="271" r:id="rId9"/>
    <p:sldId id="272" r:id="rId10"/>
    <p:sldId id="279" r:id="rId11"/>
    <p:sldId id="278" r:id="rId12"/>
    <p:sldId id="280" r:id="rId13"/>
    <p:sldId id="281" r:id="rId14"/>
    <p:sldId id="258" r:id="rId15"/>
    <p:sldId id="259" r:id="rId16"/>
    <p:sldId id="260" r:id="rId17"/>
    <p:sldId id="262" r:id="rId18"/>
    <p:sldId id="263" r:id="rId19"/>
    <p:sldId id="266" r:id="rId20"/>
    <p:sldId id="265" r:id="rId21"/>
    <p:sldId id="268" r:id="rId22"/>
    <p:sldId id="264" r:id="rId23"/>
    <p:sldId id="282" r:id="rId24"/>
    <p:sldId id="283" r:id="rId25"/>
    <p:sldId id="284" r:id="rId26"/>
    <p:sldId id="267" r:id="rId27"/>
    <p:sldId id="269" r:id="rId28"/>
    <p:sldId id="270"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5058" autoAdjust="0"/>
  </p:normalViewPr>
  <p:slideViewPr>
    <p:cSldViewPr>
      <p:cViewPr varScale="1">
        <p:scale>
          <a:sx n="69" d="100"/>
          <a:sy n="69" d="100"/>
        </p:scale>
        <p:origin x="-1398" y="-108"/>
      </p:cViewPr>
      <p:guideLst>
        <p:guide orient="horz" pos="2160"/>
        <p:guide pos="2880"/>
      </p:guideLst>
    </p:cSldViewPr>
  </p:slideViewPr>
  <p:outlineViewPr>
    <p:cViewPr>
      <p:scale>
        <a:sx n="33" d="100"/>
        <a:sy n="33" d="100"/>
      </p:scale>
      <p:origin x="0" y="11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94AEB3-2E8B-4652-9209-B2818E4BAED4}" type="datetimeFigureOut">
              <a:rPr lang="ru-RU" smtClean="0"/>
              <a:pPr/>
              <a:t>22.01.2014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4A4ED-5418-4AC4-BFD9-9CFE08F1C05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B4A4ED-5418-4AC4-BFD9-9CFE08F1C05E}"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B4A4ED-5418-4AC4-BFD9-9CFE08F1C05E}" type="slidenum">
              <a:rPr lang="ru-RU" smtClean="0"/>
              <a:pPr/>
              <a:t>10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B4A4ED-5418-4AC4-BFD9-9CFE08F1C05E}"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8598B29E-E4FD-40D6-91BE-09E4E413D43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98B29E-E4FD-40D6-91BE-09E4E413D4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98B29E-E4FD-40D6-91BE-09E4E413D4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98B29E-E4FD-40D6-91BE-09E4E413D43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8598B29E-E4FD-40D6-91BE-09E4E413D43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98B29E-E4FD-40D6-91BE-09E4E413D43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98B29E-E4FD-40D6-91BE-09E4E413D43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98B29E-E4FD-40D6-91BE-09E4E413D43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98B29E-E4FD-40D6-91BE-09E4E413D4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98B29E-E4FD-40D6-91BE-09E4E413D43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DD13A3E-7BD8-4E9B-8B0F-3C102AD3AFBD}" type="datetimeFigureOut">
              <a:rPr lang="ru-RU" smtClean="0"/>
              <a:pPr/>
              <a:t>22.01.2014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98B29E-E4FD-40D6-91BE-09E4E413D43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DD13A3E-7BD8-4E9B-8B0F-3C102AD3AFBD}" type="datetimeFigureOut">
              <a:rPr lang="ru-RU" smtClean="0"/>
              <a:pPr/>
              <a:t>22.01.2014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598B29E-E4FD-40D6-91BE-09E4E413D43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aterentev.com/catalog/20130830_snegiri/14.jpg"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ru-RU" sz="3200" dirty="0" smtClean="0">
                <a:solidFill>
                  <a:schemeClr val="tx1"/>
                </a:solidFill>
              </a:rPr>
              <a:t> </a:t>
            </a:r>
            <a:r>
              <a:rPr lang="ru-RU" sz="1600" b="0" dirty="0" smtClean="0">
                <a:solidFill>
                  <a:schemeClr val="tx1"/>
                </a:solidFill>
              </a:rPr>
              <a:t>Управление образования города Химки</a:t>
            </a:r>
            <a:br>
              <a:rPr lang="ru-RU" sz="1600" b="0" dirty="0" smtClean="0">
                <a:solidFill>
                  <a:schemeClr val="tx1"/>
                </a:solidFill>
              </a:rPr>
            </a:br>
            <a:r>
              <a:rPr lang="ru-RU" sz="1600" b="0" dirty="0" smtClean="0">
                <a:solidFill>
                  <a:schemeClr val="tx1"/>
                </a:solidFill>
              </a:rPr>
              <a:t>                   Муниципальное бюджетное образовательное </a:t>
            </a:r>
            <a:r>
              <a:rPr lang="ru-RU" sz="1600" b="0" dirty="0" err="1" smtClean="0">
                <a:solidFill>
                  <a:schemeClr val="tx1"/>
                </a:solidFill>
              </a:rPr>
              <a:t>учреждени</a:t>
            </a:r>
            <a:r>
              <a:rPr lang="ru-RU" sz="1600" b="0" dirty="0" smtClean="0">
                <a:solidFill>
                  <a:schemeClr val="tx1"/>
                </a:solidFill>
              </a:rPr>
              <a:t> Лицей №12</a:t>
            </a:r>
            <a:r>
              <a:rPr lang="ru-RU" sz="3200" b="0" dirty="0" smtClean="0"/>
              <a:t/>
            </a:r>
            <a:br>
              <a:rPr lang="ru-RU" sz="3200" b="0" dirty="0" smtClean="0"/>
            </a:br>
            <a:r>
              <a:rPr lang="ru-RU" sz="3200" b="0" dirty="0" smtClean="0"/>
              <a:t> </a:t>
            </a:r>
            <a:endParaRPr lang="ru-RU" sz="3200" b="0" dirty="0"/>
          </a:p>
        </p:txBody>
      </p:sp>
      <p:sp>
        <p:nvSpPr>
          <p:cNvPr id="7" name="Содержимое 6"/>
          <p:cNvSpPr>
            <a:spLocks noGrp="1"/>
          </p:cNvSpPr>
          <p:nvPr>
            <p:ph sz="half" idx="2"/>
          </p:nvPr>
        </p:nvSpPr>
        <p:spPr>
          <a:xfrm>
            <a:off x="395536" y="1600200"/>
            <a:ext cx="8352928" cy="4525963"/>
          </a:xfrm>
        </p:spPr>
        <p:txBody>
          <a:bodyPr>
            <a:normAutofit/>
          </a:bodyPr>
          <a:lstStyle/>
          <a:p>
            <a:pPr>
              <a:buNone/>
            </a:pPr>
            <a:endParaRPr lang="ru-RU" b="1" dirty="0" smtClean="0">
              <a:solidFill>
                <a:schemeClr val="accent4">
                  <a:lumMod val="75000"/>
                </a:schemeClr>
              </a:solidFill>
            </a:endParaRPr>
          </a:p>
          <a:p>
            <a:pPr>
              <a:buNone/>
            </a:pPr>
            <a:r>
              <a:rPr lang="ru-RU" sz="2400" b="1" dirty="0" smtClean="0">
                <a:solidFill>
                  <a:schemeClr val="accent4">
                    <a:lumMod val="75000"/>
                  </a:schemeClr>
                </a:solidFill>
              </a:rPr>
              <a:t>Классный час</a:t>
            </a:r>
            <a:r>
              <a:rPr lang="ru-RU" sz="2800" b="1" dirty="0" smtClean="0">
                <a:solidFill>
                  <a:schemeClr val="accent4">
                    <a:lumMod val="75000"/>
                  </a:schemeClr>
                </a:solidFill>
              </a:rPr>
              <a:t>:« Рубеж Славы.</a:t>
            </a:r>
            <a:r>
              <a:rPr lang="ru-RU" sz="2800" b="1" dirty="0" smtClean="0">
                <a:solidFill>
                  <a:srgbClr val="0070C0"/>
                </a:solidFill>
              </a:rPr>
              <a:t>»</a:t>
            </a:r>
          </a:p>
          <a:p>
            <a:pPr>
              <a:buNone/>
            </a:pPr>
            <a:r>
              <a:rPr lang="ru-RU" sz="2400" b="1" dirty="0" smtClean="0">
                <a:solidFill>
                  <a:schemeClr val="accent4">
                    <a:lumMod val="75000"/>
                  </a:schemeClr>
                </a:solidFill>
              </a:rPr>
              <a:t>По курсу внеурочной деятельности  </a:t>
            </a:r>
            <a:r>
              <a:rPr lang="ru-RU" b="1" dirty="0" smtClean="0">
                <a:solidFill>
                  <a:schemeClr val="accent4">
                    <a:lumMod val="75000"/>
                  </a:schemeClr>
                </a:solidFill>
              </a:rPr>
              <a:t>« Я – Гражданин.»</a:t>
            </a:r>
          </a:p>
          <a:p>
            <a:pPr>
              <a:buNone/>
            </a:pPr>
            <a:r>
              <a:rPr lang="ru-RU" sz="2000" b="1" dirty="0" smtClean="0"/>
              <a:t>                                  </a:t>
            </a:r>
          </a:p>
          <a:p>
            <a:pPr>
              <a:buNone/>
            </a:pPr>
            <a:r>
              <a:rPr lang="ru-RU" sz="2000" b="1" dirty="0" smtClean="0"/>
              <a:t>                                             Выполнил учитель начальных классов:</a:t>
            </a:r>
          </a:p>
          <a:p>
            <a:pPr>
              <a:buNone/>
            </a:pPr>
            <a:r>
              <a:rPr lang="ru-RU" sz="2000" b="1" dirty="0" smtClean="0"/>
              <a:t>                                              </a:t>
            </a:r>
            <a:r>
              <a:rPr lang="ru-RU" sz="2000" b="1" dirty="0" err="1" smtClean="0"/>
              <a:t>Грибкова</a:t>
            </a:r>
            <a:r>
              <a:rPr lang="ru-RU" sz="2000" b="1" dirty="0" smtClean="0"/>
              <a:t> Елена Владимировна</a:t>
            </a:r>
          </a:p>
          <a:p>
            <a:pPr>
              <a:buNone/>
            </a:pPr>
            <a:endParaRPr lang="ru-RU" sz="2000" b="1" dirty="0" smtClean="0"/>
          </a:p>
          <a:p>
            <a:pPr>
              <a:buNone/>
            </a:pPr>
            <a:endParaRPr lang="ru-RU" sz="2000" b="1" dirty="0" smtClean="0"/>
          </a:p>
          <a:p>
            <a:pPr>
              <a:buNone/>
            </a:pPr>
            <a:r>
              <a:rPr lang="ru-RU" sz="2000" b="1" dirty="0" smtClean="0"/>
              <a:t>                                         </a:t>
            </a:r>
            <a:r>
              <a:rPr lang="ru-RU" sz="2000" b="1" dirty="0" smtClean="0"/>
              <a:t>         </a:t>
            </a:r>
            <a:r>
              <a:rPr lang="ru-RU" sz="2000" b="1" dirty="0" smtClean="0"/>
              <a:t>г.Химки.</a:t>
            </a:r>
          </a:p>
          <a:p>
            <a:pPr>
              <a:buNone/>
            </a:pPr>
            <a:r>
              <a:rPr lang="ru-RU" sz="2000" b="1" smtClean="0"/>
              <a:t>                                             </a:t>
            </a:r>
            <a:r>
              <a:rPr lang="ru-RU" sz="2000" b="1" smtClean="0"/>
              <a:t>        </a:t>
            </a:r>
            <a:r>
              <a:rPr lang="ru-RU" sz="2000" b="1" dirty="0" smtClean="0"/>
              <a:t>2013г.</a:t>
            </a:r>
            <a:endParaRPr lang="ru-RU" sz="2000" b="1" dirty="0"/>
          </a:p>
        </p:txBody>
      </p:sp>
      <p:pic>
        <p:nvPicPr>
          <p:cNvPr id="20" name="Изображение 4" descr="эмблема лицея№12.gif"/>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395536" y="116632"/>
            <a:ext cx="1584176" cy="144230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995710"/>
          </a:xfrm>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noAutofit/>
          </a:bodyPr>
          <a:lstStyle/>
          <a:p>
            <a:r>
              <a:rPr lang="ru-RU" sz="2000" dirty="0" smtClean="0"/>
              <a:t>7-го ноября на запорошенной снегом Красной площади состоялся военный парад, с которого солдаты уходили прямо на фронт, защищать Москву. Гитлер был неприятно поражен этим. Он срочно отдал приказ своей авиации бомбить Красную площадь, но немецкие самолеты не сумели прорваться к Москве. </a:t>
            </a:r>
            <a:br>
              <a:rPr lang="ru-RU" sz="2000" dirty="0" smtClean="0"/>
            </a:br>
            <a:endParaRPr lang="ru-RU" sz="2000" dirty="0" smtClean="0"/>
          </a:p>
          <a:p>
            <a:endParaRPr lang="ru-RU" sz="2000" dirty="0"/>
          </a:p>
        </p:txBody>
      </p:sp>
      <p:pic>
        <p:nvPicPr>
          <p:cNvPr id="6" name="Содержимое 4" descr="0006.jpg"/>
          <p:cNvPicPr>
            <a:picLocks noGrp="1" noChangeAspect="1"/>
          </p:cNvPicPr>
          <p:nvPr>
            <p:ph sz="half" idx="1"/>
          </p:nvPr>
        </p:nvPicPr>
        <p:blipFill>
          <a:blip r:embed="rId3" cstate="print"/>
          <a:stretch>
            <a:fillRect/>
          </a:stretch>
        </p:blipFill>
        <p:spPr>
          <a:xfrm>
            <a:off x="3635896" y="1484784"/>
            <a:ext cx="5326168" cy="40405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95536" y="260648"/>
            <a:ext cx="3008313" cy="851694"/>
          </a:xfrm>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a:xfrm>
            <a:off x="251520" y="1196752"/>
            <a:ext cx="3600400" cy="5472608"/>
          </a:xfrm>
        </p:spPr>
        <p:txBody>
          <a:bodyPr>
            <a:noAutofit/>
          </a:bodyPr>
          <a:lstStyle/>
          <a:p>
            <a:r>
              <a:rPr lang="ru-RU" sz="2000" dirty="0" smtClean="0"/>
              <a:t>Среди крупнейших событий второй мировой войны великая битва под Москвой занимает особое место. Именно здесь, на подступах к столице первого в мире социалистического государства, хваленая гитлеровская армия, в течение двух лет легким маршем прошедшая многие европейские страны, потерпела первое серьезное поражение. Разгром фашистских войск под Москвой явился началом коренного поворота в ходе войны. </a:t>
            </a:r>
            <a:endParaRPr lang="ru-RU" sz="2000" dirty="0"/>
          </a:p>
        </p:txBody>
      </p:sp>
      <p:pic>
        <p:nvPicPr>
          <p:cNvPr id="7" name="Содержимое 6" descr="1264148554_tmp11b-56.jpg"/>
          <p:cNvPicPr>
            <a:picLocks noGrp="1" noChangeAspect="1"/>
          </p:cNvPicPr>
          <p:nvPr>
            <p:ph sz="half" idx="1"/>
          </p:nvPr>
        </p:nvPicPr>
        <p:blipFill>
          <a:blip r:embed="rId2" cstate="print"/>
          <a:stretch>
            <a:fillRect/>
          </a:stretch>
        </p:blipFill>
        <p:spPr>
          <a:xfrm>
            <a:off x="3923928" y="620688"/>
            <a:ext cx="3542583" cy="2736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scan10001698751.jpg"/>
          <p:cNvPicPr>
            <a:picLocks noChangeAspect="1"/>
          </p:cNvPicPr>
          <p:nvPr/>
        </p:nvPicPr>
        <p:blipFill>
          <a:blip r:embed="rId3" cstate="print"/>
          <a:stretch>
            <a:fillRect/>
          </a:stretch>
        </p:blipFill>
        <p:spPr>
          <a:xfrm>
            <a:off x="5148064" y="3068960"/>
            <a:ext cx="3600400" cy="30960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79686"/>
          </a:xfrm>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normAutofit/>
          </a:bodyPr>
          <a:lstStyle/>
          <a:p>
            <a:r>
              <a:rPr lang="ru-RU" sz="2000" dirty="0" smtClean="0"/>
              <a:t>Десятки тысяч воинов Московской битвы были награждены орденами и медалями, свыше 180 человек удостоены звания Героя Советского Союза. Ради победы в битве под Москвой отдали свои жизни более двух миллионов человек. </a:t>
            </a:r>
            <a:br>
              <a:rPr lang="ru-RU" sz="2000" dirty="0" smtClean="0"/>
            </a:br>
            <a:endParaRPr lang="ru-RU" sz="2000" dirty="0"/>
          </a:p>
        </p:txBody>
      </p:sp>
      <p:pic>
        <p:nvPicPr>
          <p:cNvPr id="5" name="Содержимое 4" descr="5.jpeg"/>
          <p:cNvPicPr>
            <a:picLocks noGrp="1" noChangeAspect="1"/>
          </p:cNvPicPr>
          <p:nvPr>
            <p:ph sz="half" idx="1"/>
          </p:nvPr>
        </p:nvPicPr>
        <p:blipFill>
          <a:blip r:embed="rId3" cstate="print"/>
          <a:stretch>
            <a:fillRect/>
          </a:stretch>
        </p:blipFill>
        <p:spPr>
          <a:xfrm>
            <a:off x="6012160" y="476672"/>
            <a:ext cx="2592288" cy="3534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descr="7.jpeg"/>
          <p:cNvPicPr>
            <a:picLocks noChangeAspect="1"/>
          </p:cNvPicPr>
          <p:nvPr/>
        </p:nvPicPr>
        <p:blipFill>
          <a:blip r:embed="rId4" cstate="print"/>
          <a:stretch>
            <a:fillRect/>
          </a:stretch>
        </p:blipFill>
        <p:spPr>
          <a:xfrm>
            <a:off x="3347864" y="3501008"/>
            <a:ext cx="4268634"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79686"/>
          </a:xfrm>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a:xfrm>
            <a:off x="457200" y="1124744"/>
            <a:ext cx="3106688" cy="5001419"/>
          </a:xfrm>
        </p:spPr>
        <p:txBody>
          <a:bodyPr>
            <a:noAutofit/>
          </a:bodyPr>
          <a:lstStyle/>
          <a:p>
            <a:r>
              <a:rPr lang="ru-RU" sz="2000" dirty="0" smtClean="0"/>
              <a:t>Уходят солдаты, своей кровью добывшие Великую победу – живая история и летопись героического сражения. Но подвиг их бессмертен, он никогда не изгладится из памяти благодарных потомков. Сегодня на земле Подмосковья находятся более двух миллионов памятников воинской славы, действуют несколько сотен городских, районных и школьных военно-исторических музеев. </a:t>
            </a:r>
            <a:br>
              <a:rPr lang="ru-RU" sz="2000" dirty="0" smtClean="0"/>
            </a:br>
            <a:endParaRPr lang="ru-RU" sz="2000" dirty="0"/>
          </a:p>
        </p:txBody>
      </p:sp>
      <p:pic>
        <p:nvPicPr>
          <p:cNvPr id="1026" name="Picture 2" descr="C:\Users\БАБУШКА\Desktop\в память битвы под Москвой\Рубеж славы\мемориал\78.jpg"/>
          <p:cNvPicPr>
            <a:picLocks noGrp="1" noChangeAspect="1" noChangeArrowheads="1"/>
          </p:cNvPicPr>
          <p:nvPr>
            <p:ph sz="half" idx="1"/>
          </p:nvPr>
        </p:nvPicPr>
        <p:blipFill>
          <a:blip r:embed="rId2" cstate="print"/>
          <a:srcRect/>
          <a:stretch>
            <a:fillRect/>
          </a:stretch>
        </p:blipFill>
        <p:spPr bwMode="auto">
          <a:xfrm>
            <a:off x="3575050" y="1496538"/>
            <a:ext cx="5111750" cy="3876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normAutofit/>
          </a:bodyPr>
          <a:lstStyle/>
          <a:p>
            <a:endParaRPr lang="ru-RU" sz="2000" dirty="0" smtClean="0"/>
          </a:p>
          <a:p>
            <a:r>
              <a:rPr lang="ru-RU" sz="2000" dirty="0" smtClean="0"/>
              <a:t>Недавно мы побывали на Ленино- </a:t>
            </a:r>
            <a:r>
              <a:rPr lang="ru-RU" sz="2000" dirty="0" err="1" smtClean="0"/>
              <a:t>Снегиревском</a:t>
            </a:r>
            <a:r>
              <a:rPr lang="ru-RU" sz="2000" dirty="0" smtClean="0"/>
              <a:t> Мемориальном комплексе воинам-сибирякам:</a:t>
            </a:r>
          </a:p>
          <a:p>
            <a:r>
              <a:rPr lang="ru-RU" sz="2000" dirty="0" smtClean="0"/>
              <a:t> «Рубеж Славы»</a:t>
            </a:r>
          </a:p>
          <a:p>
            <a:r>
              <a:rPr lang="ru-RU" sz="2000" dirty="0" smtClean="0"/>
              <a:t> в поселке Ленино, перед въездом в Снегири.</a:t>
            </a:r>
            <a:endParaRPr lang="ru-RU" sz="2000" dirty="0"/>
          </a:p>
        </p:txBody>
      </p:sp>
      <p:pic>
        <p:nvPicPr>
          <p:cNvPr id="2054" name="Picture 6" descr="C:\Users\БАБУШКА\Desktop\Рубеж славы\мемориал\Безымянный66.png"/>
          <p:cNvPicPr>
            <a:picLocks noGrp="1" noChangeAspect="1" noChangeArrowheads="1"/>
          </p:cNvPicPr>
          <p:nvPr>
            <p:ph sz="half" idx="1"/>
          </p:nvPr>
        </p:nvPicPr>
        <p:blipFill>
          <a:blip r:embed="rId2" cstate="print"/>
          <a:srcRect/>
          <a:stretch>
            <a:fillRect/>
          </a:stretch>
        </p:blipFill>
        <p:spPr bwMode="auto">
          <a:xfrm>
            <a:off x="3575050" y="1538007"/>
            <a:ext cx="4957390" cy="3222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normAutofit/>
          </a:bodyPr>
          <a:lstStyle/>
          <a:p>
            <a:r>
              <a:rPr lang="ru-RU" sz="2000" dirty="0" smtClean="0"/>
              <a:t>В декабре 1941 года в Снегирях проходил рубеж, где были остановлены наступавшие на Москву немецкие войска. Контрнаступление советских войск началось утром 8 декабря, к вечеру населенный пункт был освобожден. В результате тяжелых боев тут погибло более 6500 человек. </a:t>
            </a:r>
            <a:endParaRPr lang="ru-RU" sz="2000" dirty="0"/>
          </a:p>
        </p:txBody>
      </p:sp>
      <p:pic>
        <p:nvPicPr>
          <p:cNvPr id="8" name="Содержимое 7" descr="http://www.aterentev.com/catalog/20130830_snegiri/14.jpg">
            <a:hlinkClick r:id="rId2"/>
          </p:cNvPr>
          <p:cNvPicPr>
            <a:picLocks noGrp="1"/>
          </p:cNvPicPr>
          <p:nvPr>
            <p:ph sz="half" idx="1"/>
          </p:nvPr>
        </p:nvPicPr>
        <p:blipFill>
          <a:blip r:embed="rId3" cstate="print"/>
          <a:srcRect/>
          <a:stretch>
            <a:fillRect/>
          </a:stretch>
        </p:blipFill>
        <p:spPr bwMode="auto">
          <a:xfrm>
            <a:off x="3491880" y="1700808"/>
            <a:ext cx="5183758" cy="35433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lstStyle/>
          <a:p>
            <a:r>
              <a:rPr lang="ru-RU" sz="2000" dirty="0" smtClean="0"/>
              <a:t>Вот как писал об этом периоде войны маршал К.К. Рокоссовский: "Если под Волоколамском великую роль сыграла дивизия генерал-майора Панфилова, то в ноябре 1941 года не менее значительный вклад в решающие бои за Москву внесла дивизия А.П.Белобородова". </a:t>
            </a:r>
          </a:p>
          <a:p>
            <a:endParaRPr lang="ru-RU" dirty="0"/>
          </a:p>
        </p:txBody>
      </p:sp>
      <p:pic>
        <p:nvPicPr>
          <p:cNvPr id="5" name="Содержимое 4" descr="http://gallerywar.ru/images/memorial2.jpg"/>
          <p:cNvPicPr>
            <a:picLocks noGrp="1"/>
          </p:cNvPicPr>
          <p:nvPr>
            <p:ph sz="half" idx="1"/>
          </p:nvPr>
        </p:nvPicPr>
        <p:blipFill>
          <a:blip r:embed="rId2" cstate="print"/>
          <a:srcRect/>
          <a:stretch>
            <a:fillRect/>
          </a:stretch>
        </p:blipFill>
        <p:spPr bwMode="auto">
          <a:xfrm>
            <a:off x="3635896" y="1628800"/>
            <a:ext cx="5112568"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a:xfrm>
            <a:off x="457200" y="1340768"/>
            <a:ext cx="3008313" cy="4785395"/>
          </a:xfrm>
        </p:spPr>
        <p:txBody>
          <a:bodyPr>
            <a:normAutofit lnSpcReduction="10000"/>
          </a:bodyPr>
          <a:lstStyle/>
          <a:p>
            <a:r>
              <a:rPr lang="ru-RU" sz="2000" dirty="0" smtClean="0"/>
              <a:t>Война… Как много жизней унесла она с собой, как много искалечила человеческих судеб. Сегодня это все осталось далеко в прошлом, но память об этом живет в сердцах людей. Немало памятников и обелисков появилось на нашей многострадальной земле. Они призывают не забывать трагедии войны.</a:t>
            </a:r>
          </a:p>
          <a:p>
            <a:r>
              <a:rPr lang="ru-RU" sz="2000" dirty="0" smtClean="0"/>
              <a:t>(презентация «У войны не женское лицо») </a:t>
            </a:r>
          </a:p>
          <a:p>
            <a:endParaRPr lang="ru-RU" dirty="0"/>
          </a:p>
        </p:txBody>
      </p:sp>
      <p:pic>
        <p:nvPicPr>
          <p:cNvPr id="4098" name="Picture 2" descr="C:\Users\БАБУШКА\Desktop\Рубеж славы\мемориал\9.png"/>
          <p:cNvPicPr>
            <a:picLocks noGrp="1" noChangeAspect="1" noChangeArrowheads="1"/>
          </p:cNvPicPr>
          <p:nvPr>
            <p:ph sz="half" idx="1"/>
          </p:nvPr>
        </p:nvPicPr>
        <p:blipFill>
          <a:blip r:embed="rId2" cstate="print"/>
          <a:srcRect/>
          <a:stretch>
            <a:fillRect/>
          </a:stretch>
        </p:blipFill>
        <p:spPr bwMode="auto">
          <a:xfrm>
            <a:off x="3563888" y="1772816"/>
            <a:ext cx="5111750" cy="3271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normAutofit/>
          </a:bodyPr>
          <a:lstStyle/>
          <a:p>
            <a:r>
              <a:rPr lang="ru-RU" sz="2000" dirty="0" smtClean="0"/>
              <a:t> У дороги, на 42-км Волоколамского шоссе, на облицованном гранитом постаменте установлен памятник - танк Т-34 с гвардейским знаком и красными звездами на броне. На облицовке выбита надпись "3десь в грозные дни осени 1941 года доблестные воины 16 Армии остановили врага</a:t>
            </a:r>
            <a:endParaRPr lang="ru-RU" sz="2000" dirty="0"/>
          </a:p>
        </p:txBody>
      </p:sp>
      <p:pic>
        <p:nvPicPr>
          <p:cNvPr id="5122" name="Picture 2" descr="C:\Users\БАБУШКА\Desktop\Рубеж славы\мемориал\8.jpg"/>
          <p:cNvPicPr>
            <a:picLocks noGrp="1" noChangeAspect="1" noChangeArrowheads="1"/>
          </p:cNvPicPr>
          <p:nvPr>
            <p:ph sz="half" idx="1"/>
          </p:nvPr>
        </p:nvPicPr>
        <p:blipFill>
          <a:blip r:embed="rId2" cstate="print"/>
          <a:srcRect/>
          <a:stretch>
            <a:fillRect/>
          </a:stretch>
        </p:blipFill>
        <p:spPr bwMode="auto">
          <a:xfrm>
            <a:off x="3635896" y="1844824"/>
            <a:ext cx="5111750" cy="3406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lstStyle/>
          <a:p>
            <a:r>
              <a:rPr lang="ru-RU" dirty="0" smtClean="0"/>
              <a:t> </a:t>
            </a:r>
            <a:r>
              <a:rPr lang="ru-RU" sz="2000" dirty="0" smtClean="0"/>
              <a:t>В комплексе установлено несколько памятников.</a:t>
            </a:r>
          </a:p>
          <a:p>
            <a:r>
              <a:rPr lang="ru-RU" sz="2000" dirty="0" smtClean="0"/>
              <a:t> На высоком зеленом холме возвышается скульптура Покрова Царицы Небесной.</a:t>
            </a:r>
            <a:br>
              <a:rPr lang="ru-RU" sz="2000" dirty="0" smtClean="0"/>
            </a:br>
            <a:r>
              <a:rPr lang="ru-RU" sz="2000" dirty="0" smtClean="0"/>
              <a:t>Изображение Пресвятой матери божией символизирует её заступничество за Русскую землю</a:t>
            </a:r>
            <a:r>
              <a:rPr lang="ru-RU" dirty="0" smtClean="0"/>
              <a:t>.</a:t>
            </a:r>
            <a:endParaRPr lang="ru-RU" dirty="0"/>
          </a:p>
        </p:txBody>
      </p:sp>
      <p:pic>
        <p:nvPicPr>
          <p:cNvPr id="7170" name="Picture 2" descr="C:\Users\БАБУШКА\Desktop\Рубеж славы\Снегири от Лены\DSC_3793.JPG"/>
          <p:cNvPicPr>
            <a:picLocks noGrp="1" noChangeAspect="1" noChangeArrowheads="1"/>
          </p:cNvPicPr>
          <p:nvPr>
            <p:ph sz="half" idx="1"/>
          </p:nvPr>
        </p:nvPicPr>
        <p:blipFill>
          <a:blip r:embed="rId2" cstate="print"/>
          <a:srcRect/>
          <a:stretch>
            <a:fillRect/>
          </a:stretch>
        </p:blipFill>
        <p:spPr bwMode="auto">
          <a:xfrm>
            <a:off x="4283968" y="620688"/>
            <a:ext cx="4247555" cy="5853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60648"/>
            <a:ext cx="8229600" cy="1224136"/>
          </a:xfrm>
        </p:spPr>
        <p:txBody>
          <a:bodyPr>
            <a:normAutofit/>
          </a:bodyPr>
          <a:lstStyle/>
          <a:p>
            <a:r>
              <a:rPr lang="ru-RU" sz="2800" dirty="0" smtClean="0">
                <a:solidFill>
                  <a:schemeClr val="accent2">
                    <a:lumMod val="50000"/>
                  </a:schemeClr>
                </a:solidFill>
              </a:rPr>
              <a:t>" Да будет светлой наша память. "</a:t>
            </a:r>
            <a:br>
              <a:rPr lang="ru-RU" sz="2800" dirty="0" smtClean="0">
                <a:solidFill>
                  <a:schemeClr val="accent2">
                    <a:lumMod val="50000"/>
                  </a:schemeClr>
                </a:solidFill>
              </a:rPr>
            </a:br>
            <a:endParaRPr lang="ru-RU" sz="2800" dirty="0">
              <a:solidFill>
                <a:schemeClr val="accent2">
                  <a:lumMod val="50000"/>
                </a:schemeClr>
              </a:solidFill>
            </a:endParaRPr>
          </a:p>
        </p:txBody>
      </p:sp>
      <p:pic>
        <p:nvPicPr>
          <p:cNvPr id="3" name="Рисунок 2" descr="4198.jpg"/>
          <p:cNvPicPr>
            <a:picLocks noChangeAspect="1"/>
          </p:cNvPicPr>
          <p:nvPr/>
        </p:nvPicPr>
        <p:blipFill>
          <a:blip r:embed="rId3" cstate="email"/>
          <a:stretch>
            <a:fillRect/>
          </a:stretch>
        </p:blipFill>
        <p:spPr>
          <a:xfrm>
            <a:off x="467544" y="1700808"/>
            <a:ext cx="3152817" cy="2223140"/>
          </a:xfrm>
          <a:prstGeom prst="rect">
            <a:avLst/>
          </a:prstGeom>
          <a:ln>
            <a:noFill/>
          </a:ln>
          <a:effectLst>
            <a:softEdge rad="63500"/>
          </a:effectLst>
        </p:spPr>
      </p:pic>
      <p:pic>
        <p:nvPicPr>
          <p:cNvPr id="4" name="Рисунок 3" descr="02museum.jpg"/>
          <p:cNvPicPr>
            <a:picLocks noChangeAspect="1"/>
          </p:cNvPicPr>
          <p:nvPr/>
        </p:nvPicPr>
        <p:blipFill>
          <a:blip r:embed="rId4" cstate="email"/>
          <a:stretch>
            <a:fillRect/>
          </a:stretch>
        </p:blipFill>
        <p:spPr>
          <a:xfrm>
            <a:off x="285720" y="4286256"/>
            <a:ext cx="2905132" cy="2227268"/>
          </a:xfrm>
          <a:prstGeom prst="rect">
            <a:avLst/>
          </a:prstGeom>
          <a:ln>
            <a:noFill/>
          </a:ln>
          <a:effectLst>
            <a:softEdge rad="63500"/>
          </a:effectLst>
        </p:spPr>
      </p:pic>
      <p:pic>
        <p:nvPicPr>
          <p:cNvPr id="5" name="Рисунок 4" descr="1313974359_241185400_2----.jpg"/>
          <p:cNvPicPr>
            <a:picLocks noChangeAspect="1"/>
          </p:cNvPicPr>
          <p:nvPr/>
        </p:nvPicPr>
        <p:blipFill>
          <a:blip r:embed="rId5" cstate="email"/>
          <a:stretch>
            <a:fillRect/>
          </a:stretch>
        </p:blipFill>
        <p:spPr>
          <a:xfrm>
            <a:off x="6660232" y="1340768"/>
            <a:ext cx="2189484" cy="2185981"/>
          </a:xfrm>
          <a:prstGeom prst="rect">
            <a:avLst/>
          </a:prstGeom>
          <a:ln>
            <a:noFill/>
          </a:ln>
          <a:effectLst>
            <a:softEdge rad="63500"/>
          </a:effectLst>
        </p:spPr>
      </p:pic>
      <p:pic>
        <p:nvPicPr>
          <p:cNvPr id="6" name="Рисунок 5" descr="20091210202932.jpg"/>
          <p:cNvPicPr>
            <a:picLocks noChangeAspect="1"/>
          </p:cNvPicPr>
          <p:nvPr/>
        </p:nvPicPr>
        <p:blipFill>
          <a:blip r:embed="rId6" cstate="email"/>
          <a:srcRect/>
          <a:stretch>
            <a:fillRect/>
          </a:stretch>
        </p:blipFill>
        <p:spPr>
          <a:xfrm>
            <a:off x="5508104" y="3645024"/>
            <a:ext cx="2571768" cy="2917130"/>
          </a:xfrm>
          <a:prstGeom prst="rect">
            <a:avLst/>
          </a:prstGeom>
          <a:ln>
            <a:noFill/>
          </a:ln>
          <a:effectLst>
            <a:softEdge rad="63500"/>
          </a:effectLst>
        </p:spPr>
      </p:pic>
      <p:pic>
        <p:nvPicPr>
          <p:cNvPr id="7" name="Рисунок 6" descr="1309082270_28.jpg"/>
          <p:cNvPicPr>
            <a:picLocks noChangeAspect="1"/>
          </p:cNvPicPr>
          <p:nvPr/>
        </p:nvPicPr>
        <p:blipFill>
          <a:blip r:embed="rId7" cstate="email"/>
          <a:stretch>
            <a:fillRect/>
          </a:stretch>
        </p:blipFill>
        <p:spPr>
          <a:xfrm rot="19501217">
            <a:off x="3029971" y="2529220"/>
            <a:ext cx="3714744" cy="1819986"/>
          </a:xfrm>
          <a:prstGeom prst="rect">
            <a:avLst/>
          </a:prstGeom>
          <a:ln>
            <a:noFill/>
          </a:ln>
          <a:effectLst>
            <a:softEdge rad="63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a:xfrm>
            <a:off x="395536" y="1340769"/>
            <a:ext cx="3008313" cy="4824536"/>
          </a:xfrm>
        </p:spPr>
        <p:txBody>
          <a:bodyPr/>
          <a:lstStyle/>
          <a:p>
            <a:pPr fontAlgn="base"/>
            <a:endParaRPr lang="ru-RU" sz="2000" dirty="0" smtClean="0"/>
          </a:p>
          <a:p>
            <a:pPr fontAlgn="base"/>
            <a:endParaRPr lang="ru-RU" sz="2000" dirty="0" smtClean="0"/>
          </a:p>
          <a:p>
            <a:pPr fontAlgn="base"/>
            <a:r>
              <a:rPr lang="ru-RU" sz="2000" dirty="0" smtClean="0"/>
              <a:t>Памятник «Воинам-сибирякам» представляет собой часть кремлевской стены, на фоне которой стоят 3 защитника.</a:t>
            </a:r>
          </a:p>
          <a:p>
            <a:endParaRPr lang="ru-RU" dirty="0"/>
          </a:p>
        </p:txBody>
      </p:sp>
      <p:pic>
        <p:nvPicPr>
          <p:cNvPr id="5" name="Picture 5"/>
          <p:cNvPicPr>
            <a:picLocks noGrp="1" noChangeAspect="1" noChangeArrowheads="1"/>
          </p:cNvPicPr>
          <p:nvPr>
            <p:ph sz="half" idx="1"/>
          </p:nvPr>
        </p:nvPicPr>
        <p:blipFill>
          <a:blip r:embed="rId2" cstate="print"/>
          <a:srcRect/>
          <a:stretch>
            <a:fillRect/>
          </a:stretch>
        </p:blipFill>
        <p:spPr bwMode="auto">
          <a:xfrm>
            <a:off x="3202230" y="1628800"/>
            <a:ext cx="5545416" cy="3683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a:xfrm>
            <a:off x="467544" y="1556792"/>
            <a:ext cx="3008313" cy="4602163"/>
          </a:xfrm>
        </p:spPr>
        <p:txBody>
          <a:bodyPr>
            <a:normAutofit/>
          </a:bodyPr>
          <a:lstStyle/>
          <a:p>
            <a:r>
              <a:rPr lang="ru-RU" sz="2000" dirty="0" smtClean="0"/>
              <a:t>На памятных плитах Мемориала увековечены две армии, 26 дивизий, 6 стрелковых бригад и поименный список 19 воинов-сибиряков, удостоенных звания Героев Советского Союза в ходе битвы под Москвой.</a:t>
            </a:r>
          </a:p>
          <a:p>
            <a:endParaRPr lang="ru-RU" sz="2000" dirty="0"/>
          </a:p>
        </p:txBody>
      </p:sp>
      <p:pic>
        <p:nvPicPr>
          <p:cNvPr id="9218" name="Picture 2"/>
          <p:cNvPicPr>
            <a:picLocks noGrp="1" noChangeAspect="1" noChangeArrowheads="1"/>
          </p:cNvPicPr>
          <p:nvPr>
            <p:ph sz="half" idx="1"/>
          </p:nvPr>
        </p:nvPicPr>
        <p:blipFill>
          <a:blip r:embed="rId2" cstate="print"/>
          <a:srcRect/>
          <a:stretch>
            <a:fillRect/>
          </a:stretch>
        </p:blipFill>
        <p:spPr bwMode="auto">
          <a:xfrm>
            <a:off x="4067944" y="692696"/>
            <a:ext cx="4680520" cy="3118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9" name="Picture 3"/>
          <p:cNvPicPr>
            <a:picLocks noChangeAspect="1" noChangeArrowheads="1"/>
          </p:cNvPicPr>
          <p:nvPr/>
        </p:nvPicPr>
        <p:blipFill>
          <a:blip r:embed="rId3" cstate="print"/>
          <a:srcRect/>
          <a:stretch>
            <a:fillRect/>
          </a:stretch>
        </p:blipFill>
        <p:spPr bwMode="auto">
          <a:xfrm>
            <a:off x="3419872" y="3501008"/>
            <a:ext cx="4512602" cy="2996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normAutofit/>
          </a:bodyPr>
          <a:lstStyle/>
          <a:p>
            <a:endParaRPr lang="ru-RU" sz="2000" dirty="0" smtClean="0"/>
          </a:p>
          <a:p>
            <a:r>
              <a:rPr lang="ru-RU" sz="2000" dirty="0" smtClean="0"/>
              <a:t>В ста метрах от монумента в небольшой сосновой роще находится длинное каменное здание бывшей школы, в дни боев превращенное фашистами в крепость. Здесь 9 мая 1967 года был открыт музей боевой славы. </a:t>
            </a:r>
            <a:endParaRPr lang="ru-RU" sz="2000" dirty="0"/>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3563888" y="1700808"/>
            <a:ext cx="5111750" cy="3395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lstStyle/>
          <a:p>
            <a:r>
              <a:rPr lang="ru-RU" sz="2000" dirty="0" smtClean="0"/>
              <a:t>В музее экспонируются документы и материалы Великой Отечественной Войны .Это свыше 10000 единиц хранения: документы , личные вещи,  большая коллекция наград</a:t>
            </a:r>
            <a:r>
              <a:rPr lang="ru-RU" dirty="0" smtClean="0"/>
              <a:t>.</a:t>
            </a:r>
            <a:endParaRPr lang="ru-RU" dirty="0"/>
          </a:p>
        </p:txBody>
      </p:sp>
      <p:pic>
        <p:nvPicPr>
          <p:cNvPr id="4098" name="Picture 2" descr="C:\Users\БАБУШКА\Desktop\в память битвы под Москвой\Рубеж славы\Снегири от Лены\DSC_3928.JPG"/>
          <p:cNvPicPr>
            <a:picLocks noGrp="1" noChangeAspect="1" noChangeArrowheads="1"/>
          </p:cNvPicPr>
          <p:nvPr>
            <p:ph sz="half" idx="1"/>
          </p:nvPr>
        </p:nvPicPr>
        <p:blipFill>
          <a:blip r:embed="rId2" cstate="print"/>
          <a:srcRect/>
          <a:stretch>
            <a:fillRect/>
          </a:stretch>
        </p:blipFill>
        <p:spPr bwMode="auto">
          <a:xfrm>
            <a:off x="3635896" y="1844824"/>
            <a:ext cx="5111750" cy="3395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7" name="Текст 6"/>
          <p:cNvSpPr>
            <a:spLocks noGrp="1"/>
          </p:cNvSpPr>
          <p:nvPr>
            <p:ph type="body" idx="2"/>
          </p:nvPr>
        </p:nvSpPr>
        <p:spPr>
          <a:xfrm>
            <a:off x="457200" y="2132856"/>
            <a:ext cx="3008313" cy="3993307"/>
          </a:xfrm>
        </p:spPr>
        <p:txBody>
          <a:bodyPr>
            <a:normAutofit/>
          </a:bodyPr>
          <a:lstStyle/>
          <a:p>
            <a:r>
              <a:rPr lang="ru-RU" sz="2000" dirty="0" smtClean="0"/>
              <a:t>За годы существования  музея накопился значительный документальный и вещественный материал.</a:t>
            </a:r>
            <a:endParaRPr lang="ru-RU" sz="2000" dirty="0"/>
          </a:p>
        </p:txBody>
      </p:sp>
      <p:sp>
        <p:nvSpPr>
          <p:cNvPr id="6" name="Содержимое 5"/>
          <p:cNvSpPr>
            <a:spLocks noGrp="1"/>
          </p:cNvSpPr>
          <p:nvPr>
            <p:ph sz="half" idx="1"/>
          </p:nvPr>
        </p:nvSpPr>
        <p:spPr/>
        <p:txBody>
          <a:bodyPr/>
          <a:lstStyle/>
          <a:p>
            <a:endParaRPr lang="ru-RU"/>
          </a:p>
        </p:txBody>
      </p:sp>
      <p:pic>
        <p:nvPicPr>
          <p:cNvPr id="1026" name="Picture 2" descr="C:\Users\БАБУШКА\Desktop\в память битвы под Москвой\Рубеж славы\Снегири от Лены\DSC_3891.JPG"/>
          <p:cNvPicPr>
            <a:picLocks noChangeAspect="1" noChangeArrowheads="1"/>
          </p:cNvPicPr>
          <p:nvPr/>
        </p:nvPicPr>
        <p:blipFill>
          <a:blip r:embed="rId2" cstate="print"/>
          <a:srcRect/>
          <a:stretch>
            <a:fillRect/>
          </a:stretch>
        </p:blipFill>
        <p:spPr bwMode="auto">
          <a:xfrm>
            <a:off x="3707904" y="2060848"/>
            <a:ext cx="5134025"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t/>
            </a:r>
            <a:br>
              <a:rPr lang="ru-RU" dirty="0" smtClean="0"/>
            </a:br>
            <a:endParaRPr lang="ru-RU" dirty="0"/>
          </a:p>
        </p:txBody>
      </p:sp>
      <p:sp>
        <p:nvSpPr>
          <p:cNvPr id="3" name="Текст 2"/>
          <p:cNvSpPr>
            <a:spLocks noGrp="1"/>
          </p:cNvSpPr>
          <p:nvPr>
            <p:ph type="body" idx="2"/>
          </p:nvPr>
        </p:nvSpPr>
        <p:spPr>
          <a:xfrm>
            <a:off x="457200" y="1916832"/>
            <a:ext cx="3008313" cy="4209331"/>
          </a:xfrm>
        </p:spPr>
        <p:txBody>
          <a:bodyPr>
            <a:normAutofit/>
          </a:bodyPr>
          <a:lstStyle/>
          <a:p>
            <a:r>
              <a:rPr lang="ru-RU" sz="2000" dirty="0" smtClean="0"/>
              <a:t>В фондах музея находятся уникальные трофейные экспонаты : военная техника , личные вещи, найденные На местах боев.</a:t>
            </a:r>
          </a:p>
          <a:p>
            <a:r>
              <a:rPr lang="ru-RU" sz="2000" dirty="0" smtClean="0"/>
              <a:t> (от немецкой техники   до ложки и компаса).</a:t>
            </a:r>
            <a:endParaRPr lang="ru-RU" sz="2000" dirty="0"/>
          </a:p>
        </p:txBody>
      </p:sp>
      <p:pic>
        <p:nvPicPr>
          <p:cNvPr id="5122" name="Picture 2" descr="C:\Users\БАБУШКА\Desktop\в память битвы под Москвой\Рубеж славы\Снегири от Лены\DSC_3976.JPG"/>
          <p:cNvPicPr>
            <a:picLocks noGrp="1" noChangeAspect="1" noChangeArrowheads="1"/>
          </p:cNvPicPr>
          <p:nvPr>
            <p:ph sz="half" idx="1"/>
          </p:nvPr>
        </p:nvPicPr>
        <p:blipFill>
          <a:blip r:embed="rId2" cstate="print"/>
          <a:srcRect/>
          <a:stretch>
            <a:fillRect/>
          </a:stretch>
        </p:blipFill>
        <p:spPr bwMode="auto">
          <a:xfrm>
            <a:off x="3635896" y="2132856"/>
            <a:ext cx="5111750" cy="33951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normAutofit/>
          </a:bodyPr>
          <a:lstStyle/>
          <a:p>
            <a:r>
              <a:rPr lang="ru-RU" sz="2000" dirty="0" smtClean="0"/>
              <a:t>Главная достопримечательность – танковая площадка. На площадке представлены не только танки, но и пушки, машины, ракетницы.</a:t>
            </a:r>
          </a:p>
          <a:p>
            <a:endParaRPr lang="ru-RU" sz="2000" dirty="0"/>
          </a:p>
        </p:txBody>
      </p:sp>
      <p:pic>
        <p:nvPicPr>
          <p:cNvPr id="5" name="Содержимое 4" descr="C:\Users\БАБУШКА\Desktop\Рубеж славы\мемориал\Безымянный22.png"/>
          <p:cNvPicPr>
            <a:picLocks noGrp="1"/>
          </p:cNvPicPr>
          <p:nvPr>
            <p:ph sz="half" idx="1"/>
          </p:nvPr>
        </p:nvPicPr>
        <p:blipFill>
          <a:blip r:embed="rId2" cstate="print"/>
          <a:srcRect/>
          <a:stretch>
            <a:fillRect/>
          </a:stretch>
        </p:blipFill>
        <p:spPr bwMode="auto">
          <a:xfrm>
            <a:off x="4211960" y="620688"/>
            <a:ext cx="4464495" cy="3145397"/>
          </a:xfrm>
          <a:prstGeom prst="rect">
            <a:avLst/>
          </a:prstGeom>
          <a:ln>
            <a:noFill/>
          </a:ln>
          <a:effectLst>
            <a:softEdge rad="112500"/>
          </a:effectLst>
        </p:spPr>
      </p:pic>
      <p:pic>
        <p:nvPicPr>
          <p:cNvPr id="8194" name="Picture 2"/>
          <p:cNvPicPr>
            <a:picLocks noChangeAspect="1" noChangeArrowheads="1"/>
          </p:cNvPicPr>
          <p:nvPr/>
        </p:nvPicPr>
        <p:blipFill>
          <a:blip r:embed="rId3" cstate="print"/>
          <a:srcRect/>
          <a:stretch>
            <a:fillRect/>
          </a:stretch>
        </p:blipFill>
        <p:spPr bwMode="auto">
          <a:xfrm>
            <a:off x="3130189" y="3284984"/>
            <a:ext cx="4662261" cy="309634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lstStyle/>
          <a:p>
            <a:pPr fontAlgn="base"/>
            <a:endParaRPr lang="ru-RU" sz="2000" dirty="0" smtClean="0"/>
          </a:p>
          <a:p>
            <a:pPr fontAlgn="base"/>
            <a:r>
              <a:rPr lang="ru-RU" sz="2000" dirty="0" smtClean="0"/>
              <a:t>Растут деревья, как продолжение жизни тех, кто отдал ее за мирный шепот лесов, чистое небо над головой, счастливое будущее нынешнего и будущего поколений! </a:t>
            </a:r>
          </a:p>
          <a:p>
            <a:r>
              <a:rPr lang="ru-RU" sz="2000" b="1" dirty="0" smtClean="0"/>
              <a:t>	</a:t>
            </a:r>
            <a:endParaRPr lang="ru-RU" sz="2000" dirty="0" smtClean="0"/>
          </a:p>
          <a:p>
            <a:endParaRPr lang="ru-RU" dirty="0"/>
          </a:p>
        </p:txBody>
      </p:sp>
      <p:pic>
        <p:nvPicPr>
          <p:cNvPr id="10242" name="Picture 2"/>
          <p:cNvPicPr>
            <a:picLocks noGrp="1" noChangeAspect="1" noChangeArrowheads="1"/>
          </p:cNvPicPr>
          <p:nvPr>
            <p:ph sz="half" idx="1"/>
          </p:nvPr>
        </p:nvPicPr>
        <p:blipFill>
          <a:blip r:embed="rId2" cstate="print"/>
          <a:srcRect/>
          <a:stretch>
            <a:fillRect/>
          </a:stretch>
        </p:blipFill>
        <p:spPr bwMode="auto">
          <a:xfrm>
            <a:off x="3575050" y="1502047"/>
            <a:ext cx="5111750" cy="3395118"/>
          </a:xfrm>
          <a:prstGeom prst="rect">
            <a:avLst/>
          </a:prstGeom>
          <a:ln>
            <a:noFill/>
          </a:ln>
          <a:effectLst>
            <a:softEdge rad="112500"/>
          </a:effectLst>
        </p:spPr>
      </p:pic>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79686"/>
          </a:xfrm>
        </p:spPr>
        <p:txBody>
          <a:bodyPr>
            <a:normAutofit/>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t/>
            </a:r>
            <a:br>
              <a:rPr lang="ru-RU" dirty="0" smtClean="0"/>
            </a:br>
            <a:endParaRPr lang="ru-RU" dirty="0"/>
          </a:p>
        </p:txBody>
      </p:sp>
      <p:sp>
        <p:nvSpPr>
          <p:cNvPr id="3" name="Текст 2"/>
          <p:cNvSpPr>
            <a:spLocks noGrp="1"/>
          </p:cNvSpPr>
          <p:nvPr>
            <p:ph type="body" idx="2"/>
          </p:nvPr>
        </p:nvSpPr>
        <p:spPr>
          <a:xfrm>
            <a:off x="395536" y="908720"/>
            <a:ext cx="3240360" cy="5688632"/>
          </a:xfrm>
        </p:spPr>
        <p:txBody>
          <a:bodyPr>
            <a:noAutofit/>
          </a:bodyPr>
          <a:lstStyle/>
          <a:p>
            <a:r>
              <a:rPr lang="ru-RU" sz="1800" dirty="0" smtClean="0"/>
              <a:t>  Мы живем в тревожном мире,</a:t>
            </a:r>
          </a:p>
          <a:p>
            <a:r>
              <a:rPr lang="ru-RU" sz="1800" dirty="0" smtClean="0"/>
              <a:t>   Но не наша в том вина,</a:t>
            </a:r>
          </a:p>
          <a:p>
            <a:r>
              <a:rPr lang="ru-RU" sz="1800" dirty="0" smtClean="0"/>
              <a:t>   Что звучат слова в эфире: «Гнет», «агрессия», «война».</a:t>
            </a:r>
          </a:p>
          <a:p>
            <a:r>
              <a:rPr lang="ru-RU" sz="1800" dirty="0" smtClean="0"/>
              <a:t>   Неспокойно жить на свете,</a:t>
            </a:r>
          </a:p>
          <a:p>
            <a:r>
              <a:rPr lang="ru-RU" sz="1800" dirty="0" smtClean="0"/>
              <a:t>   На земле любой страны,</a:t>
            </a:r>
          </a:p>
          <a:p>
            <a:r>
              <a:rPr lang="ru-RU" sz="1800" dirty="0" smtClean="0"/>
              <a:t>   Если где-то в кабинете</a:t>
            </a:r>
          </a:p>
          <a:p>
            <a:r>
              <a:rPr lang="ru-RU" sz="1800" dirty="0" smtClean="0"/>
              <a:t>   Созревает план войны.</a:t>
            </a:r>
          </a:p>
          <a:p>
            <a:r>
              <a:rPr lang="ru-RU" sz="1800" dirty="0" smtClean="0"/>
              <a:t>   Пусть в защиту людей</a:t>
            </a:r>
          </a:p>
          <a:p>
            <a:r>
              <a:rPr lang="ru-RU" sz="1800" dirty="0" smtClean="0"/>
              <a:t>   Всюду голос наш слышен:</a:t>
            </a:r>
          </a:p>
          <a:p>
            <a:r>
              <a:rPr lang="ru-RU" sz="1800" dirty="0" smtClean="0"/>
              <a:t> - Расцветать на просторе</a:t>
            </a:r>
          </a:p>
          <a:p>
            <a:r>
              <a:rPr lang="ru-RU" sz="1800" dirty="0" smtClean="0"/>
              <a:t>   Лесам и полям! ( слайд 11)</a:t>
            </a:r>
          </a:p>
          <a:p>
            <a:endParaRPr lang="ru-RU" sz="1800" dirty="0" smtClean="0"/>
          </a:p>
          <a:p>
            <a:r>
              <a:rPr lang="ru-RU" sz="1800" dirty="0" smtClean="0"/>
              <a:t>   Солнцу, миру и дружбе</a:t>
            </a:r>
          </a:p>
          <a:p>
            <a:r>
              <a:rPr lang="ru-RU" sz="1800" dirty="0" smtClean="0"/>
              <a:t>   Подниматься все выше,</a:t>
            </a:r>
          </a:p>
          <a:p>
            <a:r>
              <a:rPr lang="ru-RU" sz="1800" dirty="0" smtClean="0"/>
              <a:t>   Не смолкать в дружном хоре:</a:t>
            </a:r>
          </a:p>
          <a:p>
            <a:r>
              <a:rPr lang="ru-RU" sz="1800" dirty="0" smtClean="0"/>
              <a:t>  «Нет -  войне!» «Миру – да!»</a:t>
            </a:r>
          </a:p>
          <a:p>
            <a:r>
              <a:rPr lang="ru-RU" sz="1800" dirty="0" smtClean="0"/>
              <a:t>   Песня :«Нам нужен мир!»</a:t>
            </a:r>
          </a:p>
          <a:p>
            <a:r>
              <a:rPr lang="ru-RU" sz="1800" b="1" dirty="0" smtClean="0"/>
              <a:t> </a:t>
            </a:r>
            <a:endParaRPr lang="ru-RU" sz="1800" dirty="0" smtClean="0"/>
          </a:p>
          <a:p>
            <a:r>
              <a:rPr lang="ru-RU" sz="1600" dirty="0" smtClean="0"/>
              <a:t/>
            </a:r>
            <a:br>
              <a:rPr lang="ru-RU" sz="1600" dirty="0" smtClean="0"/>
            </a:br>
            <a:endParaRPr lang="ru-RU" sz="1600" dirty="0" smtClean="0"/>
          </a:p>
          <a:p>
            <a:endParaRPr lang="ru-RU" sz="1600" dirty="0"/>
          </a:p>
        </p:txBody>
      </p:sp>
      <p:pic>
        <p:nvPicPr>
          <p:cNvPr id="7" name="Picture 2" descr="F:\викторина\charitable-giving_100333696_m.jpg"/>
          <p:cNvPicPr>
            <a:picLocks noGrp="1" noChangeAspect="1" noChangeArrowheads="1"/>
          </p:cNvPicPr>
          <p:nvPr>
            <p:ph sz="half" idx="1"/>
          </p:nvPr>
        </p:nvPicPr>
        <p:blipFill>
          <a:blip r:embed="rId2" cstate="print"/>
          <a:srcRect/>
          <a:stretch>
            <a:fillRect/>
          </a:stretch>
        </p:blipFill>
        <p:spPr bwMode="auto">
          <a:xfrm>
            <a:off x="3707904" y="1772816"/>
            <a:ext cx="5111750" cy="34025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22030" y="620688"/>
            <a:ext cx="8229600" cy="2880320"/>
          </a:xfrm>
        </p:spPr>
        <p:txBody>
          <a:bodyPr>
            <a:normAutofit/>
          </a:bodyPr>
          <a:lstStyle/>
          <a:p>
            <a:r>
              <a:rPr lang="ru-RU" sz="3200" cap="none" dirty="0" smtClean="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rPr>
              <a:t>«Праздник – это радость, веселье, воспоминания о хороших событиях</a:t>
            </a:r>
            <a:r>
              <a:rPr lang="ru-RU" cap="none" dirty="0" smtClean="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rPr>
              <a:t>».</a:t>
            </a:r>
            <a:endParaRPr lang="ru-RU" cap="none"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endParaRPr>
          </a:p>
        </p:txBody>
      </p:sp>
      <p:sp>
        <p:nvSpPr>
          <p:cNvPr id="4" name="Подзаголовок 3"/>
          <p:cNvSpPr>
            <a:spLocks noGrp="1"/>
          </p:cNvSpPr>
          <p:nvPr>
            <p:ph type="subTitle" idx="1"/>
          </p:nvPr>
        </p:nvSpPr>
        <p:spPr/>
        <p:txBody>
          <a:bodyPr/>
          <a:lstStyle/>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bodyPr>
          <a:lstStyle/>
          <a:p>
            <a:r>
              <a:rPr lang="ru-RU" sz="2800" cap="none" dirty="0" smtClean="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rPr>
              <a:t>«День Победы – праздник со слезами на глазах».</a:t>
            </a:r>
            <a:endParaRPr lang="ru-RU" sz="2800" cap="none" dirty="0">
              <a:ln w="18000">
                <a:solidFill>
                  <a:schemeClr val="accent2">
                    <a:satMod val="140000"/>
                  </a:schemeClr>
                </a:solidFill>
                <a:prstDash val="solid"/>
                <a:miter lim="800000"/>
              </a:ln>
              <a:solidFill>
                <a:schemeClr val="accent2">
                  <a:lumMod val="50000"/>
                </a:schemeClr>
              </a:solidFill>
              <a:effectLst>
                <a:outerShdw blurRad="25500" dist="23000" dir="7020000" algn="tl">
                  <a:srgbClr val="000000">
                    <a:alpha val="50000"/>
                  </a:srgbClr>
                </a:outerShdw>
              </a:effectLst>
            </a:endParaRPr>
          </a:p>
        </p:txBody>
      </p:sp>
      <p:sp>
        <p:nvSpPr>
          <p:cNvPr id="5" name="Подзаголовок 4"/>
          <p:cNvSpPr>
            <a:spLocks noGrp="1"/>
          </p:cNvSpPr>
          <p:nvPr>
            <p:ph type="subTitle" idx="1"/>
          </p:nvPr>
        </p:nvSpPr>
        <p:spPr>
          <a:xfrm>
            <a:off x="1371600" y="4437112"/>
            <a:ext cx="6400800" cy="647186"/>
          </a:xfrm>
        </p:spPr>
        <p:txBody>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6178698"/>
          </a:xfrm>
        </p:spPr>
        <p:txBody>
          <a:bodyPr/>
          <a:lstStyle/>
          <a:p>
            <a:r>
              <a:rPr lang="ru-RU" dirty="0" smtClean="0"/>
              <a:t>Отмените войну!</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04664"/>
            <a:ext cx="3008313" cy="1030436"/>
          </a:xfrm>
        </p:spPr>
        <p:txBody>
          <a:bodyPr>
            <a:normAutofit fontScale="90000"/>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r>
              <a:rPr lang="ru-RU" dirty="0" smtClean="0"/>
              <a:t/>
            </a:r>
            <a:br>
              <a:rPr lang="ru-RU" dirty="0" smtClean="0"/>
            </a:br>
            <a:endParaRPr lang="ru-RU" dirty="0"/>
          </a:p>
        </p:txBody>
      </p:sp>
      <p:sp>
        <p:nvSpPr>
          <p:cNvPr id="6" name="Текст 5"/>
          <p:cNvSpPr>
            <a:spLocks noGrp="1"/>
          </p:cNvSpPr>
          <p:nvPr>
            <p:ph type="body" idx="2"/>
          </p:nvPr>
        </p:nvSpPr>
        <p:spPr/>
        <p:txBody>
          <a:bodyPr>
            <a:normAutofit lnSpcReduction="10000"/>
          </a:bodyPr>
          <a:lstStyle/>
          <a:p>
            <a:r>
              <a:rPr lang="ru-RU" dirty="0" smtClean="0"/>
              <a:t> </a:t>
            </a:r>
            <a:r>
              <a:rPr lang="ru-RU" sz="2000" dirty="0" smtClean="0"/>
              <a:t>Поклонимся великим тем годам,                                                                                         </a:t>
            </a:r>
            <a:br>
              <a:rPr lang="ru-RU" sz="2000" dirty="0" smtClean="0"/>
            </a:br>
            <a:r>
              <a:rPr lang="ru-RU" sz="2000" dirty="0" smtClean="0"/>
              <a:t>Тем славным командирам и бойцам,</a:t>
            </a:r>
            <a:br>
              <a:rPr lang="ru-RU" sz="2000" dirty="0" smtClean="0"/>
            </a:br>
            <a:r>
              <a:rPr lang="ru-RU" sz="2000" dirty="0" smtClean="0"/>
              <a:t>И Маршалам страны, и рядовым.</a:t>
            </a:r>
            <a:br>
              <a:rPr lang="ru-RU" sz="2000" dirty="0" smtClean="0"/>
            </a:br>
            <a:r>
              <a:rPr lang="ru-RU" sz="2000" dirty="0" smtClean="0"/>
              <a:t>Поклонимся и мертвым, и живым. </a:t>
            </a:r>
            <a:br>
              <a:rPr lang="ru-RU" sz="2000" dirty="0" smtClean="0"/>
            </a:br>
            <a:r>
              <a:rPr lang="ru-RU" sz="2000" dirty="0" smtClean="0"/>
              <a:t>Всем тем, которых забывать нельзя,</a:t>
            </a:r>
            <a:br>
              <a:rPr lang="ru-RU" sz="2000" dirty="0" smtClean="0"/>
            </a:br>
            <a:r>
              <a:rPr lang="ru-RU" sz="2000" dirty="0" smtClean="0"/>
              <a:t>Поклонимся, поклонимся, друзья. </a:t>
            </a:r>
            <a:br>
              <a:rPr lang="ru-RU" sz="2000" dirty="0" smtClean="0"/>
            </a:br>
            <a:r>
              <a:rPr lang="ru-RU" sz="2000" dirty="0" smtClean="0"/>
              <a:t>Всем миром, всем народом, всей землей.</a:t>
            </a:r>
            <a:br>
              <a:rPr lang="ru-RU" sz="2000" dirty="0" smtClean="0"/>
            </a:br>
            <a:r>
              <a:rPr lang="ru-RU" sz="2000" dirty="0" smtClean="0"/>
              <a:t>Поклонимся за тот великий бой.</a:t>
            </a:r>
            <a:endParaRPr lang="ru-RU" sz="2000" dirty="0"/>
          </a:p>
        </p:txBody>
      </p:sp>
      <p:pic>
        <p:nvPicPr>
          <p:cNvPr id="1026" name="Picture 2" descr="C:\Users\БАБУШКА\Desktop\Рубеж славы\мемориал\1.jpg"/>
          <p:cNvPicPr>
            <a:picLocks noGrp="1" noChangeAspect="1" noChangeArrowheads="1"/>
          </p:cNvPicPr>
          <p:nvPr>
            <p:ph sz="half" idx="1"/>
          </p:nvPr>
        </p:nvPicPr>
        <p:blipFill>
          <a:blip r:embed="rId2" cstate="print"/>
          <a:srcRect/>
          <a:stretch>
            <a:fillRect/>
          </a:stretch>
        </p:blipFill>
        <p:spPr bwMode="auto">
          <a:xfrm>
            <a:off x="3563888" y="1700808"/>
            <a:ext cx="5111750" cy="324653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3008313" cy="1162050"/>
          </a:xfrm>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a:xfrm>
            <a:off x="457200" y="1196752"/>
            <a:ext cx="3008313" cy="4929411"/>
          </a:xfrm>
        </p:spPr>
        <p:txBody>
          <a:bodyPr>
            <a:normAutofit lnSpcReduction="10000"/>
          </a:bodyPr>
          <a:lstStyle/>
          <a:p>
            <a:r>
              <a:rPr lang="ru-RU" sz="2000" dirty="0" smtClean="0"/>
              <a:t>Рядом с нами живут ветераны,                                  </a:t>
            </a:r>
          </a:p>
          <a:p>
            <a:r>
              <a:rPr lang="ru-RU" sz="2000" dirty="0" smtClean="0"/>
              <a:t>Что прошли по дорогам войны. </a:t>
            </a:r>
          </a:p>
          <a:p>
            <a:r>
              <a:rPr lang="ru-RU" sz="2000" dirty="0" smtClean="0"/>
              <a:t>Пусть болят у них старые раны</a:t>
            </a:r>
          </a:p>
          <a:p>
            <a:r>
              <a:rPr lang="ru-RU" sz="2000" dirty="0" smtClean="0"/>
              <a:t>Но духом они, как и прежде, сильны. </a:t>
            </a:r>
          </a:p>
          <a:p>
            <a:endParaRPr lang="ru-RU" sz="2000" dirty="0" smtClean="0"/>
          </a:p>
          <a:p>
            <a:r>
              <a:rPr lang="ru-RU" sz="2000" dirty="0" smtClean="0"/>
              <a:t>Слава тебе, победитель – солдат,</a:t>
            </a:r>
          </a:p>
          <a:p>
            <a:r>
              <a:rPr lang="ru-RU" sz="2000" dirty="0" smtClean="0"/>
              <a:t>Ты прошел через все испытанья                                                                 Не ради чинов и наград,</a:t>
            </a:r>
            <a:r>
              <a:rPr lang="ru-RU" sz="2000" i="1" dirty="0" smtClean="0"/>
              <a:t>                                               </a:t>
            </a:r>
            <a:r>
              <a:rPr lang="ru-RU" sz="2000" dirty="0" smtClean="0"/>
              <a:t>                                             А чтобы избавить людей от страданья!</a:t>
            </a:r>
          </a:p>
          <a:p>
            <a:endParaRPr lang="ru-RU" dirty="0"/>
          </a:p>
        </p:txBody>
      </p:sp>
      <p:pic>
        <p:nvPicPr>
          <p:cNvPr id="5" name="Содержимое 4" descr="C:\Users\БАБУШКА\Desktop\ветераны.png"/>
          <p:cNvPicPr>
            <a:picLocks noGrp="1"/>
          </p:cNvPicPr>
          <p:nvPr>
            <p:ph sz="half" idx="1"/>
          </p:nvPr>
        </p:nvPicPr>
        <p:blipFill>
          <a:blip r:embed="rId2" cstate="print"/>
          <a:srcRect/>
          <a:stretch>
            <a:fillRect/>
          </a:stretch>
        </p:blipFill>
        <p:spPr bwMode="auto">
          <a:xfrm>
            <a:off x="3563888" y="1196752"/>
            <a:ext cx="5111750" cy="51983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C00000"/>
                </a:solidFill>
              </a:rPr>
              <a:t>"</a:t>
            </a:r>
            <a:r>
              <a:rPr lang="ru-RU" b="1" dirty="0" smtClean="0">
                <a:solidFill>
                  <a:srgbClr val="C00000"/>
                </a:solidFill>
              </a:rPr>
              <a:t> </a:t>
            </a:r>
            <a:r>
              <a:rPr lang="ru-RU" b="1" i="1" dirty="0" smtClean="0">
                <a:solidFill>
                  <a:srgbClr val="C00000"/>
                </a:solidFill>
              </a:rPr>
              <a:t>Рубеж Славы "</a:t>
            </a:r>
            <a:r>
              <a:rPr lang="ru-RU" dirty="0" smtClean="0">
                <a:solidFill>
                  <a:srgbClr val="C00000"/>
                </a:solidFill>
              </a:rPr>
              <a:t/>
            </a:r>
            <a:br>
              <a:rPr lang="ru-RU" dirty="0" smtClean="0">
                <a:solidFill>
                  <a:srgbClr val="C00000"/>
                </a:solidFill>
              </a:rPr>
            </a:br>
            <a:endParaRPr lang="ru-RU" dirty="0">
              <a:solidFill>
                <a:srgbClr val="C00000"/>
              </a:solidFill>
            </a:endParaRPr>
          </a:p>
        </p:txBody>
      </p:sp>
      <p:sp>
        <p:nvSpPr>
          <p:cNvPr id="3" name="Текст 2"/>
          <p:cNvSpPr>
            <a:spLocks noGrp="1"/>
          </p:cNvSpPr>
          <p:nvPr>
            <p:ph type="body" idx="2"/>
          </p:nvPr>
        </p:nvSpPr>
        <p:spPr/>
        <p:txBody>
          <a:bodyPr/>
          <a:lstStyle/>
          <a:p>
            <a:r>
              <a:rPr lang="ru-RU" sz="2000" dirty="0" smtClean="0"/>
              <a:t>Это была самая тяжелая и самая кровопролитная война в истории нашего народа. 1418 дней и ночей продолжалась великая битва с немецкими захватчиками</a:t>
            </a:r>
            <a:r>
              <a:rPr lang="ru-RU" dirty="0" smtClean="0"/>
              <a:t>. </a:t>
            </a:r>
            <a:endParaRPr lang="ru-RU" dirty="0"/>
          </a:p>
        </p:txBody>
      </p:sp>
      <p:pic>
        <p:nvPicPr>
          <p:cNvPr id="5" name="Содержимое 3" descr="0_62b7d_ca04b538_XL.jpeg"/>
          <p:cNvPicPr>
            <a:picLocks noGrp="1" noChangeAspect="1"/>
          </p:cNvPicPr>
          <p:nvPr>
            <p:ph sz="half" idx="1"/>
          </p:nvPr>
        </p:nvPicPr>
        <p:blipFill>
          <a:blip r:embed="rId2" cstate="print"/>
          <a:stretch>
            <a:fillRect/>
          </a:stretch>
        </p:blipFill>
        <p:spPr>
          <a:xfrm>
            <a:off x="3563888" y="1196752"/>
            <a:ext cx="5136876" cy="4032448"/>
          </a:xfrm>
          <a:prstGeom prst="roundRect">
            <a:avLst>
              <a:gd name="adj" fmla="val 8594"/>
            </a:avLst>
          </a:prstGeom>
          <a:solidFill>
            <a:srgbClr val="FFFFFF">
              <a:shade val="85000"/>
            </a:srgbClr>
          </a:solidFill>
          <a:ln>
            <a:solidFill>
              <a:schemeClr val="bg1">
                <a:lumMod val="95000"/>
                <a:lumOff val="5000"/>
              </a:schemeClr>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779686"/>
          </a:xfrm>
        </p:spPr>
        <p:txBody>
          <a:bodyPr/>
          <a:lstStyle/>
          <a:p>
            <a:r>
              <a:rPr lang="ru-RU" b="1" i="1" dirty="0" smtClean="0">
                <a:solidFill>
                  <a:srgbClr val="FF0000"/>
                </a:solidFill>
              </a:rPr>
              <a:t>"</a:t>
            </a:r>
            <a:r>
              <a:rPr lang="ru-RU" b="1" dirty="0" smtClean="0">
                <a:solidFill>
                  <a:srgbClr val="FF0000"/>
                </a:solidFill>
              </a:rPr>
              <a:t> </a:t>
            </a:r>
            <a:r>
              <a:rPr lang="ru-RU" b="1" i="1" dirty="0" smtClean="0">
                <a:solidFill>
                  <a:srgbClr val="FF0000"/>
                </a:solidFill>
              </a:rPr>
              <a:t>Рубеж Славы "</a:t>
            </a:r>
            <a:r>
              <a:rPr lang="ru-RU" dirty="0" smtClean="0">
                <a:solidFill>
                  <a:srgbClr val="FF0000"/>
                </a:solidFill>
              </a:rPr>
              <a:t/>
            </a:r>
            <a:br>
              <a:rPr lang="ru-RU" dirty="0" smtClean="0">
                <a:solidFill>
                  <a:srgbClr val="FF0000"/>
                </a:solidFill>
              </a:rPr>
            </a:br>
            <a:endParaRPr lang="ru-RU" dirty="0">
              <a:solidFill>
                <a:srgbClr val="FF0000"/>
              </a:solidFill>
            </a:endParaRPr>
          </a:p>
        </p:txBody>
      </p:sp>
      <p:sp>
        <p:nvSpPr>
          <p:cNvPr id="3" name="Текст 2"/>
          <p:cNvSpPr>
            <a:spLocks noGrp="1"/>
          </p:cNvSpPr>
          <p:nvPr>
            <p:ph type="body" idx="2"/>
          </p:nvPr>
        </p:nvSpPr>
        <p:spPr>
          <a:xfrm>
            <a:off x="457200" y="1196752"/>
            <a:ext cx="3008313" cy="4929411"/>
          </a:xfrm>
        </p:spPr>
        <p:txBody>
          <a:bodyPr>
            <a:noAutofit/>
          </a:bodyPr>
          <a:lstStyle/>
          <a:p>
            <a:r>
              <a:rPr lang="ru-RU" sz="2000" dirty="0" smtClean="0"/>
              <a:t>К 1941 году фашисты захватили почти всю Европу. А 22 июня на рассвете, в один из самых продолжительных дней в году, Германия начала войну против советского народа. Гитлер хотел истребить большую часть русского народа, украинцев, белорусов, а оставшихся превратить в рабов. Он заявлял: «Я имею право уничтожить миллионы людей низшей расы, которая размножается, как черви…». </a:t>
            </a:r>
            <a:br>
              <a:rPr lang="ru-RU" sz="2000" dirty="0" smtClean="0"/>
            </a:br>
            <a:r>
              <a:rPr lang="ru-RU" sz="2000" dirty="0" smtClean="0"/>
              <a:t/>
            </a:r>
            <a:br>
              <a:rPr lang="ru-RU" sz="2000" dirty="0" smtClean="0"/>
            </a:br>
            <a:endParaRPr lang="ru-RU" sz="2000" dirty="0"/>
          </a:p>
        </p:txBody>
      </p:sp>
      <p:pic>
        <p:nvPicPr>
          <p:cNvPr id="5" name="Содержимое 4" descr="3.jpeg"/>
          <p:cNvPicPr>
            <a:picLocks noGrp="1" noChangeAspect="1"/>
          </p:cNvPicPr>
          <p:nvPr>
            <p:ph sz="half" idx="1"/>
          </p:nvPr>
        </p:nvPicPr>
        <p:blipFill>
          <a:blip r:embed="rId2" cstate="print"/>
          <a:stretch>
            <a:fillRect/>
          </a:stretch>
        </p:blipFill>
        <p:spPr>
          <a:xfrm>
            <a:off x="3419872" y="404664"/>
            <a:ext cx="4860541"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Stroitel1stvo-Moskovskoi-zony-oborony.jpg"/>
          <p:cNvPicPr>
            <a:picLocks noChangeAspect="1"/>
          </p:cNvPicPr>
          <p:nvPr/>
        </p:nvPicPr>
        <p:blipFill>
          <a:blip r:embed="rId3" cstate="print"/>
          <a:stretch>
            <a:fillRect/>
          </a:stretch>
        </p:blipFill>
        <p:spPr>
          <a:xfrm>
            <a:off x="4144160" y="3284985"/>
            <a:ext cx="4784530" cy="3312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836</TotalTime>
  <Words>991</Words>
  <Application>Microsoft Office PowerPoint</Application>
  <PresentationFormat>Экран (4:3)</PresentationFormat>
  <Paragraphs>99</Paragraphs>
  <Slides>28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Апекс</vt:lpstr>
      <vt:lpstr> Управление образования города Химки                    Муниципальное бюджетное образовательное учреждени Лицей №12  </vt:lpstr>
      <vt:lpstr>" Да будет светлой наша память. " </vt:lpstr>
      <vt:lpstr>«Праздник – это радость, веселье, воспоминания о хороших событиях».</vt:lpstr>
      <vt:lpstr>«День Победы – праздник со слезами на глазах».</vt:lpstr>
      <vt:lpstr>Отмените войну!</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lpstr>" Рубеж Славы "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Литературно-музыкальная композиция " Рубеж Славы "</dc:title>
  <dc:creator>БАБУШКА</dc:creator>
  <cp:lastModifiedBy>user</cp:lastModifiedBy>
  <cp:revision>53</cp:revision>
  <dcterms:created xsi:type="dcterms:W3CDTF">2013-10-25T19:57:10Z</dcterms:created>
  <dcterms:modified xsi:type="dcterms:W3CDTF">2014-01-22T12:11:13Z</dcterms:modified>
</cp:coreProperties>
</file>