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0"/>
  </p:notesMasterIdLst>
  <p:handoutMasterIdLst>
    <p:handoutMasterId r:id="rId11"/>
  </p:handoutMasterIdLst>
  <p:sldIdLst>
    <p:sldId id="257" r:id="rId2"/>
    <p:sldId id="367" r:id="rId3"/>
    <p:sldId id="402" r:id="rId4"/>
    <p:sldId id="406" r:id="rId5"/>
    <p:sldId id="404" r:id="rId6"/>
    <p:sldId id="407" r:id="rId7"/>
    <p:sldId id="368" r:id="rId8"/>
    <p:sldId id="408" r:id="rId9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0413E"/>
    <a:srgbClr val="FFFF00"/>
    <a:srgbClr val="CC3300"/>
    <a:srgbClr val="2E27B7"/>
    <a:srgbClr val="000000"/>
    <a:srgbClr val="4D4D4D"/>
    <a:srgbClr val="325886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>
      <p:cViewPr>
        <p:scale>
          <a:sx n="75" d="100"/>
          <a:sy n="75" d="100"/>
        </p:scale>
        <p:origin x="-1014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10BBFBF-0B57-429F-94D3-A240783561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294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F9533D0-CFC1-4283-8D48-33BCBFB050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8605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C624D-D849-4D77-A6FB-8D426E3BBEF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1926520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7B917-C2A3-47AA-8FBD-8E68A9A0A51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4987735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B0459-76BD-471F-8559-2DDA645EE8D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267642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C680A-DD99-41A9-B74E-42FEE6726E4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2164592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F3A50-07E5-4695-B38F-B7DA2672207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8824037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9D67F-D725-4BC8-992D-EC4F643C953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0947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CA0BD-3774-4260-BD8C-85905A2DF51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1264682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029C1-6BCC-4D47-8D9D-6AE531CF257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3472648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DB6FC-917C-4324-A173-F22EDBB4EC0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4250484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6EF0F-469C-42B6-AD95-DD85386BA1E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7613049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F4C16-532F-42F0-AF3D-D2A8B881EBF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5277083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fld id="{9DE2AEF2-5E07-4EE1-8121-3A15B59C6E3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4506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506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506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506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506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507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507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507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507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507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507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507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507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507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507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508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508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508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508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508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508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508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508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508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508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509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509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509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509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509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509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9" descr="Titul 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9"/>
          <p:cNvSpPr>
            <a:spLocks noChangeArrowheads="1"/>
          </p:cNvSpPr>
          <p:nvPr/>
        </p:nvSpPr>
        <p:spPr bwMode="auto">
          <a:xfrm>
            <a:off x="539750" y="4437063"/>
            <a:ext cx="621665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5000"/>
              </a:lnSpc>
            </a:pPr>
            <a:r>
              <a:rPr lang="ru-RU" altLang="ru-RU" sz="3600" b="1">
                <a:solidFill>
                  <a:schemeClr val="tx2"/>
                </a:solidFill>
              </a:rPr>
              <a:t/>
            </a:r>
            <a:br>
              <a:rPr lang="ru-RU" altLang="ru-RU" sz="3600" b="1">
                <a:solidFill>
                  <a:schemeClr val="tx2"/>
                </a:solidFill>
              </a:rPr>
            </a:br>
            <a:endParaRPr lang="en-GB" altLang="ru-RU" sz="3600" b="1">
              <a:solidFill>
                <a:schemeClr val="tx2"/>
              </a:solidFill>
              <a:latin typeface="Univers 55"/>
            </a:endParaRPr>
          </a:p>
        </p:txBody>
      </p:sp>
      <p:pic>
        <p:nvPicPr>
          <p:cNvPr id="14340" name="Рисунок 8" descr="Logo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63" y="1071563"/>
            <a:ext cx="4560887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7"/>
          <p:cNvSpPr txBox="1">
            <a:spLocks noChangeArrowheads="1"/>
          </p:cNvSpPr>
          <p:nvPr/>
        </p:nvSpPr>
        <p:spPr bwMode="auto">
          <a:xfrm>
            <a:off x="215900" y="152400"/>
            <a:ext cx="821531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altLang="ru-RU" b="1">
                <a:solidFill>
                  <a:srgbClr val="F2F2F2"/>
                </a:solidFill>
              </a:rPr>
              <a:t>Акция «Дни защиты от экологической опасности на территории Пермского края»</a:t>
            </a: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57250" y="2286000"/>
            <a:ext cx="8143875" cy="147002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Уроки чистоты</a:t>
            </a:r>
          </a:p>
        </p:txBody>
      </p:sp>
      <p:pic>
        <p:nvPicPr>
          <p:cNvPr id="14343" name="Picture 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288" y="4868863"/>
            <a:ext cx="1487487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 txBox="1">
            <a:spLocks noChangeArrowheads="1"/>
          </p:cNvSpPr>
          <p:nvPr/>
        </p:nvSpPr>
        <p:spPr bwMode="auto">
          <a:xfrm>
            <a:off x="857250" y="0"/>
            <a:ext cx="75438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chemeClr val="tx2"/>
                </a:solidFill>
              </a:rPr>
              <a:t>Состояние системы обращения с отходами в Пермском крае</a:t>
            </a:r>
            <a:endParaRPr lang="en-US" altLang="ru-RU" sz="2400" b="1">
              <a:solidFill>
                <a:schemeClr val="tx2"/>
              </a:solidFill>
            </a:endParaRPr>
          </a:p>
        </p:txBody>
      </p:sp>
      <p:grpSp>
        <p:nvGrpSpPr>
          <p:cNvPr id="15363" name="Группа 30"/>
          <p:cNvGrpSpPr>
            <a:grpSpLocks/>
          </p:cNvGrpSpPr>
          <p:nvPr/>
        </p:nvGrpSpPr>
        <p:grpSpPr bwMode="auto">
          <a:xfrm>
            <a:off x="1143000" y="1285875"/>
            <a:ext cx="7286625" cy="1428750"/>
            <a:chOff x="571472" y="2071678"/>
            <a:chExt cx="6929485" cy="824083"/>
          </a:xfrm>
        </p:grpSpPr>
        <p:grpSp>
          <p:nvGrpSpPr>
            <p:cNvPr id="15374" name="Группа 25"/>
            <p:cNvGrpSpPr>
              <a:grpSpLocks/>
            </p:cNvGrpSpPr>
            <p:nvPr/>
          </p:nvGrpSpPr>
          <p:grpSpPr bwMode="auto">
            <a:xfrm>
              <a:off x="571472" y="2071678"/>
              <a:ext cx="6929485" cy="824083"/>
              <a:chOff x="0" y="906491"/>
              <a:chExt cx="6929485" cy="824083"/>
            </a:xfrm>
          </p:grpSpPr>
          <p:sp>
            <p:nvSpPr>
              <p:cNvPr id="2" name="Скругленный прямоугольник 27"/>
              <p:cNvSpPr/>
              <p:nvPr/>
            </p:nvSpPr>
            <p:spPr>
              <a:xfrm>
                <a:off x="0" y="906491"/>
                <a:ext cx="6929485" cy="824083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3" name="Скругленный прямоугольник 4"/>
              <p:cNvSpPr/>
              <p:nvPr/>
            </p:nvSpPr>
            <p:spPr>
              <a:xfrm>
                <a:off x="1468931" y="906491"/>
                <a:ext cx="5460554" cy="82408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53340" tIns="53340" rIns="53340" bIns="53340" anchor="ctr"/>
              <a:lstStyle/>
              <a:p>
                <a:pPr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b="1">
                    <a:solidFill>
                      <a:srgbClr val="FFFFFF"/>
                    </a:solidFill>
                  </a:rPr>
                  <a:t>Количество образующихся ТБО в </a:t>
                </a:r>
                <a:r>
                  <a:rPr lang="en-US" b="1">
                    <a:solidFill>
                      <a:srgbClr val="FFFFFF"/>
                    </a:solidFill>
                  </a:rPr>
                  <a:t>                              </a:t>
                </a:r>
                <a:r>
                  <a:rPr lang="ru-RU" b="1">
                    <a:solidFill>
                      <a:srgbClr val="FFFFFF"/>
                    </a:solidFill>
                  </a:rPr>
                  <a:t>Пермском крае–1,2 млн. тонн/год </a:t>
                </a:r>
              </a:p>
            </p:txBody>
          </p:sp>
        </p:grpSp>
        <p:sp>
          <p:nvSpPr>
            <p:cNvPr id="4" name="Скругленный прямоугольник 26"/>
            <p:cNvSpPr/>
            <p:nvPr/>
          </p:nvSpPr>
          <p:spPr>
            <a:xfrm>
              <a:off x="745087" y="2154086"/>
              <a:ext cx="1204734" cy="659266"/>
            </a:xfrm>
            <a:prstGeom prst="roundRect">
              <a:avLst>
                <a:gd name="adj" fmla="val 10000"/>
              </a:avLst>
            </a:prstGeom>
            <a:blipFill rotWithShape="0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50000"/>
                <a:hueOff val="1000575"/>
                <a:satOff val="-895"/>
                <a:lumOff val="3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5364" name="Группа 30"/>
          <p:cNvGrpSpPr>
            <a:grpSpLocks/>
          </p:cNvGrpSpPr>
          <p:nvPr/>
        </p:nvGrpSpPr>
        <p:grpSpPr bwMode="auto">
          <a:xfrm>
            <a:off x="1116013" y="2997200"/>
            <a:ext cx="7286625" cy="1428750"/>
            <a:chOff x="571472" y="2071678"/>
            <a:chExt cx="6929485" cy="824083"/>
          </a:xfrm>
        </p:grpSpPr>
        <p:grpSp>
          <p:nvGrpSpPr>
            <p:cNvPr id="15370" name="Группа 25"/>
            <p:cNvGrpSpPr>
              <a:grpSpLocks/>
            </p:cNvGrpSpPr>
            <p:nvPr/>
          </p:nvGrpSpPr>
          <p:grpSpPr bwMode="auto">
            <a:xfrm>
              <a:off x="571472" y="2071678"/>
              <a:ext cx="6929485" cy="824083"/>
              <a:chOff x="0" y="906491"/>
              <a:chExt cx="6929485" cy="824083"/>
            </a:xfrm>
          </p:grpSpPr>
          <p:sp>
            <p:nvSpPr>
              <p:cNvPr id="5" name="Скругленный прямоугольник 27"/>
              <p:cNvSpPr/>
              <p:nvPr/>
            </p:nvSpPr>
            <p:spPr>
              <a:xfrm>
                <a:off x="0" y="906491"/>
                <a:ext cx="6929485" cy="824083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6" name="Скругленный прямоугольник 4"/>
              <p:cNvSpPr/>
              <p:nvPr/>
            </p:nvSpPr>
            <p:spPr>
              <a:xfrm>
                <a:off x="1468930" y="906491"/>
                <a:ext cx="5460555" cy="82408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53340" tIns="53340" rIns="53340" bIns="53340" anchor="ctr"/>
              <a:lstStyle/>
              <a:p>
                <a:pPr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b="1">
                    <a:solidFill>
                      <a:srgbClr val="FFFFFF"/>
                    </a:solidFill>
                  </a:rPr>
                  <a:t>В крае насчитывается 1101 объектов  захоронения твердых бытовых отходов</a:t>
                </a:r>
              </a:p>
            </p:txBody>
          </p:sp>
        </p:grpSp>
        <p:sp>
          <p:nvSpPr>
            <p:cNvPr id="7" name="Скругленный прямоугольник 26"/>
            <p:cNvSpPr/>
            <p:nvPr/>
          </p:nvSpPr>
          <p:spPr>
            <a:xfrm>
              <a:off x="745086" y="2154086"/>
              <a:ext cx="1204734" cy="659266"/>
            </a:xfrm>
            <a:prstGeom prst="roundRect">
              <a:avLst>
                <a:gd name="adj" fmla="val 10000"/>
              </a:avLst>
            </a:prstGeom>
            <a:blipFill rotWithShape="0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50000"/>
                <a:hueOff val="1000575"/>
                <a:satOff val="-895"/>
                <a:lumOff val="3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5365" name="Группа 30"/>
          <p:cNvGrpSpPr>
            <a:grpSpLocks/>
          </p:cNvGrpSpPr>
          <p:nvPr/>
        </p:nvGrpSpPr>
        <p:grpSpPr bwMode="auto">
          <a:xfrm>
            <a:off x="1042988" y="4652963"/>
            <a:ext cx="7286625" cy="1428750"/>
            <a:chOff x="571472" y="2071678"/>
            <a:chExt cx="6929485" cy="824083"/>
          </a:xfrm>
        </p:grpSpPr>
        <p:grpSp>
          <p:nvGrpSpPr>
            <p:cNvPr id="15366" name="Группа 25"/>
            <p:cNvGrpSpPr>
              <a:grpSpLocks/>
            </p:cNvGrpSpPr>
            <p:nvPr/>
          </p:nvGrpSpPr>
          <p:grpSpPr bwMode="auto">
            <a:xfrm>
              <a:off x="571472" y="2071678"/>
              <a:ext cx="6929485" cy="824083"/>
              <a:chOff x="0" y="906491"/>
              <a:chExt cx="6929485" cy="824083"/>
            </a:xfrm>
          </p:grpSpPr>
          <p:sp>
            <p:nvSpPr>
              <p:cNvPr id="28" name="Скругленный прямоугольник 27"/>
              <p:cNvSpPr/>
              <p:nvPr/>
            </p:nvSpPr>
            <p:spPr>
              <a:xfrm>
                <a:off x="0" y="906491"/>
                <a:ext cx="6929485" cy="824083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29" name="Скругленный прямоугольник 4"/>
              <p:cNvSpPr/>
              <p:nvPr/>
            </p:nvSpPr>
            <p:spPr>
              <a:xfrm>
                <a:off x="1468930" y="906491"/>
                <a:ext cx="5460555" cy="82408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53340" tIns="53340" rIns="53340" bIns="53340" anchor="ctr"/>
              <a:lstStyle/>
              <a:p>
                <a:pPr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b="1">
                    <a:solidFill>
                      <a:srgbClr val="FFFFFF"/>
                    </a:solidFill>
                  </a:rPr>
                  <a:t>Несанкционированному размещению подвергается порядка 40 % ТБО</a:t>
                </a:r>
              </a:p>
              <a:p>
                <a:pPr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b="1">
                    <a:solidFill>
                      <a:srgbClr val="FFFFFF"/>
                    </a:solidFill>
                  </a:rPr>
                  <a:t>Вторичному использованию подвергается порядка 1 % отходов.</a:t>
                </a:r>
              </a:p>
              <a:p>
                <a:pPr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ru-RU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7" name="Скругленный прямоугольник 26"/>
            <p:cNvSpPr/>
            <p:nvPr/>
          </p:nvSpPr>
          <p:spPr>
            <a:xfrm>
              <a:off x="745086" y="2154086"/>
              <a:ext cx="1204734" cy="659266"/>
            </a:xfrm>
            <a:prstGeom prst="roundRect">
              <a:avLst>
                <a:gd name="adj" fmla="val 10000"/>
              </a:avLst>
            </a:prstGeom>
            <a:blipFill rotWithShape="0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50000"/>
                <a:hueOff val="1000575"/>
                <a:satOff val="-895"/>
                <a:lumOff val="3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 txBox="1">
            <a:spLocks noChangeArrowheads="1"/>
          </p:cNvSpPr>
          <p:nvPr/>
        </p:nvSpPr>
        <p:spPr bwMode="auto">
          <a:xfrm>
            <a:off x="857250" y="0"/>
            <a:ext cx="75438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chemeClr val="tx2"/>
                </a:solidFill>
              </a:rPr>
              <a:t>Морфологический состав  образующихся ТБО</a:t>
            </a:r>
            <a:endParaRPr lang="en-US" altLang="ru-RU" sz="2400" b="1">
              <a:solidFill>
                <a:schemeClr val="tx2"/>
              </a:solidFill>
            </a:endParaRPr>
          </a:p>
        </p:txBody>
      </p:sp>
      <p:graphicFrame>
        <p:nvGraphicFramePr>
          <p:cNvPr id="1026" name="Object 7"/>
          <p:cNvGraphicFramePr>
            <a:graphicFrameLocks/>
          </p:cNvGraphicFramePr>
          <p:nvPr/>
        </p:nvGraphicFramePr>
        <p:xfrm>
          <a:off x="658813" y="1047750"/>
          <a:ext cx="8188325" cy="445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Диаграмма" r:id="rId3" imgW="4724400" imgH="2886151" progId="Excel.Chart.8">
                  <p:embed/>
                </p:oleObj>
              </mc:Choice>
              <mc:Fallback>
                <p:oleObj name="Диаграмма" r:id="rId3" imgW="4724400" imgH="2886151" progId="Excel.Chart.8">
                  <p:embed/>
                  <p:pic>
                    <p:nvPicPr>
                      <p:cNvPr id="0" name="Object 7"/>
                      <p:cNvPicPr preferRelativeResize="0">
                        <a:picLocks noRo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3" y="1047750"/>
                        <a:ext cx="8188325" cy="445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Овал 5"/>
          <p:cNvSpPr>
            <a:spLocks noChangeArrowheads="1"/>
          </p:cNvSpPr>
          <p:nvPr/>
        </p:nvSpPr>
        <p:spPr bwMode="auto">
          <a:xfrm rot="-592036">
            <a:off x="3656013" y="3159125"/>
            <a:ext cx="2681287" cy="827088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Вторичное сырье 32,5 %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1500188"/>
            <a:ext cx="8196263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857250" y="0"/>
            <a:ext cx="75438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Состояние системы обращения с отходами</a:t>
            </a:r>
            <a:endParaRPr lang="en-US" sz="24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6388" name="Группа 25"/>
          <p:cNvGrpSpPr>
            <a:grpSpLocks/>
          </p:cNvGrpSpPr>
          <p:nvPr/>
        </p:nvGrpSpPr>
        <p:grpSpPr bwMode="auto">
          <a:xfrm>
            <a:off x="1143000" y="1143000"/>
            <a:ext cx="6929438" cy="714375"/>
            <a:chOff x="0" y="906491"/>
            <a:chExt cx="6929485" cy="824083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0" y="906491"/>
              <a:ext cx="6929485" cy="824083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кругленный прямоугольник 4"/>
            <p:cNvSpPr/>
            <p:nvPr/>
          </p:nvSpPr>
          <p:spPr>
            <a:xfrm>
              <a:off x="0" y="906491"/>
              <a:ext cx="6929485" cy="8240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53340" rIns="53340" bIns="5334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>
                  <a:solidFill>
                    <a:srgbClr val="FFFFFF"/>
                  </a:solidFill>
                </a:rPr>
                <a:t>Ежегодное  образование отходов </a:t>
              </a: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>
                  <a:solidFill>
                    <a:srgbClr val="FFFFFF"/>
                  </a:solidFill>
                </a:rPr>
                <a:t>1,2 млн. тонн </a:t>
              </a:r>
            </a:p>
          </p:txBody>
        </p:sp>
      </p:grpSp>
      <p:grpSp>
        <p:nvGrpSpPr>
          <p:cNvPr id="3" name="Группа 32"/>
          <p:cNvGrpSpPr>
            <a:grpSpLocks/>
          </p:cNvGrpSpPr>
          <p:nvPr/>
        </p:nvGrpSpPr>
        <p:grpSpPr bwMode="auto">
          <a:xfrm>
            <a:off x="1643063" y="2428875"/>
            <a:ext cx="6000750" cy="714375"/>
            <a:chOff x="0" y="906491"/>
            <a:chExt cx="6929485" cy="824083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0" y="906491"/>
              <a:ext cx="6929485" cy="824083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Скругленный прямоугольник 4"/>
            <p:cNvSpPr/>
            <p:nvPr/>
          </p:nvSpPr>
          <p:spPr>
            <a:xfrm>
              <a:off x="0" y="906491"/>
              <a:ext cx="6929485" cy="8240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53340" rIns="53340" bIns="5334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 dirty="0"/>
                <a:t>ж/</a:t>
              </a:r>
              <a:r>
                <a:rPr lang="ru-RU" sz="2000" b="1" dirty="0" err="1"/>
                <a:t>д</a:t>
              </a:r>
              <a:r>
                <a:rPr lang="ru-RU" sz="2000" b="1" dirty="0"/>
                <a:t> состав от Екатеринбурга до Москвы</a:t>
              </a:r>
            </a:p>
          </p:txBody>
        </p:sp>
      </p:grpSp>
      <p:grpSp>
        <p:nvGrpSpPr>
          <p:cNvPr id="4" name="Группа 47"/>
          <p:cNvGrpSpPr>
            <a:grpSpLocks/>
          </p:cNvGrpSpPr>
          <p:nvPr/>
        </p:nvGrpSpPr>
        <p:grpSpPr bwMode="auto">
          <a:xfrm>
            <a:off x="4500563" y="2071688"/>
            <a:ext cx="428625" cy="144462"/>
            <a:chOff x="4500562" y="2071678"/>
            <a:chExt cx="428628" cy="144464"/>
          </a:xfrm>
        </p:grpSpPr>
        <p:cxnSp>
          <p:nvCxnSpPr>
            <p:cNvPr id="37" name="Прямая соединительная линия 36"/>
            <p:cNvCxnSpPr/>
            <p:nvPr/>
          </p:nvCxnSpPr>
          <p:spPr>
            <a:xfrm>
              <a:off x="4500562" y="2071678"/>
              <a:ext cx="428628" cy="158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4500562" y="2214555"/>
              <a:ext cx="428628" cy="158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9155" name="Picture 3" descr="vagon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" y="5089525"/>
            <a:ext cx="1643063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 descr="vagon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0288" y="5089525"/>
            <a:ext cx="1643062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 descr="vagon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0950" y="5110163"/>
            <a:ext cx="1643063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 descr="vagon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1138" y="5110163"/>
            <a:ext cx="1643062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 descr="vagon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63" y="5119688"/>
            <a:ext cx="1643062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 descr="vagon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14375" y="5094288"/>
            <a:ext cx="1643063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 descr="vagon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6750" y="5126038"/>
            <a:ext cx="1643063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857250" y="0"/>
            <a:ext cx="75438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Состояние системы обращения с отходами</a:t>
            </a:r>
            <a:endParaRPr lang="en-US" sz="24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285860"/>
            <a:ext cx="3469031" cy="26017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1285860"/>
            <a:ext cx="3523081" cy="26417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29280" y="3071810"/>
            <a:ext cx="3524274" cy="26432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1785938" y="5000625"/>
            <a:ext cx="6000750" cy="714375"/>
            <a:chOff x="0" y="906491"/>
            <a:chExt cx="6929485" cy="824083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906491"/>
              <a:ext cx="6929485" cy="824083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0" y="906491"/>
              <a:ext cx="6929485" cy="824083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53340" tIns="53340" rIns="53340" bIns="5334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 dirty="0">
                  <a:solidFill>
                    <a:srgbClr val="FFFFFF"/>
                  </a:solidFill>
                </a:rPr>
                <a:t>Ежегодно безвозвратно из оборота </a:t>
              </a:r>
              <a:r>
                <a:rPr lang="ru-RU" sz="2000" b="1">
                  <a:solidFill>
                    <a:srgbClr val="FFFFFF"/>
                  </a:solidFill>
                </a:rPr>
                <a:t>изымается </a:t>
              </a:r>
              <a:r>
                <a:rPr lang="ru-RU" sz="2000" b="1">
                  <a:solidFill>
                    <a:srgbClr val="FFFFFF"/>
                  </a:solidFill>
                </a:rPr>
                <a:t>1,2 </a:t>
              </a:r>
              <a:r>
                <a:rPr lang="ru-RU" sz="2000" b="1" dirty="0">
                  <a:solidFill>
                    <a:srgbClr val="FFFFFF"/>
                  </a:solidFill>
                </a:rPr>
                <a:t>Га муниципальных земель 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64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8.33333E-7 -2.89017E-7 L 0.00278 -0.11977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60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50178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8" presetID="3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8" y="642918"/>
            <a:ext cx="500034" cy="621508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27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Обращение с отходами</a:t>
            </a:r>
            <a:endParaRPr lang="ru-RU" sz="2000" b="1" cap="all" spc="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38" y="71438"/>
            <a:ext cx="8501062" cy="50006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Обращение с отходами в Пермском крае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8" y="71438"/>
            <a:ext cx="500062" cy="50006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93288" cy="741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40875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reeform 5"/>
          <p:cNvSpPr>
            <a:spLocks/>
          </p:cNvSpPr>
          <p:nvPr/>
        </p:nvSpPr>
        <p:spPr bwMode="auto">
          <a:xfrm>
            <a:off x="2484438" y="692150"/>
            <a:ext cx="5327650" cy="5473700"/>
          </a:xfrm>
          <a:custGeom>
            <a:avLst/>
            <a:gdLst>
              <a:gd name="T0" fmla="*/ 2147483647 w 3356"/>
              <a:gd name="T1" fmla="*/ 2147483647 h 3448"/>
              <a:gd name="T2" fmla="*/ 2147483647 w 3356"/>
              <a:gd name="T3" fmla="*/ 2147483647 h 3448"/>
              <a:gd name="T4" fmla="*/ 2147483647 w 3356"/>
              <a:gd name="T5" fmla="*/ 0 h 3448"/>
              <a:gd name="T6" fmla="*/ 2147483647 w 3356"/>
              <a:gd name="T7" fmla="*/ 2147483647 h 3448"/>
              <a:gd name="T8" fmla="*/ 2147483647 w 3356"/>
              <a:gd name="T9" fmla="*/ 2147483647 h 3448"/>
              <a:gd name="T10" fmla="*/ 2147483647 w 3356"/>
              <a:gd name="T11" fmla="*/ 2147483647 h 3448"/>
              <a:gd name="T12" fmla="*/ 2147483647 w 3356"/>
              <a:gd name="T13" fmla="*/ 2147483647 h 3448"/>
              <a:gd name="T14" fmla="*/ 2147483647 w 3356"/>
              <a:gd name="T15" fmla="*/ 2147483647 h 3448"/>
              <a:gd name="T16" fmla="*/ 0 w 3356"/>
              <a:gd name="T17" fmla="*/ 2147483647 h 34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356"/>
              <a:gd name="T28" fmla="*/ 0 h 3448"/>
              <a:gd name="T29" fmla="*/ 3356 w 3356"/>
              <a:gd name="T30" fmla="*/ 3448 h 34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356" h="3448">
                <a:moveTo>
                  <a:pt x="45" y="3402"/>
                </a:moveTo>
                <a:lnTo>
                  <a:pt x="181" y="2314"/>
                </a:lnTo>
                <a:lnTo>
                  <a:pt x="771" y="0"/>
                </a:lnTo>
                <a:lnTo>
                  <a:pt x="2404" y="1044"/>
                </a:lnTo>
                <a:lnTo>
                  <a:pt x="3356" y="1905"/>
                </a:lnTo>
                <a:lnTo>
                  <a:pt x="2721" y="3130"/>
                </a:lnTo>
                <a:lnTo>
                  <a:pt x="2268" y="3448"/>
                </a:lnTo>
                <a:lnTo>
                  <a:pt x="90" y="3402"/>
                </a:lnTo>
                <a:lnTo>
                  <a:pt x="0" y="3402"/>
                </a:lnTo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 rot="-9289949">
            <a:off x="1763713" y="1196975"/>
            <a:ext cx="5327650" cy="5473700"/>
          </a:xfrm>
          <a:custGeom>
            <a:avLst/>
            <a:gdLst>
              <a:gd name="T0" fmla="*/ 2147483647 w 3356"/>
              <a:gd name="T1" fmla="*/ 2147483647 h 3448"/>
              <a:gd name="T2" fmla="*/ 2147483647 w 3356"/>
              <a:gd name="T3" fmla="*/ 2147483647 h 3448"/>
              <a:gd name="T4" fmla="*/ 2147483647 w 3356"/>
              <a:gd name="T5" fmla="*/ 0 h 3448"/>
              <a:gd name="T6" fmla="*/ 2147483647 w 3356"/>
              <a:gd name="T7" fmla="*/ 2147483647 h 3448"/>
              <a:gd name="T8" fmla="*/ 2147483647 w 3356"/>
              <a:gd name="T9" fmla="*/ 2147483647 h 3448"/>
              <a:gd name="T10" fmla="*/ 2147483647 w 3356"/>
              <a:gd name="T11" fmla="*/ 2147483647 h 3448"/>
              <a:gd name="T12" fmla="*/ 2147483647 w 3356"/>
              <a:gd name="T13" fmla="*/ 2147483647 h 3448"/>
              <a:gd name="T14" fmla="*/ 2147483647 w 3356"/>
              <a:gd name="T15" fmla="*/ 2147483647 h 3448"/>
              <a:gd name="T16" fmla="*/ 0 w 3356"/>
              <a:gd name="T17" fmla="*/ 2147483647 h 34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356"/>
              <a:gd name="T28" fmla="*/ 0 h 3448"/>
              <a:gd name="T29" fmla="*/ 3356 w 3356"/>
              <a:gd name="T30" fmla="*/ 3448 h 34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356" h="3448">
                <a:moveTo>
                  <a:pt x="45" y="3402"/>
                </a:moveTo>
                <a:lnTo>
                  <a:pt x="181" y="2314"/>
                </a:lnTo>
                <a:lnTo>
                  <a:pt x="771" y="0"/>
                </a:lnTo>
                <a:lnTo>
                  <a:pt x="2404" y="1044"/>
                </a:lnTo>
                <a:lnTo>
                  <a:pt x="3356" y="1905"/>
                </a:lnTo>
                <a:lnTo>
                  <a:pt x="2721" y="3130"/>
                </a:lnTo>
                <a:lnTo>
                  <a:pt x="2268" y="3448"/>
                </a:lnTo>
                <a:lnTo>
                  <a:pt x="90" y="3402"/>
                </a:lnTo>
                <a:lnTo>
                  <a:pt x="0" y="3402"/>
                </a:lnTo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8442" name="Rectangle 2"/>
          <p:cNvSpPr txBox="1">
            <a:spLocks noChangeArrowheads="1"/>
          </p:cNvSpPr>
          <p:nvPr/>
        </p:nvSpPr>
        <p:spPr bwMode="auto">
          <a:xfrm>
            <a:off x="857250" y="0"/>
            <a:ext cx="75438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FFFF00"/>
                </a:solidFill>
              </a:rPr>
              <a:t>Вид со спутника</a:t>
            </a:r>
            <a:endParaRPr lang="en-US" altLang="ru-RU" sz="32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-47625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ru-RU"/>
          </a:p>
        </p:txBody>
      </p:sp>
      <p:sp>
        <p:nvSpPr>
          <p:cNvPr id="19459" name="Rectangle 6"/>
          <p:cNvSpPr>
            <a:spLocks noChangeArrowheads="1"/>
          </p:cNvSpPr>
          <p:nvPr/>
        </p:nvSpPr>
        <p:spPr bwMode="auto">
          <a:xfrm>
            <a:off x="-47625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ru-RU"/>
          </a:p>
        </p:txBody>
      </p:sp>
      <p:sp>
        <p:nvSpPr>
          <p:cNvPr id="19460" name="Заголовок 10"/>
          <p:cNvSpPr>
            <a:spLocks noGrp="1"/>
          </p:cNvSpPr>
          <p:nvPr>
            <p:ph type="title"/>
          </p:nvPr>
        </p:nvSpPr>
        <p:spPr>
          <a:xfrm>
            <a:off x="714375" y="0"/>
            <a:ext cx="7543800" cy="642938"/>
          </a:xfrm>
        </p:spPr>
        <p:txBody>
          <a:bodyPr/>
          <a:lstStyle/>
          <a:p>
            <a:pPr algn="ctr"/>
            <a:r>
              <a:rPr lang="ru-RU" altLang="ru-RU" sz="2800" smtClean="0">
                <a:solidFill>
                  <a:srgbClr val="DCE6F2"/>
                </a:solidFill>
              </a:rPr>
              <a:t>Развитие схемы обращения с отходами</a:t>
            </a:r>
          </a:p>
        </p:txBody>
      </p:sp>
      <p:sp>
        <p:nvSpPr>
          <p:cNvPr id="23" name="Стрелка вправо 22"/>
          <p:cNvSpPr/>
          <p:nvPr/>
        </p:nvSpPr>
        <p:spPr>
          <a:xfrm>
            <a:off x="3571868" y="1928802"/>
            <a:ext cx="571529" cy="42862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6215074" y="1928802"/>
            <a:ext cx="500090" cy="42862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5072066" y="5000636"/>
            <a:ext cx="571504" cy="42862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" name="Группа 39"/>
          <p:cNvGrpSpPr>
            <a:grpSpLocks/>
          </p:cNvGrpSpPr>
          <p:nvPr/>
        </p:nvGrpSpPr>
        <p:grpSpPr bwMode="auto">
          <a:xfrm>
            <a:off x="5643563" y="4286250"/>
            <a:ext cx="3143250" cy="1577975"/>
            <a:chOff x="5072066" y="3714752"/>
            <a:chExt cx="3500462" cy="1577971"/>
          </a:xfrm>
        </p:grpSpPr>
        <p:pic>
          <p:nvPicPr>
            <p:cNvPr id="19493" name="Рисунок 23" descr="Полигон мусорный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2066" y="3714752"/>
              <a:ext cx="3500462" cy="1577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5293054" y="4938712"/>
              <a:ext cx="1995971" cy="34766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600" b="1" dirty="0"/>
                <a:t>Полигон</a:t>
              </a:r>
            </a:p>
          </p:txBody>
        </p:sp>
      </p:grpSp>
      <p:grpSp>
        <p:nvGrpSpPr>
          <p:cNvPr id="3" name="Группа 41"/>
          <p:cNvGrpSpPr>
            <a:grpSpLocks/>
          </p:cNvGrpSpPr>
          <p:nvPr/>
        </p:nvGrpSpPr>
        <p:grpSpPr bwMode="auto">
          <a:xfrm>
            <a:off x="6572250" y="1285875"/>
            <a:ext cx="2286000" cy="2143125"/>
            <a:chOff x="6899581" y="928670"/>
            <a:chExt cx="2286000" cy="2143140"/>
          </a:xfrm>
        </p:grpSpPr>
        <p:pic>
          <p:nvPicPr>
            <p:cNvPr id="19490" name="Рисунок 29" descr="бутылки2222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768" y="928670"/>
              <a:ext cx="1271588" cy="1285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91" name="Рисунок 30" descr="Газеты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5272" y="1643050"/>
              <a:ext cx="1281090" cy="934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6899581" y="2487606"/>
              <a:ext cx="2286000" cy="5842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600" b="1" dirty="0"/>
                <a:t>Рынок вторичного сырья</a:t>
              </a:r>
            </a:p>
          </p:txBody>
        </p:sp>
      </p:grpSp>
      <p:sp>
        <p:nvSpPr>
          <p:cNvPr id="33" name="Стрелка вправо 32"/>
          <p:cNvSpPr/>
          <p:nvPr/>
        </p:nvSpPr>
        <p:spPr>
          <a:xfrm rot="2752072">
            <a:off x="5645529" y="3579956"/>
            <a:ext cx="1000132" cy="42862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4" name="Группа 36"/>
          <p:cNvGrpSpPr>
            <a:grpSpLocks/>
          </p:cNvGrpSpPr>
          <p:nvPr/>
        </p:nvGrpSpPr>
        <p:grpSpPr bwMode="auto">
          <a:xfrm>
            <a:off x="1357313" y="1285875"/>
            <a:ext cx="2214562" cy="1876425"/>
            <a:chOff x="1928794" y="1032753"/>
            <a:chExt cx="2214562" cy="1877128"/>
          </a:xfrm>
        </p:grpSpPr>
        <p:pic>
          <p:nvPicPr>
            <p:cNvPr id="35" name="Picture 2" descr="http://www.farid-moro.ru/zadmin_data/foto.image/611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7394" y="1032753"/>
              <a:ext cx="1785937" cy="16103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2" name="TextBox 21"/>
            <p:cNvSpPr txBox="1"/>
            <p:nvPr/>
          </p:nvSpPr>
          <p:spPr>
            <a:xfrm>
              <a:off x="1928794" y="2571617"/>
              <a:ext cx="2214562" cy="3382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600" b="1" dirty="0"/>
                <a:t>Утильные фракции</a:t>
              </a:r>
            </a:p>
          </p:txBody>
        </p:sp>
      </p:grpSp>
      <p:grpSp>
        <p:nvGrpSpPr>
          <p:cNvPr id="5" name="Группа 38"/>
          <p:cNvGrpSpPr>
            <a:grpSpLocks/>
          </p:cNvGrpSpPr>
          <p:nvPr/>
        </p:nvGrpSpPr>
        <p:grpSpPr bwMode="auto">
          <a:xfrm>
            <a:off x="2857500" y="4214813"/>
            <a:ext cx="2286000" cy="1909762"/>
            <a:chOff x="1928794" y="3143248"/>
            <a:chExt cx="2286000" cy="1909773"/>
          </a:xfrm>
        </p:grpSpPr>
        <p:pic>
          <p:nvPicPr>
            <p:cNvPr id="36" name="Picture 8" descr="schloss_deckel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157394" y="3143248"/>
              <a:ext cx="1785938" cy="15954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1" name="TextBox 20"/>
            <p:cNvSpPr txBox="1"/>
            <p:nvPr/>
          </p:nvSpPr>
          <p:spPr>
            <a:xfrm>
              <a:off x="1928794" y="4714882"/>
              <a:ext cx="2286000" cy="33813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600" b="1" dirty="0"/>
                <a:t>Смешанные отходы</a:t>
              </a:r>
            </a:p>
          </p:txBody>
        </p:sp>
      </p:grpSp>
      <p:grpSp>
        <p:nvGrpSpPr>
          <p:cNvPr id="6" name="Группа 40"/>
          <p:cNvGrpSpPr>
            <a:grpSpLocks/>
          </p:cNvGrpSpPr>
          <p:nvPr/>
        </p:nvGrpSpPr>
        <p:grpSpPr bwMode="auto">
          <a:xfrm>
            <a:off x="4071938" y="1285875"/>
            <a:ext cx="2143125" cy="1919288"/>
            <a:chOff x="4357686" y="1000108"/>
            <a:chExt cx="2143140" cy="1919298"/>
          </a:xfrm>
        </p:grpSpPr>
        <p:pic>
          <p:nvPicPr>
            <p:cNvPr id="18" name="Рисунок 17" descr="завод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562" y="1000108"/>
              <a:ext cx="1857388" cy="16430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4" name="TextBox 33"/>
            <p:cNvSpPr txBox="1"/>
            <p:nvPr/>
          </p:nvSpPr>
          <p:spPr>
            <a:xfrm>
              <a:off x="4357686" y="2571741"/>
              <a:ext cx="2143140" cy="3476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600" b="1" dirty="0"/>
                <a:t>Сортировка</a:t>
              </a:r>
            </a:p>
          </p:txBody>
        </p:sp>
      </p:grpSp>
      <p:grpSp>
        <p:nvGrpSpPr>
          <p:cNvPr id="7" name="Группа 44"/>
          <p:cNvGrpSpPr>
            <a:grpSpLocks/>
          </p:cNvGrpSpPr>
          <p:nvPr/>
        </p:nvGrpSpPr>
        <p:grpSpPr bwMode="auto">
          <a:xfrm>
            <a:off x="285750" y="3571875"/>
            <a:ext cx="2357438" cy="1909763"/>
            <a:chOff x="142844" y="3786190"/>
            <a:chExt cx="2357438" cy="1910191"/>
          </a:xfrm>
        </p:grpSpPr>
        <p:pic>
          <p:nvPicPr>
            <p:cNvPr id="17442" name="Рисунок 26" descr="musor_vedro.gif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157" y="3786190"/>
              <a:ext cx="1952625" cy="159103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4" name="TextBox 43"/>
            <p:cNvSpPr txBox="1"/>
            <p:nvPr/>
          </p:nvSpPr>
          <p:spPr>
            <a:xfrm>
              <a:off x="142844" y="5358167"/>
              <a:ext cx="2357438" cy="33821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600" b="1" dirty="0"/>
                <a:t>Сбор отходов</a:t>
              </a:r>
            </a:p>
          </p:txBody>
        </p:sp>
      </p:grpSp>
      <p:pic>
        <p:nvPicPr>
          <p:cNvPr id="17443" name="Picture 3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3143248"/>
            <a:ext cx="928694" cy="885037"/>
          </a:xfrm>
          <a:prstGeom prst="ellipse">
            <a:avLst/>
          </a:prstGeom>
          <a:ln w="635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444" name="Picture 36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3429000"/>
            <a:ext cx="1009061" cy="896936"/>
          </a:xfrm>
          <a:prstGeom prst="ellipse">
            <a:avLst/>
          </a:prstGeom>
          <a:ln w="635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7" name="Picture 9" descr="http://www.polyt.ru/images/raw/Musor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3429000"/>
            <a:ext cx="1285884" cy="1076325"/>
          </a:xfrm>
          <a:prstGeom prst="ellipse">
            <a:avLst/>
          </a:prstGeom>
          <a:ln w="635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mph" presetSubtype="0" repeatCount="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mph" presetSubtype="0" repeatCount="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94444E-6 -3.33333E-6 C -0.01754 -0.08796 -0.03507 -0.17569 -0.01875 -0.23125 C -0.00244 -0.28681 0.06128 -0.32014 0.09843 -0.33333 C 0.13559 -0.34653 0.17013 -0.32847 0.20451 -0.31042 " pathEditMode="relative" ptsTypes="aaaA">
                                      <p:cBhvr>
                                        <p:cTn id="35" dur="20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77778E-6 C -0.02656 -0.08217 -0.05313 -0.16435 -0.05469 -0.22499 C -0.05625 -0.28564 -0.03247 -0.34073 -0.00938 -0.36458 C 0.01371 -0.38842 0.04896 -0.3787 0.08437 -0.36874 " pathEditMode="relative" ptsTypes="aaaA">
                                      <p:cBhvr>
                                        <p:cTn id="47" dur="2000" fill="hold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1.11111E-6 C 0.05452 -0.02894 0.10921 -0.05764 0.15157 -0.06042 C 0.19393 -0.0632 0.23334 -0.03611 0.2547 -0.01667 C 0.27605 0.00277 0.27779 0.02939 0.2797 0.05625 " pathEditMode="relative" ptsTypes="aaaA">
                                      <p:cBhvr>
                                        <p:cTn id="5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6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5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8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5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9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5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0"/>
            <a:ext cx="7569200" cy="836613"/>
          </a:xfrm>
        </p:spPr>
        <p:txBody>
          <a:bodyPr/>
          <a:lstStyle/>
          <a:p>
            <a:r>
              <a:rPr lang="ru-RU" altLang="ru-RU" sz="2800" smtClean="0"/>
              <a:t>Подведем итоги. Что может сделать каждый из нас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altLang="ru-RU" sz="2600" smtClean="0"/>
              <a:t>В первую очередь перестать мусорить самому</a:t>
            </a:r>
          </a:p>
          <a:p>
            <a:r>
              <a:rPr lang="ru-RU" altLang="ru-RU" sz="2600" smtClean="0"/>
              <a:t>Пользоваться площадками для раздельного сбора отходов и приучать к этому своих близких и друзей</a:t>
            </a:r>
          </a:p>
          <a:p>
            <a:r>
              <a:rPr lang="ru-RU" altLang="ru-RU" sz="2600" smtClean="0"/>
              <a:t>Пользоваться пунктами приема вторсырья</a:t>
            </a:r>
          </a:p>
          <a:p>
            <a:r>
              <a:rPr lang="ru-RU" altLang="ru-RU" sz="2600" smtClean="0"/>
              <a:t>Сократить использование одноразовой посуды</a:t>
            </a:r>
          </a:p>
          <a:p>
            <a:r>
              <a:rPr lang="ru-RU" altLang="ru-RU" sz="2600" smtClean="0"/>
              <a:t> Ненужные вещи  отдавать нуждающимся</a:t>
            </a:r>
          </a:p>
          <a:p>
            <a:r>
              <a:rPr lang="ru-RU" altLang="ru-RU" sz="2600" smtClean="0"/>
              <a:t>…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Се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е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7179</TotalTime>
  <Words>167</Words>
  <Application>Microsoft Office PowerPoint</Application>
  <PresentationFormat>Экран (4:3)</PresentationFormat>
  <Paragraphs>33</Paragraphs>
  <Slides>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Wingdings</vt:lpstr>
      <vt:lpstr>Univers 55</vt:lpstr>
      <vt:lpstr>Сеть</vt:lpstr>
      <vt:lpstr>Диаграмма Microsoft Office Excel</vt:lpstr>
      <vt:lpstr>Уроки чистоты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Развитие схемы обращения с отходами</vt:lpstr>
      <vt:lpstr>Подведем итоги. Что может сделать каждый из нас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Корпоративная социальная ответственность</dc:title>
  <dc:creator>rudakova-y</dc:creator>
  <cp:lastModifiedBy>Анастасия Черепнева</cp:lastModifiedBy>
  <cp:revision>450</cp:revision>
  <dcterms:created xsi:type="dcterms:W3CDTF">2007-10-02T04:08:52Z</dcterms:created>
  <dcterms:modified xsi:type="dcterms:W3CDTF">2014-04-16T11:59:41Z</dcterms:modified>
</cp:coreProperties>
</file>