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4" r:id="rId7"/>
    <p:sldId id="265" r:id="rId8"/>
    <p:sldId id="260" r:id="rId9"/>
    <p:sldId id="261" r:id="rId10"/>
    <p:sldId id="262" r:id="rId11"/>
    <p:sldId id="263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800080"/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24" autoAdjust="0"/>
  </p:normalViewPr>
  <p:slideViewPr>
    <p:cSldViewPr>
      <p:cViewPr>
        <p:scale>
          <a:sx n="80" d="100"/>
          <a:sy n="80" d="100"/>
        </p:scale>
        <p:origin x="-1266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0F23-3001-41C5-88D0-B4EE9BF7164A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1708-800A-4DDF-9EF9-92194C5F22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0F23-3001-41C5-88D0-B4EE9BF7164A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1708-800A-4DDF-9EF9-92194C5F2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0F23-3001-41C5-88D0-B4EE9BF7164A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1708-800A-4DDF-9EF9-92194C5F2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0F23-3001-41C5-88D0-B4EE9BF7164A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1708-800A-4DDF-9EF9-92194C5F2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0F23-3001-41C5-88D0-B4EE9BF7164A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B6A21708-800A-4DDF-9EF9-92194C5F2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0F23-3001-41C5-88D0-B4EE9BF7164A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1708-800A-4DDF-9EF9-92194C5F2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0F23-3001-41C5-88D0-B4EE9BF7164A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1708-800A-4DDF-9EF9-92194C5F2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0F23-3001-41C5-88D0-B4EE9BF7164A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1708-800A-4DDF-9EF9-92194C5F2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0F23-3001-41C5-88D0-B4EE9BF7164A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1708-800A-4DDF-9EF9-92194C5F2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0F23-3001-41C5-88D0-B4EE9BF7164A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1708-800A-4DDF-9EF9-92194C5F2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0F23-3001-41C5-88D0-B4EE9BF7164A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1708-800A-4DDF-9EF9-92194C5F2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8CB0F23-3001-41C5-88D0-B4EE9BF7164A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A21708-800A-4DDF-9EF9-92194C5F2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sk.aif.ru/society/1023673" TargetMode="External"/><Relationship Id="rId2" Type="http://schemas.openxmlformats.org/officeDocument/2006/relationships/hyperlink" Target="http://laletin1965.livejournal.com/21788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xaxor.com/other/7271-olympic-torch.html" TargetMode="External"/><Relationship Id="rId4" Type="http://schemas.openxmlformats.org/officeDocument/2006/relationships/hyperlink" Target="http://tainy.info/history/olimpiada-80-legendy-i-fakty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Презентация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к уроку окружающего мира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в 4 –а классе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509120"/>
            <a:ext cx="6400800" cy="1752600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/>
              <a:t>Подготовила учитель </a:t>
            </a:r>
          </a:p>
          <a:p>
            <a:pPr algn="r"/>
            <a:r>
              <a:rPr lang="ru-RU" sz="2400" dirty="0" smtClean="0"/>
              <a:t>МБОУ «ДСОШ №3»</a:t>
            </a:r>
          </a:p>
          <a:p>
            <a:pPr algn="r"/>
            <a:r>
              <a:rPr lang="ru-RU" sz="2400" dirty="0" smtClean="0"/>
              <a:t>Калинина Т.Г.</a:t>
            </a:r>
          </a:p>
          <a:p>
            <a:pPr algn="r"/>
            <a:r>
              <a:rPr lang="ru-RU" sz="2400" dirty="0" smtClean="0"/>
              <a:t>2013-2014 уч.г.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61129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77323630"/>
              </p:ext>
            </p:extLst>
          </p:nvPr>
        </p:nvGraphicFramePr>
        <p:xfrm>
          <a:off x="1907704" y="188640"/>
          <a:ext cx="4984129" cy="6055814"/>
        </p:xfrm>
        <a:graphic>
          <a:graphicData uri="http://schemas.openxmlformats.org/presentationml/2006/ole">
            <p:oleObj spid="_x0000_s4104" name="Документ" r:id="rId3" imgW="6919276" imgH="9694397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09748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Домашнее </a:t>
            </a:r>
            <a:r>
              <a:rPr lang="ru-RU" sz="3600" b="1" dirty="0">
                <a:solidFill>
                  <a:schemeClr val="bg1"/>
                </a:solidFill>
              </a:rPr>
              <a:t>задание:</a:t>
            </a:r>
            <a:endParaRPr lang="ru-RU" sz="3600" dirty="0">
              <a:solidFill>
                <a:schemeClr val="bg1"/>
              </a:solidFill>
            </a:endParaRPr>
          </a:p>
          <a:p>
            <a:r>
              <a:rPr lang="ru-RU" sz="3600" dirty="0">
                <a:solidFill>
                  <a:schemeClr val="bg1"/>
                </a:solidFill>
              </a:rPr>
              <a:t>1. Нарисовать рисунок или плакат «Огонь – друг и враг человека».</a:t>
            </a:r>
          </a:p>
          <a:p>
            <a:r>
              <a:rPr lang="ru-RU" sz="3600" dirty="0">
                <a:solidFill>
                  <a:schemeClr val="bg1"/>
                </a:solidFill>
              </a:rPr>
              <a:t>2. Прочитать материал для любознательных с. 107.</a:t>
            </a:r>
          </a:p>
          <a:p>
            <a:r>
              <a:rPr lang="ru-RU" sz="3600" dirty="0">
                <a:solidFill>
                  <a:schemeClr val="bg1"/>
                </a:solidFill>
              </a:rPr>
              <a:t>3. Выполнить оставшиеся задания в тетради с. 39 – 40.</a:t>
            </a:r>
          </a:p>
        </p:txBody>
      </p:sp>
    </p:spTree>
    <p:extLst>
      <p:ext uri="{BB962C8B-B14F-4D97-AF65-F5344CB8AC3E}">
        <p14:creationId xmlns:p14="http://schemas.microsoft.com/office/powerpoint/2010/main" xmlns="" val="411526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Использованные материалы: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7" cy="4709160"/>
          </a:xfrm>
        </p:spPr>
        <p:txBody>
          <a:bodyPr>
            <a:normAutofit lnSpcReduction="10000"/>
          </a:bodyPr>
          <a:lstStyle/>
          <a:p>
            <a:pPr marL="594360" indent="-457200"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М.А.Пинская. Оценивание в условиях введения требований нового Федерального государственного образовательного стандарта. – М.: Педагогический  университет «Первое сентября», 2013.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594360" indent="-457200">
              <a:buAutoNum type="arabicPeriod"/>
            </a:pPr>
            <a:endParaRPr lang="ru-RU" sz="2400" dirty="0" smtClean="0">
              <a:solidFill>
                <a:srgbClr val="660066"/>
              </a:solidFill>
            </a:endParaRPr>
          </a:p>
          <a:p>
            <a:pPr marL="594360" indent="-457200">
              <a:buAutoNum type="arabicPeriod"/>
            </a:pPr>
            <a:r>
              <a:rPr lang="en-US" sz="2400" dirty="0" smtClean="0">
                <a:solidFill>
                  <a:srgbClr val="7030A0"/>
                </a:solidFill>
                <a:hlinkClick r:id="rId2"/>
              </a:rPr>
              <a:t>http://laletin1965.livejournal.com/21788.html</a:t>
            </a:r>
            <a:endParaRPr lang="ru-RU" sz="2400" dirty="0" smtClean="0">
              <a:solidFill>
                <a:srgbClr val="7030A0"/>
              </a:solidFill>
            </a:endParaRPr>
          </a:p>
          <a:p>
            <a:pPr marL="594360" indent="-457200">
              <a:buAutoNum type="arabicPeriod"/>
            </a:pPr>
            <a:endParaRPr lang="ru-RU" sz="2400" dirty="0" smtClean="0">
              <a:solidFill>
                <a:srgbClr val="7030A0"/>
              </a:solidFill>
            </a:endParaRPr>
          </a:p>
          <a:p>
            <a:pPr marL="594360" indent="-457200">
              <a:buAutoNum type="arabicPeriod"/>
            </a:pPr>
            <a:r>
              <a:rPr lang="en-US" sz="2400" dirty="0" smtClean="0">
                <a:solidFill>
                  <a:srgbClr val="7030A0"/>
                </a:solidFill>
                <a:hlinkClick r:id="rId3"/>
              </a:rPr>
              <a:t>http</a:t>
            </a:r>
            <a:r>
              <a:rPr lang="en-US" sz="2400" dirty="0">
                <a:solidFill>
                  <a:srgbClr val="7030A0"/>
                </a:solidFill>
                <a:hlinkClick r:id="rId3"/>
              </a:rPr>
              <a:t>://</a:t>
            </a:r>
            <a:r>
              <a:rPr lang="en-US" sz="2400" dirty="0" smtClean="0">
                <a:solidFill>
                  <a:srgbClr val="7030A0"/>
                </a:solidFill>
                <a:hlinkClick r:id="rId3"/>
              </a:rPr>
              <a:t>www.omsk.aif.ru/society/1023673</a:t>
            </a:r>
            <a:r>
              <a:rPr lang="ru-RU" sz="2400" dirty="0" smtClean="0">
                <a:solidFill>
                  <a:srgbClr val="7030A0"/>
                </a:solidFill>
                <a:hlinkClick r:id="rId4"/>
              </a:rPr>
              <a:t>4.  </a:t>
            </a:r>
          </a:p>
          <a:p>
            <a:pPr marL="594360" indent="-457200">
              <a:buAutoNum type="arabicPeriod"/>
            </a:pPr>
            <a:endParaRPr lang="ru-RU" sz="2400" dirty="0">
              <a:solidFill>
                <a:srgbClr val="7030A0"/>
              </a:solidFill>
              <a:hlinkClick r:id="rId4"/>
            </a:endParaRPr>
          </a:p>
          <a:p>
            <a:pPr marL="594360" indent="-457200">
              <a:buAutoNum type="arabicPeriod"/>
            </a:pPr>
            <a:r>
              <a:rPr lang="en-US" sz="2400" dirty="0" smtClean="0">
                <a:solidFill>
                  <a:srgbClr val="7030A0"/>
                </a:solidFill>
                <a:hlinkClick r:id="rId4"/>
              </a:rPr>
              <a:t>http://tainy.info/history/olimpiada-80-legendy-i-fakty/</a:t>
            </a:r>
            <a:endParaRPr lang="ru-RU" sz="2400" dirty="0" smtClean="0">
              <a:solidFill>
                <a:srgbClr val="7030A0"/>
              </a:solidFill>
            </a:endParaRPr>
          </a:p>
          <a:p>
            <a:pPr marL="137160" indent="0">
              <a:buNone/>
            </a:pPr>
            <a:endParaRPr lang="ru-RU" sz="2400" dirty="0" smtClean="0">
              <a:solidFill>
                <a:srgbClr val="7030A0"/>
              </a:solidFill>
            </a:endParaRPr>
          </a:p>
          <a:p>
            <a:pPr marL="137160" indent="0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5.   </a:t>
            </a:r>
            <a:r>
              <a:rPr lang="en-US" sz="2400" dirty="0" smtClean="0">
                <a:solidFill>
                  <a:srgbClr val="7030A0"/>
                </a:solidFill>
                <a:hlinkClick r:id="rId5"/>
              </a:rPr>
              <a:t>http://xaxor.com/other/7271-olympic-torch.html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</a:p>
          <a:p>
            <a:pPr marL="594360" indent="-457200">
              <a:buAutoNum type="arabicPeriod"/>
            </a:pPr>
            <a:endParaRPr lang="ru-RU" sz="2400" dirty="0" smtClean="0">
              <a:solidFill>
                <a:srgbClr val="7030A0"/>
              </a:solidFill>
            </a:endParaRPr>
          </a:p>
          <a:p>
            <a:pPr marL="594360" indent="-457200">
              <a:buAutoNum type="arabicPeriod"/>
            </a:pPr>
            <a:endParaRPr lang="ru-RU" sz="2400" dirty="0" smtClean="0">
              <a:solidFill>
                <a:srgbClr val="7030A0"/>
              </a:solidFill>
            </a:endParaRPr>
          </a:p>
          <a:p>
            <a:pPr marL="594360" indent="-457200">
              <a:buAutoNum type="arabicPeriod"/>
            </a:pPr>
            <a:endParaRPr lang="ru-RU" sz="2400" dirty="0" smtClean="0">
              <a:solidFill>
                <a:srgbClr val="7030A0"/>
              </a:solidFill>
            </a:endParaRPr>
          </a:p>
          <a:p>
            <a:pPr marL="594360" indent="-457200">
              <a:buAutoNum type="arabicPeriod"/>
            </a:pPr>
            <a:endParaRPr lang="ru-RU" sz="2400" dirty="0" smtClean="0">
              <a:solidFill>
                <a:srgbClr val="7030A0"/>
              </a:solidFill>
            </a:endParaRPr>
          </a:p>
          <a:p>
            <a:pPr marL="594360" indent="-457200">
              <a:buAutoNum type="arabicPeriod"/>
            </a:pPr>
            <a:endParaRPr lang="ru-RU" sz="2400" dirty="0" smtClean="0">
              <a:solidFill>
                <a:srgbClr val="7030A0"/>
              </a:solidFill>
            </a:endParaRPr>
          </a:p>
          <a:p>
            <a:pPr marL="594360" indent="-457200">
              <a:buAutoNum type="arabicPeriod"/>
            </a:pPr>
            <a:endParaRPr lang="ru-RU" sz="2400" dirty="0">
              <a:solidFill>
                <a:srgbClr val="7030A0"/>
              </a:solidFill>
            </a:endParaRPr>
          </a:p>
          <a:p>
            <a:pPr marL="594360" indent="-457200">
              <a:buAutoNum type="arabicPeriod"/>
            </a:pP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68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1204"/>
            <a:ext cx="5904656" cy="1828800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chemeClr val="accent1"/>
                </a:solidFill>
              </a:rPr>
              <a:t>    </a:t>
            </a:r>
            <a:r>
              <a:rPr lang="ru-RU" sz="8800" dirty="0" smtClean="0">
                <a:solidFill>
                  <a:schemeClr val="accent1"/>
                </a:solidFill>
                <a:latin typeface="+mn-lt"/>
              </a:rPr>
              <a:t>ДА</a:t>
            </a:r>
            <a:endParaRPr lang="ru-RU" sz="8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2636912"/>
            <a:ext cx="3821923" cy="1752600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chemeClr val="accent1"/>
                </a:solidFill>
              </a:rPr>
              <a:t>НЕТ</a:t>
            </a:r>
            <a:endParaRPr lang="ru-RU" sz="8800" dirty="0">
              <a:solidFill>
                <a:schemeClr val="accent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0066" y="-4899"/>
            <a:ext cx="1663433" cy="1676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0066" y="2294874"/>
            <a:ext cx="1663433" cy="1765746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7125" y="4671138"/>
            <a:ext cx="1860579" cy="18628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4874560"/>
            <a:ext cx="69127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800" dirty="0" smtClean="0">
                <a:solidFill>
                  <a:schemeClr val="accent1"/>
                </a:solidFill>
              </a:rPr>
              <a:t> НЕ ЗНАЮ</a:t>
            </a:r>
            <a:endParaRPr lang="ru-RU" sz="8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1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6016680"/>
          </a:xfrm>
        </p:spPr>
        <p:txBody>
          <a:bodyPr>
            <a:normAutofit fontScale="90000"/>
          </a:bodyPr>
          <a:lstStyle/>
          <a:p>
            <a:pPr algn="l"/>
            <a:r>
              <a:rPr lang="ru-RU" b="0" dirty="0" smtClean="0">
                <a:solidFill>
                  <a:schemeClr val="bg1"/>
                </a:solidFill>
                <a:effectLst/>
                <a:latin typeface="+mn-lt"/>
              </a:rPr>
              <a:t>1.Двигатель </a:t>
            </a:r>
            <a:r>
              <a:rPr lang="ru-RU" b="0" dirty="0">
                <a:solidFill>
                  <a:schemeClr val="bg1"/>
                </a:solidFill>
                <a:effectLst/>
                <a:latin typeface="+mn-lt"/>
              </a:rPr>
              <a:t>внутреннего сгорания использует энергию </a:t>
            </a:r>
            <a:r>
              <a:rPr lang="ru-RU" b="0" dirty="0" smtClean="0">
                <a:solidFill>
                  <a:schemeClr val="bg1"/>
                </a:solidFill>
                <a:effectLst/>
                <a:latin typeface="+mn-lt"/>
              </a:rPr>
              <a:t>пара.</a:t>
            </a:r>
            <a:br>
              <a:rPr lang="ru-RU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b="0" dirty="0">
                <a:solidFill>
                  <a:schemeClr val="bg1"/>
                </a:solidFill>
                <a:effectLst/>
                <a:latin typeface="+mn-lt"/>
              </a:rPr>
              <a:t>	</a:t>
            </a:r>
            <a:br>
              <a:rPr lang="ru-RU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b="0" dirty="0" smtClean="0">
                <a:solidFill>
                  <a:schemeClr val="bg1"/>
                </a:solidFill>
                <a:effectLst/>
                <a:latin typeface="+mn-lt"/>
              </a:rPr>
              <a:t>2.Большинство </a:t>
            </a:r>
            <a:r>
              <a:rPr lang="ru-RU" b="0" dirty="0">
                <a:solidFill>
                  <a:schemeClr val="bg1"/>
                </a:solidFill>
                <a:effectLst/>
                <a:latin typeface="+mn-lt"/>
              </a:rPr>
              <a:t>видов топлива на Земле искусственного происхождения</a:t>
            </a:r>
            <a:r>
              <a:rPr lang="ru-RU" b="0" dirty="0" smtClean="0">
                <a:solidFill>
                  <a:schemeClr val="bg1"/>
                </a:solidFill>
                <a:effectLst/>
                <a:latin typeface="+mn-lt"/>
              </a:rPr>
              <a:t>.</a:t>
            </a:r>
            <a:br>
              <a:rPr lang="ru-RU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b="0" dirty="0" smtClean="0">
                <a:solidFill>
                  <a:schemeClr val="bg1"/>
                </a:solidFill>
                <a:effectLst/>
                <a:latin typeface="+mn-lt"/>
              </a:rPr>
              <a:t>3.Энергия </a:t>
            </a:r>
            <a:r>
              <a:rPr lang="ru-RU" b="0" dirty="0">
                <a:solidFill>
                  <a:schemeClr val="bg1"/>
                </a:solidFill>
                <a:effectLst/>
                <a:latin typeface="+mn-lt"/>
              </a:rPr>
              <a:t>твёрдого  топлива – экологически чистый источник энергии.</a:t>
            </a:r>
            <a:br>
              <a:rPr lang="ru-RU" b="0" dirty="0">
                <a:solidFill>
                  <a:schemeClr val="bg1"/>
                </a:solidFill>
                <a:effectLst/>
                <a:latin typeface="+mn-lt"/>
              </a:rPr>
            </a:br>
            <a:endParaRPr lang="ru-RU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 flipV="1">
            <a:off x="8686800" y="6309360"/>
            <a:ext cx="2725960" cy="194417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447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Приручение огня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05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13" y="220486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>
                <a:effectLst/>
              </a:rPr>
              <a:t/>
            </a:r>
            <a:br>
              <a:rPr lang="ru-RU" sz="5400" dirty="0" smtClean="0">
                <a:effectLst/>
              </a:rPr>
            </a:br>
            <a:r>
              <a:rPr lang="ru-RU" sz="5400" b="0" dirty="0" smtClean="0">
                <a:solidFill>
                  <a:schemeClr val="bg1"/>
                </a:solidFill>
                <a:effectLst/>
              </a:rPr>
              <a:t>1. Сила</a:t>
            </a:r>
            <a:r>
              <a:rPr lang="ru-RU" sz="5400" b="0" dirty="0">
                <a:solidFill>
                  <a:schemeClr val="bg1"/>
                </a:solidFill>
                <a:effectLst/>
              </a:rPr>
              <a:t>, служащая </a:t>
            </a:r>
            <a:r>
              <a:rPr lang="ru-RU" sz="5400" b="0" dirty="0">
                <a:solidFill>
                  <a:schemeClr val="bg1"/>
                </a:solidFill>
                <a:effectLst/>
                <a:latin typeface="+mn-lt"/>
              </a:rPr>
              <a:t>человеку</a:t>
            </a:r>
            <a:r>
              <a:rPr lang="ru-RU" sz="5400" b="0" dirty="0">
                <a:solidFill>
                  <a:schemeClr val="bg1"/>
                </a:solidFill>
                <a:effectLst/>
              </a:rPr>
              <a:t> в реальной жизни – это </a:t>
            </a:r>
            <a:r>
              <a:rPr lang="ru-RU" sz="5400" dirty="0">
                <a:solidFill>
                  <a:schemeClr val="bg1"/>
                </a:solidFill>
                <a:effectLst/>
              </a:rPr>
              <a:t>энергия</a:t>
            </a:r>
            <a:r>
              <a:rPr lang="ru-RU" sz="5400" dirty="0" smtClean="0">
                <a:solidFill>
                  <a:schemeClr val="bg1"/>
                </a:solidFill>
                <a:effectLst/>
              </a:rPr>
              <a:t>.</a:t>
            </a:r>
            <a:br>
              <a:rPr lang="ru-RU" sz="5400" dirty="0" smtClean="0">
                <a:solidFill>
                  <a:schemeClr val="bg1"/>
                </a:solidFill>
                <a:effectLst/>
              </a:rPr>
            </a:br>
            <a:r>
              <a:rPr lang="ru-RU" sz="5400" b="0" dirty="0">
                <a:solidFill>
                  <a:schemeClr val="bg1"/>
                </a:solidFill>
                <a:effectLst/>
              </a:rPr>
              <a:t/>
            </a:r>
            <a:br>
              <a:rPr lang="ru-RU" sz="5400" b="0" dirty="0">
                <a:solidFill>
                  <a:schemeClr val="bg1"/>
                </a:solidFill>
                <a:effectLst/>
              </a:rPr>
            </a:br>
            <a:r>
              <a:rPr lang="ru-RU" sz="5400" b="0" dirty="0" smtClean="0">
                <a:solidFill>
                  <a:schemeClr val="bg1"/>
                </a:solidFill>
                <a:effectLst/>
              </a:rPr>
              <a:t>2.</a:t>
            </a:r>
            <a:r>
              <a:rPr lang="ru-RU" sz="5400" dirty="0" smtClean="0">
                <a:solidFill>
                  <a:schemeClr val="bg1"/>
                </a:solidFill>
                <a:effectLst/>
              </a:rPr>
              <a:t>Энергия </a:t>
            </a:r>
            <a:r>
              <a:rPr lang="ru-RU" sz="5400" b="0" dirty="0">
                <a:solidFill>
                  <a:schemeClr val="bg1"/>
                </a:solidFill>
                <a:effectLst/>
              </a:rPr>
              <a:t>– это способность тел совершать работу.</a:t>
            </a:r>
            <a:br>
              <a:rPr lang="ru-RU" sz="5400" b="0" dirty="0">
                <a:solidFill>
                  <a:schemeClr val="bg1"/>
                </a:solidFill>
                <a:effectLst/>
              </a:rPr>
            </a:br>
            <a:endParaRPr lang="ru-RU" sz="5400" b="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5517232"/>
            <a:ext cx="6275040" cy="151220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188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0525"/>
            <a:ext cx="8424936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5129" y="515467"/>
            <a:ext cx="5976664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Стоянка древнего человека, село Юдиново,</a:t>
            </a:r>
          </a:p>
          <a:p>
            <a:r>
              <a:rPr lang="ru-RU" sz="2400" dirty="0" smtClean="0"/>
              <a:t> Погарский район Брянской области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90971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70916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1.Двигатель внутреннего сгорания использует энергию пара.</a:t>
            </a:r>
            <a:br>
              <a:rPr lang="ru-RU" sz="4000" dirty="0">
                <a:solidFill>
                  <a:schemeClr val="bg1"/>
                </a:solidFill>
              </a:rPr>
            </a:br>
            <a:r>
              <a:rPr lang="ru-RU" sz="4000" dirty="0">
                <a:solidFill>
                  <a:schemeClr val="bg1"/>
                </a:solidFill>
              </a:rPr>
              <a:t>	</a:t>
            </a:r>
            <a:br>
              <a:rPr lang="ru-RU" sz="4000" dirty="0">
                <a:solidFill>
                  <a:schemeClr val="bg1"/>
                </a:solidFill>
              </a:rPr>
            </a:br>
            <a:r>
              <a:rPr lang="ru-RU" sz="4000" dirty="0">
                <a:solidFill>
                  <a:schemeClr val="bg1"/>
                </a:solidFill>
              </a:rPr>
              <a:t>2.Большинство видов топлива на Земле искусственного происхождения.</a:t>
            </a:r>
            <a:br>
              <a:rPr lang="ru-RU" sz="4000" dirty="0">
                <a:solidFill>
                  <a:schemeClr val="bg1"/>
                </a:solidFill>
              </a:rPr>
            </a:br>
            <a:r>
              <a:rPr lang="ru-RU" sz="4000" dirty="0">
                <a:solidFill>
                  <a:schemeClr val="bg1"/>
                </a:solidFill>
              </a:rPr>
              <a:t/>
            </a:r>
            <a:br>
              <a:rPr lang="ru-RU" sz="4000" dirty="0">
                <a:solidFill>
                  <a:schemeClr val="bg1"/>
                </a:solidFill>
              </a:rPr>
            </a:br>
            <a:r>
              <a:rPr lang="ru-RU" sz="4000" dirty="0">
                <a:solidFill>
                  <a:schemeClr val="bg1"/>
                </a:solidFill>
              </a:rPr>
              <a:t>3.Энергия твёрдого  топлива – экологически чистый источник энергии.</a:t>
            </a:r>
            <a:br>
              <a:rPr lang="ru-RU" sz="4000" dirty="0">
                <a:solidFill>
                  <a:schemeClr val="bg1"/>
                </a:solidFill>
              </a:rPr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46502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56306665"/>
              </p:ext>
            </p:extLst>
          </p:nvPr>
        </p:nvGraphicFramePr>
        <p:xfrm>
          <a:off x="611560" y="476672"/>
          <a:ext cx="7351712" cy="6056312"/>
        </p:xfrm>
        <a:graphic>
          <a:graphicData uri="http://schemas.openxmlformats.org/presentationml/2006/ole">
            <p:oleObj spid="_x0000_s2059" name="Документ" r:id="rId3" imgW="11893879" imgH="9694466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6728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09844385"/>
              </p:ext>
            </p:extLst>
          </p:nvPr>
        </p:nvGraphicFramePr>
        <p:xfrm>
          <a:off x="1907704" y="188640"/>
          <a:ext cx="5256584" cy="6550149"/>
        </p:xfrm>
        <a:graphic>
          <a:graphicData uri="http://schemas.openxmlformats.org/presentationml/2006/ole">
            <p:oleObj spid="_x0000_s3079" name="Документ" r:id="rId3" imgW="6913517" imgH="10846071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445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209</TotalTime>
  <Words>133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Апекс</vt:lpstr>
      <vt:lpstr>Документ</vt:lpstr>
      <vt:lpstr>Презентация  к уроку окружающего мира в 4 –а классе</vt:lpstr>
      <vt:lpstr>    ДА</vt:lpstr>
      <vt:lpstr>1.Двигатель внутреннего сгорания использует энергию пара.   2.Большинство видов топлива на Земле искусственного происхождения.  3.Энергия твёрдого  топлива – экологически чистый источник энергии. </vt:lpstr>
      <vt:lpstr>Приручение огня</vt:lpstr>
      <vt:lpstr> 1. Сила, служащая человеку в реальной жизни – это энергия.  2.Энергия – это способность тел совершать работу. </vt:lpstr>
      <vt:lpstr>Слайд 6</vt:lpstr>
      <vt:lpstr>Слайд 7</vt:lpstr>
      <vt:lpstr>Слайд 8</vt:lpstr>
      <vt:lpstr>Слайд 9</vt:lpstr>
      <vt:lpstr>Слайд 10</vt:lpstr>
      <vt:lpstr>Слайд 11</vt:lpstr>
      <vt:lpstr>Использованные материалы: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Roman</cp:lastModifiedBy>
  <cp:revision>19</cp:revision>
  <dcterms:created xsi:type="dcterms:W3CDTF">2013-12-09T13:11:57Z</dcterms:created>
  <dcterms:modified xsi:type="dcterms:W3CDTF">2014-03-15T12:47:30Z</dcterms:modified>
</cp:coreProperties>
</file>