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70" r:id="rId12"/>
    <p:sldId id="259" r:id="rId13"/>
    <p:sldId id="269" r:id="rId14"/>
    <p:sldId id="268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B78"/>
    <a:srgbClr val="161645"/>
    <a:srgbClr val="005EA4"/>
    <a:srgbClr val="742257"/>
    <a:srgbClr val="000000"/>
    <a:srgbClr val="4D4D4D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1E1AA-2329-4E8F-9BFB-1C9EB1AB76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17297-BA5D-4054-91ED-F6B7BD3E3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9D5E-9592-42BA-9202-F2448AE0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E1AA-2329-4E8F-9BFB-1C9EB1AB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9" descr="original_metal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0DAB-20F7-4434-AD22-7DD8DFAACB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3B1E8-F57D-4F93-AB6B-D2D6F57CB30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3D7D-BBC5-4861-AC3C-1671385BA9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6092-A23F-40EA-822A-918C74E6E7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2988-6F33-4824-A7AC-3D3AED000A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CAEB-38F0-4638-9892-AD22A783CB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A91-9227-4F82-9E30-3911087087B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0DAB-20F7-4434-AD22-7DD8DFAACB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C6AA-A0D7-4A63-88EC-D318B2E4D4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7297-BA5D-4054-91ED-F6B7BD3E3C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9D5E-9592-42BA-9202-F2448AE032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B1E8-F57D-4F93-AB6B-D2D6F57CB3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3D7D-BBC5-4861-AC3C-1671385BA9D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6092-A23F-40EA-822A-918C74E6E7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2988-6F33-4824-A7AC-3D3AED000A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CAEB-38F0-4638-9892-AD22A783C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AA91-9227-4F82-9E30-3911087087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C6AA-A0D7-4A63-88EC-D318B2E4D4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03F7A5-A277-4395-AE3B-5E8832CEF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F7A5-A277-4395-AE3B-5E8832CEF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140968"/>
            <a:ext cx="6477000" cy="1659632"/>
          </a:xfrm>
        </p:spPr>
        <p:txBody>
          <a:bodyPr/>
          <a:lstStyle/>
          <a:p>
            <a:r>
              <a:rPr lang="ru-RU" dirty="0" smtClean="0"/>
              <a:t>Интегрированный урок </a:t>
            </a:r>
            <a:br>
              <a:rPr lang="ru-RU" dirty="0" smtClean="0"/>
            </a:br>
            <a:r>
              <a:rPr lang="ru-RU" dirty="0" smtClean="0"/>
              <a:t>математика + география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949280"/>
            <a:ext cx="4059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Учитель математики Алферова Е.Н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6309320"/>
            <a:ext cx="3832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Учитель географии </a:t>
            </a:r>
            <a:r>
              <a:rPr lang="ru-RU" sz="2000" dirty="0" err="1" smtClean="0">
                <a:solidFill>
                  <a:schemeClr val="bg1"/>
                </a:solidFill>
              </a:rPr>
              <a:t>Копрова</a:t>
            </a:r>
            <a:r>
              <a:rPr lang="ru-RU" sz="2000" dirty="0" smtClean="0">
                <a:solidFill>
                  <a:schemeClr val="bg1"/>
                </a:solidFill>
              </a:rPr>
              <a:t> О.В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tainy.net/wp-content/uploads/2010/09/3023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40768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etlands.oopt.info/khanka/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680121" cy="13455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3968" y="1306497"/>
            <a:ext cx="4608512" cy="536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Ханка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– озеро в Приморском крае, на границе России и Китая. Это самый крупный пресноводный водоем на Дальнем Востоке. Озеро расположено в пределах древней равнины, с запада и востока охваченной горными системами. Плавающий покров состоит из чилима, кубышки, наяды, лотоса. Произрастает дикий рис. В озере обитает большое количество пресноводных рыб.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88640"/>
            <a:ext cx="44230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rPr>
              <a:t>Озеро </a:t>
            </a:r>
            <a:r>
              <a:rPr lang="ru-RU" sz="6000" b="1" i="1" dirty="0" err="1" smtClean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rPr>
              <a:t>Ханка</a:t>
            </a:r>
            <a:endParaRPr lang="ru-RU" sz="6000" b="1" i="1" dirty="0" smtClean="0">
              <a:solidFill>
                <a:schemeClr val="accent6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12" name="Рисунок 11" descr="http://www.shamora.info/up2/catalog_item/cache/full/1499_13.13298272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16.privet.ru/lr/0b0f4adce3249a63c2872d6ff05ac61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40324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hamora.info/up2/catalog_item/cache/full/1499_14.13298272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4104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zgrad.net/images/umor/images/8ed/a5f9130101652162a93f9827f65524c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8"/>
            <a:ext cx="41044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869160"/>
            <a:ext cx="2843808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69441" y="0"/>
            <a:ext cx="6545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ahoma" pitchFamily="34" charset="0"/>
                <a:cs typeface="Times New Roman" pitchFamily="18" charset="0"/>
              </a:rPr>
              <a:t>Практическая работа в группах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640080"/>
          <a:ext cx="8784976" cy="5885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646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1</a:t>
                      </a:r>
                    </a:p>
                    <a:p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помощью карты №1 определите расстояние от Москвы до озера Селигер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№2</a:t>
                      </a:r>
                    </a:p>
                    <a:p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 карте №2 определите протяженность озера Байкал с северо-востока на юго-запад.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Найдите масштаб карты №5, если известно, что протяженность Телецкого озера 78 км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7902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№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img1.liveinternet.ru/images/attach/c/2/65/6/65006685_2725950qup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2171705" cy="115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img0.liveinternet.ru/images/attach/c/8/101/880/101880356_large_5177462_large_5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60848"/>
            <a:ext cx="216024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gorod.tomsk.ru/i/u/7800/telec_ma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k.foto.radikal.ru/0702/974920666a50.jpg"/>
          <p:cNvPicPr/>
          <p:nvPr/>
        </p:nvPicPr>
        <p:blipFill>
          <a:blip r:embed="rId5" cstate="print"/>
          <a:srcRect t="6373" b="19853"/>
          <a:stretch>
            <a:fillRect/>
          </a:stretch>
        </p:blipFill>
        <p:spPr bwMode="auto">
          <a:xfrm>
            <a:off x="6588224" y="4869160"/>
            <a:ext cx="21602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l="17719" t="35437" r="10669" b="46844"/>
          <a:stretch>
            <a:fillRect/>
          </a:stretch>
        </p:blipFill>
        <p:spPr bwMode="auto">
          <a:xfrm>
            <a:off x="251520" y="5229200"/>
            <a:ext cx="62646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4869160"/>
            <a:ext cx="2843808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69441" y="0"/>
            <a:ext cx="6545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ahoma" pitchFamily="34" charset="0"/>
                <a:cs typeface="Times New Roman" pitchFamily="18" charset="0"/>
              </a:rPr>
              <a:t>Практическая работа в группах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640080"/>
          <a:ext cx="8784976" cy="5885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2646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1</a:t>
                      </a:r>
                    </a:p>
                    <a:p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помощью карты №1 определите расстояние от Москвы до озера Селигер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№2</a:t>
                      </a:r>
                    </a:p>
                    <a:p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 карте №2 определите протяженность озера Байкал с северо-востока на юго-запад.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Найдите масштаб карты №5, если известно, что протяженность Телецкого озера 78 км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7902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№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img1.liveinternet.ru/images/attach/c/2/65/6/65006685_2725950qup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620688"/>
            <a:ext cx="2232248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img0.liveinternet.ru/images/attach/c/8/101/880/101880356_large_5177462_large_5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060848"/>
            <a:ext cx="216024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http://gorod.tomsk.ru/i/u/7800/telec_ma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k.foto.radikal.ru/0702/974920666a50.jpg"/>
          <p:cNvPicPr/>
          <p:nvPr/>
        </p:nvPicPr>
        <p:blipFill>
          <a:blip r:embed="rId5" cstate="print"/>
          <a:srcRect t="6373" b="19853"/>
          <a:stretch>
            <a:fillRect/>
          </a:stretch>
        </p:blipFill>
        <p:spPr bwMode="auto">
          <a:xfrm>
            <a:off x="6588224" y="4869160"/>
            <a:ext cx="216024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88224" y="642152"/>
            <a:ext cx="2304256" cy="122413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325 км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060848"/>
            <a:ext cx="22322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630 км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4625" y="342900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: 300000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8224" y="4941168"/>
            <a:ext cx="226825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14300 км </a:t>
            </a:r>
            <a:r>
              <a:rPr lang="ru-RU" sz="3600" b="1" dirty="0" smtClean="0">
                <a:latin typeface="Times New Roman" pitchFamily="18" charset="0"/>
                <a:cs typeface="Vrinda"/>
              </a:rPr>
              <a:t>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l="17719" t="35437" r="10669" b="46844"/>
          <a:stretch>
            <a:fillRect/>
          </a:stretch>
        </p:blipFill>
        <p:spPr bwMode="auto">
          <a:xfrm>
            <a:off x="323528" y="5229200"/>
            <a:ext cx="62646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338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6028" t="10395" r="16132" b="10226"/>
          <a:stretch>
            <a:fillRect/>
          </a:stretch>
        </p:blipFill>
        <p:spPr bwMode="auto">
          <a:xfrm>
            <a:off x="35496" y="0"/>
            <a:ext cx="6613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580112" y="134076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ЛИСТ </a:t>
            </a:r>
          </a:p>
          <a:p>
            <a:pPr algn="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САМООЦЕНКИ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5696" y="2420888"/>
            <a:ext cx="5313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Спасибо за внимание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Ученик\AppData\Local\Microsoft\Windows\Temporary Internet Files\Content.IE5\G4RU0EZM\MC9004375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43" y="3501008"/>
            <a:ext cx="2403093" cy="182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332656"/>
            <a:ext cx="77768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Кого бы вы на свете не спросили,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Любой вам скажет - есть страна Россия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если к карте мира подойти,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Легко вам будет там её найти.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Вы здесь увидите бескрайние просторы,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Зеленые леса, поля, хрустальные озера,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Величие широких русских рек,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Места, где еще не был человек.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посмотрев на карту, вы поймете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 какой великой и большой стране живете!</a:t>
            </a:r>
            <a:endParaRPr lang="ru-RU" sz="3200" dirty="0"/>
          </a:p>
        </p:txBody>
      </p:sp>
      <p:pic>
        <p:nvPicPr>
          <p:cNvPr id="8" name="Рисунок 7" descr="http://rukavkaz.ru/LoadedImages/2012/03/29/23328-800x600.jpg"/>
          <p:cNvPicPr/>
          <p:nvPr/>
        </p:nvPicPr>
        <p:blipFill>
          <a:blip r:embed="rId2" cstate="print">
            <a:lum bright="-20000" contrast="20000"/>
          </a:blip>
          <a:srcRect t="9314" b="4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1905" y="2967335"/>
            <a:ext cx="82001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МАСШТАБ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096962"/>
          </a:xfrm>
        </p:spPr>
        <p:txBody>
          <a:bodyPr/>
          <a:lstStyle/>
          <a:p>
            <a:pPr algn="ctr"/>
            <a:r>
              <a:rPr lang="ru-RU" b="1" i="1" dirty="0" smtClean="0">
                <a:cs typeface="Arial" pitchFamily="34" charset="0"/>
              </a:rPr>
              <a:t>Что называется масштабом?</a:t>
            </a:r>
            <a:endParaRPr lang="ru-RU" b="1" i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Отношение длины отрезка на карте к длине соответствующего отрезка на местности называется масштабом.</a:t>
            </a:r>
            <a:endParaRPr lang="ru-RU" sz="4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096962"/>
          </a:xfrm>
        </p:spPr>
        <p:txBody>
          <a:bodyPr/>
          <a:lstStyle/>
          <a:p>
            <a:pPr algn="ctr"/>
            <a:r>
              <a:rPr lang="ru-RU" b="1" i="1" dirty="0" smtClean="0">
                <a:cs typeface="Arial" pitchFamily="34" charset="0"/>
              </a:rPr>
              <a:t>Что показывает масштаб?</a:t>
            </a:r>
            <a:endParaRPr lang="ru-RU" b="1" i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Масштаб показывает во сколько раз каждая линия, нанесенная на карту, уменьшена по отношению к ее действительным размерам на местности.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1798"/>
            <a:ext cx="6120680" cy="1096962"/>
          </a:xfrm>
        </p:spPr>
        <p:txBody>
          <a:bodyPr/>
          <a:lstStyle/>
          <a:p>
            <a:pPr algn="ctr"/>
            <a:r>
              <a:rPr lang="ru-RU" b="1" i="1" dirty="0" smtClean="0">
                <a:cs typeface="Arial" pitchFamily="34" charset="0"/>
              </a:rPr>
              <a:t>Какие виды масштабов вы знаете? </a:t>
            </a:r>
            <a:endParaRPr lang="ru-RU" b="1" i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70080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 численный,</a:t>
            </a:r>
          </a:p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 именованный, </a:t>
            </a:r>
          </a:p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 линейный.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096962"/>
          </a:xfrm>
        </p:spPr>
        <p:txBody>
          <a:bodyPr/>
          <a:lstStyle/>
          <a:p>
            <a:r>
              <a:rPr lang="ru-RU" sz="6600" b="1" i="1" dirty="0" smtClean="0">
                <a:cs typeface="Arial" pitchFamily="34" charset="0"/>
              </a:rPr>
              <a:t>Переведите: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971600" y="1484784"/>
            <a:ext cx="7272808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Численный масштаб в именованный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36512" y="4005064"/>
            <a:ext cx="424847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1: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15000000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504" y="2276872"/>
            <a:ext cx="2952328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1:2000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131840" y="2276872"/>
            <a:ext cx="486003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</a:t>
            </a:r>
            <a:r>
              <a:rPr lang="ru-RU" sz="6600" dirty="0" smtClean="0">
                <a:solidFill>
                  <a:srgbClr val="C00000"/>
                </a:solidFill>
              </a:rPr>
              <a:t> 1см–20м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699792" y="2492896"/>
            <a:ext cx="360040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211960" y="4221088"/>
            <a:ext cx="360040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0" y="4005064"/>
            <a:ext cx="5292080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в</a:t>
            </a:r>
            <a:r>
              <a:rPr lang="ru-RU" sz="6600" dirty="0" smtClean="0">
                <a:solidFill>
                  <a:srgbClr val="C00000"/>
                </a:solidFill>
              </a:rPr>
              <a:t> 1см–150км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71600" y="1484784"/>
            <a:ext cx="7560840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Именованный  масштаб в численный: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36512" y="4005064"/>
            <a:ext cx="9001000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в 1см–500м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6600" dirty="0" smtClean="0"/>
              <a:t>                 </a:t>
            </a:r>
            <a:endParaRPr lang="ru-RU" sz="6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7504" y="2276872"/>
            <a:ext cx="856895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1см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30 км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472608" y="2276872"/>
            <a:ext cx="4860032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1:3000000</a:t>
            </a: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5040560" y="2492896"/>
            <a:ext cx="360040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644008" y="4221088"/>
            <a:ext cx="360040" cy="79208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148064" y="4077072"/>
            <a:ext cx="5292080" cy="11521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1:50000</a:t>
            </a:r>
            <a:r>
              <a:rPr lang="ru-RU" sz="6000" dirty="0" smtClean="0"/>
              <a:t>  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188640"/>
            <a:ext cx="49350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rPr>
              <a:t>Переведите: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23528" y="1556792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КАРТА №1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23528" y="2564904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КАРТА №2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23528" y="3573016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КАРТА №3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3528" y="4581128"/>
            <a:ext cx="2808312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КАРТА №4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700808"/>
            <a:ext cx="51845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1:6500000, в 1см – 65 км</a:t>
            </a: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708920"/>
            <a:ext cx="531106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1:15000000, в 1см – 150 км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3789040"/>
            <a:ext cx="531106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1:12500000, в 1см – 125 км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4789984"/>
            <a:ext cx="51058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400" b="1" dirty="0" smtClean="0">
                <a:solidFill>
                  <a:srgbClr val="C00000"/>
                </a:solidFill>
              </a:rPr>
              <a:t>1:8000000, в 1см – 80 км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60648"/>
            <a:ext cx="8230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rPr>
              <a:t>Определите масштаб карты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8107222"/>
              </p:ext>
            </p:extLst>
          </p:nvPr>
        </p:nvGraphicFramePr>
        <p:xfrm>
          <a:off x="467544" y="44624"/>
          <a:ext cx="7920880" cy="3024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1584176"/>
                <a:gridCol w="1656184"/>
                <a:gridCol w="1512168"/>
                <a:gridCol w="1584176"/>
              </a:tblGrid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А) 500+310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      Б)</a:t>
                      </a:r>
                      <a:r>
                        <a:rPr lang="ru-RU" sz="2000" b="1" baseline="0" dirty="0" smtClean="0">
                          <a:solidFill>
                            <a:srgbClr val="005EA4"/>
                          </a:solidFill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910:13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В)  1,5 </a:t>
                      </a:r>
                      <a:r>
                        <a:rPr lang="ru-RU" sz="2000" b="1" dirty="0" smtClean="0">
                          <a:solidFill>
                            <a:srgbClr val="161645"/>
                          </a:solidFill>
                          <a:sym typeface="Symbol"/>
                        </a:rPr>
                        <a:t> 0,6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Г) 6,8+2,2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     Д)   5-3,6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: 90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5EA4"/>
                          </a:solidFill>
                          <a:sym typeface="Symbol"/>
                        </a:rPr>
                        <a:t> 8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+2,5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: 6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sym typeface="Symbol"/>
                        </a:rPr>
                        <a:t>  4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742257"/>
                          </a:solidFill>
                          <a:sym typeface="Symbol"/>
                        </a:rPr>
                        <a:t>  60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-80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: 1,7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+3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:14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-120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:160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- 0,6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77B78"/>
                          </a:solidFill>
                          <a:sym typeface="Symbol"/>
                        </a:rPr>
                        <a:t>  0,2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: 0,02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:14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5EA4"/>
                          </a:solidFill>
                          <a:sym typeface="Symbol"/>
                        </a:rPr>
                        <a:t>  350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: 0,2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: 1,8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+ 0,7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742257"/>
                          </a:solidFill>
                        </a:rPr>
                        <a:t>Ответ:_____</a:t>
                      </a:r>
                      <a:endParaRPr lang="ru-RU" sz="2000" b="1" dirty="0">
                        <a:solidFill>
                          <a:srgbClr val="74225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5EA4"/>
                          </a:solidFill>
                        </a:rPr>
                        <a:t>Ответ:_____</a:t>
                      </a:r>
                      <a:endParaRPr lang="ru-RU" sz="2000" b="1" dirty="0">
                        <a:solidFill>
                          <a:srgbClr val="005E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161645"/>
                          </a:solidFill>
                        </a:rPr>
                        <a:t>Ответ:_____</a:t>
                      </a:r>
                      <a:endParaRPr lang="ru-RU" sz="2000" b="1" dirty="0">
                        <a:solidFill>
                          <a:srgbClr val="16164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77B78"/>
                          </a:solidFill>
                        </a:rPr>
                        <a:t>Ответ:_____</a:t>
                      </a:r>
                      <a:endParaRPr lang="ru-RU" sz="2000" b="1" dirty="0">
                        <a:solidFill>
                          <a:srgbClr val="077B7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Ответ:_____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95536" y="3068960"/>
            <a:ext cx="84249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ОТГАДАЙТЕ КЛЮЧЕВОЕ СЛОВО. Что оно означает?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0270889"/>
              </p:ext>
            </p:extLst>
          </p:nvPr>
        </p:nvGraphicFramePr>
        <p:xfrm>
          <a:off x="899592" y="3717032"/>
          <a:ext cx="741682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103"/>
                <a:gridCol w="927103"/>
                <a:gridCol w="927103"/>
                <a:gridCol w="927103"/>
                <a:gridCol w="927103"/>
                <a:gridCol w="927103"/>
                <a:gridCol w="927103"/>
                <a:gridCol w="92710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1050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30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0,5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10,5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20,7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З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5811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Ответ: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192"/>
            <a:ext cx="212372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787751"/>
              </p:ext>
            </p:extLst>
          </p:nvPr>
        </p:nvGraphicFramePr>
        <p:xfrm>
          <a:off x="251520" y="5114880"/>
          <a:ext cx="878497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6995"/>
                <a:gridCol w="1756995"/>
                <a:gridCol w="1836859"/>
                <a:gridCol w="1677132"/>
                <a:gridCol w="1756995"/>
              </a:tblGrid>
              <a:tr h="398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52B6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952B6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8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52B6F"/>
                          </a:solidFill>
                        </a:rPr>
                        <a:t>30</a:t>
                      </a:r>
                      <a:endParaRPr lang="ru-RU" sz="2800" b="1" dirty="0">
                        <a:solidFill>
                          <a:srgbClr val="952B6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1050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20,7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891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952B6F"/>
                          </a:solidFill>
                        </a:rPr>
                        <a:t>Х</a:t>
                      </a:r>
                      <a:endParaRPr lang="ru-RU" sz="2800" b="1" dirty="0">
                        <a:solidFill>
                          <a:srgbClr val="952B6F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174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глобус карандаши (13)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513</Words>
  <Application>Microsoft Office PowerPoint</Application>
  <PresentationFormat>Экран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глобус карандаши (13)</vt:lpstr>
      <vt:lpstr>1_Тема Office</vt:lpstr>
      <vt:lpstr>Интегрированный урок  математика + география</vt:lpstr>
      <vt:lpstr>Слайд 2</vt:lpstr>
      <vt:lpstr>Что называется масштабом?</vt:lpstr>
      <vt:lpstr>Что показывает масштаб?</vt:lpstr>
      <vt:lpstr>Какие виды масштабов вы знаете? </vt:lpstr>
      <vt:lpstr>Переведите: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математика + география</dc:title>
  <dc:creator>1</dc:creator>
  <cp:lastModifiedBy>Наталья</cp:lastModifiedBy>
  <cp:revision>25</cp:revision>
  <cp:lastPrinted>1601-01-01T00:00:00Z</cp:lastPrinted>
  <dcterms:created xsi:type="dcterms:W3CDTF">2014-01-14T17:24:52Z</dcterms:created>
  <dcterms:modified xsi:type="dcterms:W3CDTF">2014-01-30T11:48:41Z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