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67" r:id="rId3"/>
    <p:sldId id="268" r:id="rId4"/>
    <p:sldId id="270" r:id="rId5"/>
    <p:sldId id="269" r:id="rId6"/>
    <p:sldId id="271" r:id="rId7"/>
    <p:sldId id="272" r:id="rId8"/>
    <p:sldId id="273" r:id="rId9"/>
    <p:sldId id="274" r:id="rId10"/>
    <p:sldId id="277" r:id="rId11"/>
    <p:sldId id="298" r:id="rId12"/>
    <p:sldId id="296" r:id="rId13"/>
    <p:sldId id="275" r:id="rId14"/>
    <p:sldId id="297" r:id="rId15"/>
    <p:sldId id="299" r:id="rId16"/>
    <p:sldId id="302" r:id="rId17"/>
    <p:sldId id="300" r:id="rId18"/>
    <p:sldId id="301" r:id="rId19"/>
    <p:sldId id="324" r:id="rId20"/>
    <p:sldId id="276" r:id="rId21"/>
    <p:sldId id="283" r:id="rId22"/>
    <p:sldId id="303" r:id="rId23"/>
    <p:sldId id="284" r:id="rId24"/>
    <p:sldId id="257" r:id="rId25"/>
    <p:sldId id="278" r:id="rId26"/>
    <p:sldId id="304" r:id="rId27"/>
    <p:sldId id="262" r:id="rId28"/>
    <p:sldId id="282" r:id="rId29"/>
    <p:sldId id="290" r:id="rId30"/>
    <p:sldId id="291" r:id="rId31"/>
    <p:sldId id="292" r:id="rId32"/>
    <p:sldId id="305" r:id="rId33"/>
    <p:sldId id="293" r:id="rId34"/>
    <p:sldId id="325" r:id="rId35"/>
    <p:sldId id="294" r:id="rId36"/>
    <p:sldId id="326" r:id="rId37"/>
    <p:sldId id="306" r:id="rId38"/>
    <p:sldId id="322" r:id="rId39"/>
    <p:sldId id="323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  <p:sldId id="319" r:id="rId53"/>
    <p:sldId id="320" r:id="rId54"/>
    <p:sldId id="321" r:id="rId5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9900"/>
    <a:srgbClr val="0066CC"/>
    <a:srgbClr val="FF9933"/>
    <a:srgbClr val="3C1C0A"/>
    <a:srgbClr val="EFE1D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6" autoAdjust="0"/>
    <p:restoredTop sz="86357" autoAdjust="0"/>
  </p:normalViewPr>
  <p:slideViewPr>
    <p:cSldViewPr>
      <p:cViewPr varScale="1">
        <p:scale>
          <a:sx n="79" d="100"/>
          <a:sy n="79" d="100"/>
        </p:scale>
        <p:origin x="12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345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276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4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C7F81-8B05-45C8-A44D-460628899F98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14FBF-B924-41F6-9C70-7FB0D6DA9E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7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14FBF-B924-41F6-9C70-7FB0D6DA9EC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73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14FBF-B924-41F6-9C70-7FB0D6DA9EC8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398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84723E4-BF51-469D-A1E2-B49F9EF5E769}" type="slidenum">
              <a:rPr lang="ru-RU" sz="1200"/>
              <a:pPr eaLnBrk="1" hangingPunct="1"/>
              <a:t>38</a:t>
            </a:fld>
            <a:endParaRPr lang="ru-RU" sz="1200"/>
          </a:p>
        </p:txBody>
      </p:sp>
      <p:sp>
        <p:nvSpPr>
          <p:cNvPr id="890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90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404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8F1F729-9339-45BE-A282-CB757DD70B17}" type="slidenum">
              <a:rPr lang="ru-RU" sz="1200"/>
              <a:pPr eaLnBrk="1" hangingPunct="1"/>
              <a:t>39</a:t>
            </a:fld>
            <a:endParaRPr lang="ru-RU" sz="1200"/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901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612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C638F4E-DAB3-4684-895E-BDC7B87DF9E7}" type="slidenum">
              <a:rPr lang="ru-RU" sz="1200"/>
              <a:pPr eaLnBrk="1" hangingPunct="1"/>
              <a:t>40</a:t>
            </a:fld>
            <a:endParaRPr lang="ru-RU" sz="1200"/>
          </a:p>
        </p:txBody>
      </p:sp>
      <p:sp>
        <p:nvSpPr>
          <p:cNvPr id="808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09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952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5126A58-C514-412D-BF74-B829CC031380}" type="slidenum">
              <a:rPr lang="ru-RU" sz="1200"/>
              <a:pPr eaLnBrk="1" hangingPunct="1"/>
              <a:t>41</a:t>
            </a:fld>
            <a:endParaRPr lang="ru-RU" sz="1200"/>
          </a:p>
        </p:txBody>
      </p:sp>
      <p:sp>
        <p:nvSpPr>
          <p:cNvPr id="819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19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872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85F62EB-C72D-4841-ADE7-7442972228F8}" type="slidenum">
              <a:rPr lang="ru-RU" sz="1200"/>
              <a:pPr eaLnBrk="1" hangingPunct="1"/>
              <a:t>42</a:t>
            </a:fld>
            <a:endParaRPr lang="ru-RU" sz="1200"/>
          </a:p>
        </p:txBody>
      </p:sp>
      <p:sp>
        <p:nvSpPr>
          <p:cNvPr id="829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29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0259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B741AD1-A321-4D92-963F-FF5EB1A40167}" type="slidenum">
              <a:rPr lang="ru-RU" sz="1200"/>
              <a:pPr eaLnBrk="1" hangingPunct="1"/>
              <a:t>43</a:t>
            </a:fld>
            <a:endParaRPr lang="ru-RU" sz="1200"/>
          </a:p>
        </p:txBody>
      </p:sp>
      <p:sp>
        <p:nvSpPr>
          <p:cNvPr id="839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39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8099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399DE59-66B5-4E55-A4F4-D263B86B44C8}" type="slidenum">
              <a:rPr lang="ru-RU" sz="1200"/>
              <a:pPr eaLnBrk="1" hangingPunct="1"/>
              <a:t>44</a:t>
            </a:fld>
            <a:endParaRPr lang="ru-RU" sz="1200"/>
          </a:p>
        </p:txBody>
      </p:sp>
      <p:sp>
        <p:nvSpPr>
          <p:cNvPr id="849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49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127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3B06C0D-7925-4E0F-A35A-5B285884035E}" type="slidenum">
              <a:rPr lang="ru-RU" sz="1200"/>
              <a:pPr eaLnBrk="1" hangingPunct="1"/>
              <a:t>45</a:t>
            </a:fld>
            <a:endParaRPr lang="ru-RU" sz="1200"/>
          </a:p>
        </p:txBody>
      </p:sp>
      <p:sp>
        <p:nvSpPr>
          <p:cNvPr id="860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60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4375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EC2E83E-3BD4-4CFA-A377-E902B249A8D1}" type="slidenum">
              <a:rPr lang="ru-RU" sz="1200"/>
              <a:pPr eaLnBrk="1" hangingPunct="1"/>
              <a:t>46</a:t>
            </a:fld>
            <a:endParaRPr lang="ru-RU" sz="1200"/>
          </a:p>
        </p:txBody>
      </p:sp>
      <p:sp>
        <p:nvSpPr>
          <p:cNvPr id="870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870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03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7F15D96-03D1-4007-BDD3-685F8559A540}" type="slidenum">
              <a:rPr lang="ru-RU" sz="1200"/>
              <a:pPr eaLnBrk="1" hangingPunct="1"/>
              <a:t>11</a:t>
            </a:fld>
            <a:endParaRPr lang="ru-RU" sz="1200"/>
          </a:p>
        </p:txBody>
      </p:sp>
      <p:sp>
        <p:nvSpPr>
          <p:cNvPr id="706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06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75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243C534-F19E-440A-9D29-E31997059D68}" type="slidenum">
              <a:rPr lang="ru-RU" sz="1200"/>
              <a:pPr eaLnBrk="1" hangingPunct="1"/>
              <a:t>12</a:t>
            </a:fld>
            <a:endParaRPr lang="ru-RU" sz="1200"/>
          </a:p>
        </p:txBody>
      </p:sp>
      <p:sp>
        <p:nvSpPr>
          <p:cNvPr id="716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16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659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667368B-8E36-4B21-9572-938EED92F2C5}" type="slidenum">
              <a:rPr lang="ru-RU" sz="1200"/>
              <a:pPr eaLnBrk="1" hangingPunct="1"/>
              <a:t>15</a:t>
            </a:fld>
            <a:endParaRPr lang="ru-RU" sz="1200"/>
          </a:p>
        </p:txBody>
      </p:sp>
      <p:sp>
        <p:nvSpPr>
          <p:cNvPr id="727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27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630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A3C43DA-CC3B-4F8F-8C36-3098495C1A5B}" type="slidenum">
              <a:rPr lang="ru-RU" sz="1200"/>
              <a:pPr eaLnBrk="1" hangingPunct="1"/>
              <a:t>16</a:t>
            </a:fld>
            <a:endParaRPr lang="ru-RU" sz="1200"/>
          </a:p>
        </p:txBody>
      </p:sp>
      <p:sp>
        <p:nvSpPr>
          <p:cNvPr id="737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37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114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CEDA6A9-8AFB-4113-B158-8D748E17BD65}" type="slidenum">
              <a:rPr lang="ru-RU" sz="1200"/>
              <a:pPr eaLnBrk="1" hangingPunct="1"/>
              <a:t>17</a:t>
            </a:fld>
            <a:endParaRPr lang="ru-RU" sz="1200"/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49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8FFD9F8-F65C-4F8B-922D-55CD3959856D}" type="slidenum">
              <a:rPr lang="ru-RU" sz="1200"/>
              <a:pPr eaLnBrk="1" hangingPunct="1"/>
              <a:t>18</a:t>
            </a:fld>
            <a:endParaRPr lang="ru-RU" sz="1200"/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670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A46865F-BA99-4EF4-BE7F-6D92CAEE55CE}" type="slidenum">
              <a:rPr lang="ru-RU" sz="1200"/>
              <a:pPr eaLnBrk="1" hangingPunct="1"/>
              <a:t>22</a:t>
            </a:fld>
            <a:endParaRPr lang="ru-RU" sz="1200"/>
          </a:p>
        </p:txBody>
      </p:sp>
      <p:sp>
        <p:nvSpPr>
          <p:cNvPr id="778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78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804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8DE5EC6-D802-4363-B945-CB8DFB3EA29C}" type="slidenum">
              <a:rPr lang="ru-RU" sz="1200"/>
              <a:pPr eaLnBrk="1" hangingPunct="1"/>
              <a:t>26</a:t>
            </a:fld>
            <a:endParaRPr lang="ru-RU" sz="1200"/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5313" y="0"/>
            <a:ext cx="4365626" cy="3273425"/>
          </a:xfrm>
          <a:solidFill>
            <a:srgbClr val="FFFFFF"/>
          </a:solidFill>
          <a:ln/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4268788"/>
            <a:ext cx="5167313" cy="4014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34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66CC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3200" b="1" i="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291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2291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3E769-287A-40B5-A6C1-322A5CA70ED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5197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28600" y="152400"/>
            <a:ext cx="8610600" cy="671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42291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2291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228600" y="3843338"/>
            <a:ext cx="42291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10100" y="3843338"/>
            <a:ext cx="42291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280D1946-95FF-45D3-9A5A-6184656EA87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2462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A2D919-8D34-486A-8AE9-BF1AEA2C70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36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5B120-F5FC-4989-BDA8-7B2D741AB1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92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C68E6E-41FA-43DF-AAFF-3B1BA0CBADC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91;&#1088;&#1086;&#1082;%2028.10.2013\&#1091;&#1088;&#1086;&#1082;\26.sw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0.gi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image" Target="../media/image31.jpeg"/><Relationship Id="rId10" Type="http://schemas.openxmlformats.org/officeDocument/2006/relationships/image" Target="../media/image27.wmf"/><Relationship Id="rId4" Type="http://schemas.openxmlformats.org/officeDocument/2006/relationships/image" Target="../media/image29.jpeg"/><Relationship Id="rId9" Type="http://schemas.openxmlformats.org/officeDocument/2006/relationships/oleObject" Target="../embeddings/oleObject7.bin"/><Relationship Id="rId14" Type="http://schemas.openxmlformats.org/officeDocument/2006/relationships/hyperlink" Target="&#1055;&#1088;&#1080;&#1083;&#1086;&#1078;&#1077;&#1085;&#1080;&#1077;%202.swf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37.e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5.e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36.emf"/><Relationship Id="rId5" Type="http://schemas.openxmlformats.org/officeDocument/2006/relationships/image" Target="../media/image34.e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5.bin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jpeg"/><Relationship Id="rId5" Type="http://schemas.openxmlformats.org/officeDocument/2006/relationships/image" Target="../media/image52.wmf"/><Relationship Id="rId4" Type="http://schemas.openxmlformats.org/officeDocument/2006/relationships/image" Target="../media/image50.emf"/><Relationship Id="rId9" Type="http://schemas.openxmlformats.org/officeDocument/2006/relationships/image" Target="../media/image51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quiz1.swf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59.jpeg"/><Relationship Id="rId7" Type="http://schemas.openxmlformats.org/officeDocument/2006/relationships/slide" Target="slide3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9.xml"/><Relationship Id="rId5" Type="http://schemas.openxmlformats.org/officeDocument/2006/relationships/slide" Target="slide28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2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3.sw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3.xml"/><Relationship Id="rId4" Type="http://schemas.openxmlformats.org/officeDocument/2006/relationships/image" Target="../media/image6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3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3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3.xml"/><Relationship Id="rId4" Type="http://schemas.openxmlformats.org/officeDocument/2006/relationships/image" Target="../media/image6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.xml"/><Relationship Id="rId4" Type="http://schemas.openxmlformats.org/officeDocument/2006/relationships/slide" Target="slide2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3683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МАССА . </a:t>
            </a:r>
            <a:br>
              <a:rPr lang="ru-RU" dirty="0" smtClean="0">
                <a:solidFill>
                  <a:srgbClr val="003366"/>
                </a:solidFill>
              </a:rPr>
            </a:br>
            <a:r>
              <a:rPr lang="ru-RU" dirty="0" smtClean="0">
                <a:solidFill>
                  <a:srgbClr val="003366"/>
                </a:solidFill>
              </a:rPr>
              <a:t>ЕДИНИЦЫ МАССЫ.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4128" y="5473528"/>
            <a:ext cx="326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Торбина Татьяна Федоровна</a:t>
            </a:r>
          </a:p>
          <a:p>
            <a:r>
              <a:rPr lang="ru-RU" dirty="0" smtClean="0"/>
              <a:t>ГБОУ СОШ №2029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49411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ru-RU" b="1" i="1" dirty="0">
                <a:solidFill>
                  <a:schemeClr val="accent6"/>
                </a:solidFill>
              </a:rPr>
              <a:t>Радость видеть и понимать –    есть самый прекрасный     дар природы.   </a:t>
            </a:r>
          </a:p>
          <a:p>
            <a:pPr eaLnBrk="1" hangingPunct="1"/>
            <a:r>
              <a:rPr lang="ru-RU" b="1" i="1" dirty="0">
                <a:solidFill>
                  <a:schemeClr val="accent6"/>
                </a:solidFill>
              </a:rPr>
              <a:t>                                                               </a:t>
            </a:r>
            <a:r>
              <a:rPr lang="ru-RU" b="1" i="1" dirty="0" err="1" smtClean="0">
                <a:solidFill>
                  <a:schemeClr val="accent6"/>
                </a:solidFill>
              </a:rPr>
              <a:t>А.Эйнштейн</a:t>
            </a:r>
            <a:r>
              <a:rPr lang="ru-RU" b="1" i="1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 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286388"/>
            <a:ext cx="8229600" cy="1328734"/>
          </a:xfrm>
        </p:spPr>
        <p:txBody>
          <a:bodyPr/>
          <a:lstStyle/>
          <a:p>
            <a:r>
              <a:rPr lang="ru-RU" sz="2000" dirty="0" smtClean="0"/>
              <a:t>1). Взаимодействие тел приводит к изменению их скоростей.</a:t>
            </a:r>
            <a:br>
              <a:rPr lang="ru-RU" sz="2000" dirty="0" smtClean="0"/>
            </a:br>
            <a:r>
              <a:rPr lang="ru-RU" sz="2000" dirty="0" smtClean="0"/>
              <a:t>2). </a:t>
            </a:r>
            <a:r>
              <a:rPr lang="ru-RU" sz="2000" dirty="0" smtClean="0">
                <a:solidFill>
                  <a:srgbClr val="0066CC"/>
                </a:solidFill>
              </a:rPr>
              <a:t>Скорости</a:t>
            </a:r>
            <a:r>
              <a:rPr lang="ru-RU" sz="2000" dirty="0" smtClean="0"/>
              <a:t>, приобретенные телами после взаимодействия, </a:t>
            </a:r>
            <a:r>
              <a:rPr lang="ru-RU" sz="2000" dirty="0" smtClean="0">
                <a:solidFill>
                  <a:srgbClr val="FF0000"/>
                </a:solidFill>
              </a:rPr>
              <a:t>зависят от их массы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3). По взаимодействию тел можно судить об их массе.</a:t>
            </a:r>
            <a:endParaRPr lang="ru-RU" sz="2000" dirty="0"/>
          </a:p>
        </p:txBody>
      </p:sp>
      <p:pic>
        <p:nvPicPr>
          <p:cNvPr id="4" name="Рисунок 3" descr="art_2_4_clip_image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571612"/>
            <a:ext cx="6143668" cy="1603514"/>
          </a:xfrm>
          <a:prstGeom prst="rect">
            <a:avLst/>
          </a:prstGeom>
        </p:spPr>
      </p:pic>
      <p:pic>
        <p:nvPicPr>
          <p:cNvPr id="5" name="Рисунок 4" descr="art_2_4_clip_image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3643314"/>
            <a:ext cx="6143668" cy="15716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62" y="2143116"/>
            <a:ext cx="3898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1187450" y="333375"/>
            <a:ext cx="5184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4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«Взаимодействие тел»</a:t>
            </a:r>
            <a:r>
              <a:rPr lang="ru-RU" sz="18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1029" name="Line 3"/>
          <p:cNvSpPr>
            <a:spLocks noChangeShapeType="1"/>
          </p:cNvSpPr>
          <p:nvPr/>
        </p:nvSpPr>
        <p:spPr bwMode="auto">
          <a:xfrm>
            <a:off x="827088" y="836613"/>
            <a:ext cx="6551612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900113" y="908050"/>
            <a:ext cx="7343775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Согласно явлению инерции, тело само не может 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изменить скорость своего движения.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изменения скорости тела на него необходимо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подействовать    другим телом.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 результате взаимодействия  оба тела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изменяют свою скорость.</a:t>
            </a:r>
          </a:p>
        </p:txBody>
      </p:sp>
      <p:sp>
        <p:nvSpPr>
          <p:cNvPr id="334853" name="Oval 5"/>
          <p:cNvSpPr>
            <a:spLocks noChangeArrowheads="1"/>
          </p:cNvSpPr>
          <p:nvPr/>
        </p:nvSpPr>
        <p:spPr bwMode="auto">
          <a:xfrm>
            <a:off x="4643438" y="4076700"/>
            <a:ext cx="1439862" cy="14398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334854" name="Oval 6"/>
          <p:cNvSpPr>
            <a:spLocks noChangeArrowheads="1"/>
          </p:cNvSpPr>
          <p:nvPr/>
        </p:nvSpPr>
        <p:spPr bwMode="auto">
          <a:xfrm>
            <a:off x="1116013" y="4581525"/>
            <a:ext cx="1008062" cy="10080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33" name="Line 7"/>
          <p:cNvSpPr>
            <a:spLocks noChangeShapeType="1"/>
          </p:cNvSpPr>
          <p:nvPr/>
        </p:nvSpPr>
        <p:spPr bwMode="auto">
          <a:xfrm flipV="1">
            <a:off x="971550" y="5516563"/>
            <a:ext cx="7092950" cy="1587"/>
          </a:xfrm>
          <a:prstGeom prst="line">
            <a:avLst/>
          </a:prstGeom>
          <a:noFill/>
          <a:ln w="57150" cmpd="thinThick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" name="Line 8"/>
          <p:cNvSpPr>
            <a:spLocks noChangeShapeType="1"/>
          </p:cNvSpPr>
          <p:nvPr/>
        </p:nvSpPr>
        <p:spPr bwMode="auto">
          <a:xfrm flipV="1">
            <a:off x="4787900" y="5229225"/>
            <a:ext cx="0" cy="28733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4857" name="Line 9"/>
          <p:cNvSpPr>
            <a:spLocks noChangeShapeType="1"/>
          </p:cNvSpPr>
          <p:nvPr/>
        </p:nvSpPr>
        <p:spPr bwMode="auto">
          <a:xfrm>
            <a:off x="2484438" y="6021388"/>
            <a:ext cx="13668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34858" name="Object 10"/>
          <p:cNvGraphicFramePr>
            <a:graphicFrameLocks noChangeAspect="1"/>
          </p:cNvGraphicFramePr>
          <p:nvPr/>
        </p:nvGraphicFramePr>
        <p:xfrm>
          <a:off x="1116013" y="5589588"/>
          <a:ext cx="54768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Формула" r:id="rId4" imgW="152280" imgH="215640" progId="Equation.3">
                  <p:embed/>
                </p:oleObj>
              </mc:Choice>
              <mc:Fallback>
                <p:oleObj name="Формула" r:id="rId4" imgW="152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589588"/>
                        <a:ext cx="547687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4859" name="Object 11"/>
          <p:cNvGraphicFramePr>
            <a:graphicFrameLocks noChangeAspect="1"/>
          </p:cNvGraphicFramePr>
          <p:nvPr/>
        </p:nvGraphicFramePr>
        <p:xfrm>
          <a:off x="5435600" y="5661025"/>
          <a:ext cx="14636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Формула" r:id="rId6" imgW="406080" imgH="215640" progId="Equation.3">
                  <p:embed/>
                </p:oleObj>
              </mc:Choice>
              <mc:Fallback>
                <p:oleObj name="Формула" r:id="rId6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5661025"/>
                        <a:ext cx="1463675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4860" name="Line 12"/>
          <p:cNvSpPr>
            <a:spLocks noChangeShapeType="1"/>
          </p:cNvSpPr>
          <p:nvPr/>
        </p:nvSpPr>
        <p:spPr bwMode="auto">
          <a:xfrm>
            <a:off x="4787900" y="5516563"/>
            <a:ext cx="1150938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4861" name="Line 13"/>
          <p:cNvSpPr>
            <a:spLocks noChangeShapeType="1"/>
          </p:cNvSpPr>
          <p:nvPr/>
        </p:nvSpPr>
        <p:spPr bwMode="auto">
          <a:xfrm flipV="1">
            <a:off x="2051050" y="5516563"/>
            <a:ext cx="273685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12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4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4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4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1.67784E-6 L 0.27569 -1.67784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5 -4.69501E-6 L -4.44444E-6 -4.69501E-6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07E-6 L 0.0552 -1.107E-6 " pathEditMode="relative" ptsTypes="AA">
                                      <p:cBhvr>
                                        <p:cTn id="18" dur="50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34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34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34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34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34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34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3" grpId="0" animBg="1"/>
      <p:bldP spid="334854" grpId="0" animBg="1"/>
      <p:bldP spid="334854" grpId="1" animBg="1"/>
      <p:bldP spid="334857" grpId="0" animBg="1"/>
      <p:bldP spid="334860" grpId="0" animBg="1"/>
      <p:bldP spid="3348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18"/>
          <p:cNvSpPr txBox="1">
            <a:spLocks noChangeArrowheads="1"/>
          </p:cNvSpPr>
          <p:nvPr/>
        </p:nvSpPr>
        <p:spPr bwMode="auto">
          <a:xfrm>
            <a:off x="5651500" y="1484313"/>
            <a:ext cx="23050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Times New Roman" panose="02020603050405020304" pitchFamily="18" charset="0"/>
              </a:rPr>
              <a:t>Грузовой и легковой автомобили двигаются с одинаковой скоростью. Однако их тормозной путь различен. Почему?</a:t>
            </a:r>
          </a:p>
        </p:txBody>
      </p:sp>
      <p:sp>
        <p:nvSpPr>
          <p:cNvPr id="3076" name="Rectangle 23"/>
          <p:cNvSpPr>
            <a:spLocks noChangeArrowheads="1"/>
          </p:cNvSpPr>
          <p:nvPr/>
        </p:nvSpPr>
        <p:spPr bwMode="auto">
          <a:xfrm>
            <a:off x="1476375" y="260350"/>
            <a:ext cx="33115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Инертность</a:t>
            </a:r>
            <a:endParaRPr lang="ru-RU" sz="4400" dirty="0">
              <a:solidFill>
                <a:schemeClr val="accent6"/>
              </a:solidFill>
            </a:endParaRPr>
          </a:p>
        </p:txBody>
      </p:sp>
      <p:sp>
        <p:nvSpPr>
          <p:cNvPr id="3077" name="Line 24"/>
          <p:cNvSpPr>
            <a:spLocks noChangeShapeType="1"/>
          </p:cNvSpPr>
          <p:nvPr/>
        </p:nvSpPr>
        <p:spPr bwMode="auto">
          <a:xfrm>
            <a:off x="684213" y="836613"/>
            <a:ext cx="73437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7191" name="Text Box 39"/>
          <p:cNvSpPr txBox="1">
            <a:spLocks noChangeArrowheads="1"/>
          </p:cNvSpPr>
          <p:nvPr/>
        </p:nvSpPr>
        <p:spPr bwMode="auto">
          <a:xfrm>
            <a:off x="1547813" y="6003925"/>
            <a:ext cx="7058025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CC3300"/>
                </a:solidFill>
                <a:latin typeface="Times New Roman" panose="02020603050405020304" pitchFamily="18" charset="0"/>
              </a:rPr>
              <a:t>Масса </a:t>
            </a:r>
            <a:r>
              <a:rPr lang="ru-RU" sz="2400" b="1">
                <a:solidFill>
                  <a:srgbClr val="000000"/>
                </a:solidFill>
                <a:latin typeface="Times New Roman" panose="02020603050405020304" pitchFamily="18" charset="0"/>
              </a:rPr>
              <a:t>характеризует инертные свойства тел.</a:t>
            </a:r>
          </a:p>
          <a:p>
            <a:pPr eaLnBrk="1" hangingPunct="1">
              <a:spcBef>
                <a:spcPct val="50000"/>
              </a:spcBef>
            </a:pPr>
            <a:endParaRPr lang="ru-RU" sz="2400">
              <a:latin typeface="Times New Roman" panose="02020603050405020304" pitchFamily="18" charset="0"/>
            </a:endParaRPr>
          </a:p>
        </p:txBody>
      </p:sp>
      <p:sp>
        <p:nvSpPr>
          <p:cNvPr id="3079" name="Rectangle 43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3080" name="Picture 45" descr="Рисунок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52513"/>
            <a:ext cx="42672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7198" name="Object 46"/>
          <p:cNvGraphicFramePr>
            <a:graphicFrameLocks noChangeAspect="1"/>
          </p:cNvGraphicFramePr>
          <p:nvPr/>
        </p:nvGraphicFramePr>
        <p:xfrm>
          <a:off x="2339975" y="3357563"/>
          <a:ext cx="20161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Формула" r:id="rId5" imgW="545863" imgH="228501" progId="Equation.3">
                  <p:embed/>
                </p:oleObj>
              </mc:Choice>
              <mc:Fallback>
                <p:oleObj name="Формула" r:id="rId5" imgW="54586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3357563"/>
                        <a:ext cx="201612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7202" name="Picture 50" descr="Рисунок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805488"/>
            <a:ext cx="5556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48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7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7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7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7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429000"/>
            <a:ext cx="8229600" cy="1643074"/>
          </a:xfrm>
        </p:spPr>
        <p:txBody>
          <a:bodyPr/>
          <a:lstStyle/>
          <a:p>
            <a:r>
              <a:rPr lang="ru-RU" sz="2400" dirty="0" smtClean="0"/>
              <a:t>Говорят, что одно тело </a:t>
            </a:r>
            <a:r>
              <a:rPr lang="ru-RU" sz="2400" i="1" dirty="0" smtClean="0"/>
              <a:t>тяжелее</a:t>
            </a:r>
            <a:r>
              <a:rPr lang="ru-RU" sz="2400" dirty="0" smtClean="0"/>
              <a:t> другого, более </a:t>
            </a:r>
            <a:r>
              <a:rPr lang="ru-RU" sz="2400" i="1" dirty="0" smtClean="0"/>
              <a:t>инертно</a:t>
            </a:r>
            <a:r>
              <a:rPr lang="ru-RU" sz="2400" dirty="0" smtClean="0"/>
              <a:t> (т. е. дольше стремится сохранить свою скорость), одно тело массивнее другого, т. е. имеет большую </a:t>
            </a:r>
            <a:r>
              <a:rPr lang="ru-RU" sz="2400" i="1" dirty="0" smtClean="0">
                <a:solidFill>
                  <a:srgbClr val="FF0000"/>
                </a:solidFill>
              </a:rPr>
              <a:t>массу</a:t>
            </a:r>
            <a:r>
              <a:rPr lang="ru-RU" sz="2400" i="1" dirty="0" smtClean="0"/>
              <a:t>.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785918" y="1714488"/>
            <a:ext cx="1500198" cy="150019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5000">
                <a:schemeClr val="bg1">
                  <a:lumMod val="75000"/>
                </a:schemeClr>
              </a:gs>
              <a:gs pos="75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72132" y="1785926"/>
            <a:ext cx="1500198" cy="1500198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072074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Масса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66CC"/>
                </a:solidFill>
              </a:rPr>
              <a:t>– это физическая величина, характеризующая инертность тела. Чем больше масса тела, тем оно более инертно.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3" name="Rectangle 7"/>
          <p:cNvSpPr>
            <a:spLocks noChangeArrowheads="1"/>
          </p:cNvSpPr>
          <p:nvPr/>
        </p:nvSpPr>
        <p:spPr bwMode="auto">
          <a:xfrm>
            <a:off x="684213" y="908050"/>
            <a:ext cx="7127875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i="1" dirty="0">
                <a:solidFill>
                  <a:srgbClr val="A50021"/>
                </a:solidFill>
                <a:sym typeface="Wingdings" panose="05000000000000000000" pitchFamily="2" charset="2"/>
              </a:rPr>
              <a:t></a:t>
            </a:r>
            <a:r>
              <a:rPr lang="ru-RU" sz="3600" dirty="0"/>
              <a:t> </a:t>
            </a:r>
            <a:r>
              <a:rPr lang="ru-RU" sz="2400" b="1" dirty="0">
                <a:solidFill>
                  <a:srgbClr val="CC3300"/>
                </a:solidFill>
              </a:rPr>
              <a:t>Инертность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000000"/>
                </a:solidFill>
              </a:rPr>
              <a:t>от латинского  </a:t>
            </a:r>
            <a:r>
              <a:rPr lang="en-US" sz="2400" b="1" dirty="0" err="1">
                <a:solidFill>
                  <a:srgbClr val="000000"/>
                </a:solidFill>
              </a:rPr>
              <a:t>inertis</a:t>
            </a:r>
            <a:r>
              <a:rPr lang="en-US" sz="2400" b="1" dirty="0">
                <a:solidFill>
                  <a:srgbClr val="000000"/>
                </a:solidFill>
              </a:rPr>
              <a:t>               </a:t>
            </a:r>
            <a:r>
              <a:rPr lang="ru-RU" sz="2400" b="1" dirty="0">
                <a:solidFill>
                  <a:srgbClr val="000000"/>
                </a:solidFill>
              </a:rPr>
              <a:t>(лень, бездеятельность).</a:t>
            </a:r>
          </a:p>
          <a:p>
            <a:pPr eaLnBrk="1" hangingPunct="1"/>
            <a:r>
              <a:rPr lang="ru-RU" sz="3600" b="1" i="1" dirty="0">
                <a:solidFill>
                  <a:srgbClr val="A50021"/>
                </a:solidFill>
                <a:sym typeface="Wingdings" panose="05000000000000000000" pitchFamily="2" charset="2"/>
              </a:rPr>
              <a:t></a:t>
            </a:r>
            <a:r>
              <a:rPr lang="ru-RU" dirty="0"/>
              <a:t> </a:t>
            </a:r>
            <a:r>
              <a:rPr lang="ru-RU" sz="2400" b="1" dirty="0">
                <a:solidFill>
                  <a:srgbClr val="CC3300"/>
                </a:solidFill>
              </a:rPr>
              <a:t>Инертность</a:t>
            </a:r>
            <a:r>
              <a:rPr lang="ru-RU" sz="2400" b="1" dirty="0">
                <a:solidFill>
                  <a:srgbClr val="000000"/>
                </a:solidFill>
              </a:rPr>
              <a:t>   </a:t>
            </a:r>
            <a:r>
              <a:rPr lang="en-US" sz="2400" b="1" dirty="0">
                <a:solidFill>
                  <a:srgbClr val="000000"/>
                </a:solidFill>
              </a:rPr>
              <a:t>   </a:t>
            </a:r>
            <a:r>
              <a:rPr lang="ru-RU" sz="2400" b="1" dirty="0">
                <a:solidFill>
                  <a:srgbClr val="000000"/>
                </a:solidFill>
              </a:rPr>
              <a:t>  </a:t>
            </a: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характеризует   стремление тела сопротивляться изменению скорости.</a:t>
            </a:r>
          </a:p>
          <a:p>
            <a:pPr eaLnBrk="1" hangingPunct="1"/>
            <a:endParaRPr lang="ru-RU" sz="2400" b="1" dirty="0">
              <a:solidFill>
                <a:srgbClr val="CC3300"/>
              </a:solidFill>
            </a:endParaRPr>
          </a:p>
          <a:p>
            <a:pPr eaLnBrk="1" hangingPunct="1"/>
            <a:r>
              <a:rPr lang="ru-RU" sz="3600" b="1" i="1" dirty="0">
                <a:solidFill>
                  <a:srgbClr val="A50021"/>
                </a:solidFill>
                <a:sym typeface="Wingdings" panose="05000000000000000000" pitchFamily="2" charset="2"/>
              </a:rPr>
              <a:t></a:t>
            </a:r>
            <a:r>
              <a:rPr lang="ru-RU" dirty="0"/>
              <a:t> </a:t>
            </a:r>
            <a:r>
              <a:rPr lang="ru-RU" sz="2400" b="1" dirty="0">
                <a:solidFill>
                  <a:srgbClr val="CC3300"/>
                </a:solidFill>
              </a:rPr>
              <a:t>Инертность</a:t>
            </a:r>
            <a:r>
              <a:rPr lang="ru-RU" sz="2400" b="1" dirty="0">
                <a:solidFill>
                  <a:srgbClr val="000000"/>
                </a:solidFill>
              </a:rPr>
              <a:t> свойство характерное для  всех </a:t>
            </a:r>
            <a:r>
              <a:rPr lang="en-US" sz="2400" b="1" dirty="0">
                <a:solidFill>
                  <a:srgbClr val="000000"/>
                </a:solidFill>
              </a:rPr>
              <a:t>  </a:t>
            </a:r>
            <a:r>
              <a:rPr lang="ru-RU" sz="2400" b="1" dirty="0">
                <a:solidFill>
                  <a:srgbClr val="000000"/>
                </a:solidFill>
              </a:rPr>
              <a:t>тел,   оно</a:t>
            </a:r>
            <a:r>
              <a:rPr lang="en-US" sz="2400" b="1" dirty="0">
                <a:solidFill>
                  <a:srgbClr val="000000"/>
                </a:solidFill>
              </a:rPr>
              <a:t>  </a:t>
            </a:r>
            <a:r>
              <a:rPr lang="ru-RU" sz="2400" b="1" dirty="0">
                <a:solidFill>
                  <a:srgbClr val="000000"/>
                </a:solidFill>
              </a:rPr>
              <a:t> состоит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 в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 том,   что для изменения  скорости    тела    необходимо       некоторое    время:   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чем   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больше </a:t>
            </a:r>
            <a:r>
              <a:rPr lang="en-US" sz="2400" b="1" dirty="0">
                <a:solidFill>
                  <a:srgbClr val="000000"/>
                </a:solidFill>
              </a:rPr>
              <a:t>   </a:t>
            </a:r>
            <a:r>
              <a:rPr lang="ru-RU" sz="2400" b="1" dirty="0">
                <a:solidFill>
                  <a:srgbClr val="000000"/>
                </a:solidFill>
              </a:rPr>
              <a:t>  это время, тем более инертно тело.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eaLnBrk="1" hangingPunct="1"/>
            <a:r>
              <a:rPr lang="ru-RU" sz="3600" b="1" i="1" dirty="0">
                <a:solidFill>
                  <a:srgbClr val="A50021"/>
                </a:solidFill>
                <a:sym typeface="Wingdings" panose="05000000000000000000" pitchFamily="2" charset="2"/>
              </a:rPr>
              <a:t></a:t>
            </a:r>
            <a:r>
              <a:rPr lang="ru-RU" dirty="0"/>
              <a:t> </a:t>
            </a:r>
            <a:r>
              <a:rPr lang="ru-RU" sz="2400" b="1" dirty="0">
                <a:solidFill>
                  <a:srgbClr val="000000"/>
                </a:solidFill>
              </a:rPr>
              <a:t>Мерой инертности тела является</a:t>
            </a:r>
            <a:r>
              <a:rPr lang="ru-RU" sz="2400" b="1" dirty="0">
                <a:solidFill>
                  <a:srgbClr val="CC3300"/>
                </a:solidFill>
              </a:rPr>
              <a:t> масса.</a:t>
            </a:r>
          </a:p>
        </p:txBody>
      </p:sp>
      <p:sp>
        <p:nvSpPr>
          <p:cNvPr id="24579" name="Rectangle 16"/>
          <p:cNvSpPr>
            <a:spLocks noChangeArrowheads="1"/>
          </p:cNvSpPr>
          <p:nvPr/>
        </p:nvSpPr>
        <p:spPr bwMode="auto">
          <a:xfrm>
            <a:off x="1476375" y="260350"/>
            <a:ext cx="33115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Инертность</a:t>
            </a:r>
            <a:endParaRPr lang="ru-RU" sz="4400" dirty="0">
              <a:solidFill>
                <a:schemeClr val="accent6"/>
              </a:solidFill>
            </a:endParaRPr>
          </a:p>
        </p:txBody>
      </p:sp>
      <p:sp>
        <p:nvSpPr>
          <p:cNvPr id="24580" name="Line 17"/>
          <p:cNvSpPr>
            <a:spLocks noChangeShapeType="1"/>
          </p:cNvSpPr>
          <p:nvPr/>
        </p:nvSpPr>
        <p:spPr bwMode="auto">
          <a:xfrm>
            <a:off x="684213" y="836613"/>
            <a:ext cx="756126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70355" name="Picture 19" descr="dbdee13c60c9204fee7ec8d256b5f9f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3413">
            <a:off x="2268538" y="1196975"/>
            <a:ext cx="4114800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359" name="Picture 23" descr="dbdee13c60c9204fee7ec8d256b5f9f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3413">
            <a:off x="6948488" y="1268413"/>
            <a:ext cx="1646237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58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70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0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0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66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70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70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70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70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70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70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238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70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70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70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ChangeArrowheads="1"/>
          </p:cNvSpPr>
          <p:nvPr/>
        </p:nvSpPr>
        <p:spPr bwMode="auto">
          <a:xfrm>
            <a:off x="8027988" y="3644900"/>
            <a:ext cx="576262" cy="647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600" b="1" i="1">
                <a:solidFill>
                  <a:srgbClr val="A50021"/>
                </a:solidFill>
                <a:sym typeface="Wingdings 2" panose="05020102010507070707" pitchFamily="18" charset="2"/>
              </a:rPr>
              <a:t>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411413" y="260350"/>
            <a:ext cx="295116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8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Масса тела</a:t>
            </a:r>
            <a:endParaRPr lang="ru-RU" sz="4800" dirty="0">
              <a:solidFill>
                <a:schemeClr val="accent6"/>
              </a:solidFill>
            </a:endParaRPr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684213" y="836613"/>
            <a:ext cx="7488237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971550" y="1125538"/>
            <a:ext cx="3527425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Если тело поднять над землей и отпустить, то оно   упадет на землю.   Какое тело    быстрее достигнет        земли:      сухой листочек    от    дерева       или камень,   если они подняты на одинаковую  высоту? </a:t>
            </a:r>
            <a:r>
              <a:rPr lang="ru-RU" sz="1800" u="sng">
                <a:solidFill>
                  <a:srgbClr val="000000"/>
                </a:solidFill>
              </a:rPr>
              <a:t>Проверь.</a:t>
            </a:r>
          </a:p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            От чего это зависит?</a:t>
            </a: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1042988" y="3789363"/>
            <a:ext cx="345757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Чем больше масса тела, тем сильнее Земля притягивает к  себе   тела. Такое    свойство        называется </a:t>
            </a:r>
            <a:r>
              <a:rPr lang="ru-RU" sz="1800" b="1" i="1">
                <a:solidFill>
                  <a:srgbClr val="000000"/>
                </a:solidFill>
              </a:rPr>
              <a:t>гравитационным         </a:t>
            </a:r>
            <a:r>
              <a:rPr lang="ru-RU" sz="1800">
                <a:solidFill>
                  <a:srgbClr val="000000"/>
                </a:solidFill>
              </a:rPr>
              <a:t>или </a:t>
            </a:r>
            <a:r>
              <a:rPr lang="ru-RU" sz="1800" b="1" i="1">
                <a:solidFill>
                  <a:srgbClr val="000000"/>
                </a:solidFill>
              </a:rPr>
              <a:t>гравитацией</a:t>
            </a:r>
            <a:r>
              <a:rPr lang="ru-RU" sz="1800">
                <a:solidFill>
                  <a:srgbClr val="000000"/>
                </a:solidFill>
              </a:rPr>
              <a:t>   (в  переводе на    русский          тяготение,  притяжение, тяжесть). </a:t>
            </a:r>
          </a:p>
        </p:txBody>
      </p:sp>
      <p:sp>
        <p:nvSpPr>
          <p:cNvPr id="5128" name="Freeform 7"/>
          <p:cNvSpPr>
            <a:spLocks/>
          </p:cNvSpPr>
          <p:nvPr/>
        </p:nvSpPr>
        <p:spPr bwMode="auto">
          <a:xfrm>
            <a:off x="3657600" y="3592513"/>
            <a:ext cx="217488" cy="217487"/>
          </a:xfrm>
          <a:custGeom>
            <a:avLst/>
            <a:gdLst>
              <a:gd name="T0" fmla="*/ 0 w 137"/>
              <a:gd name="T1" fmla="*/ 217487 h 137"/>
              <a:gd name="T2" fmla="*/ 42863 w 137"/>
              <a:gd name="T3" fmla="*/ 152400 h 137"/>
              <a:gd name="T4" fmla="*/ 174625 w 137"/>
              <a:gd name="T5" fmla="*/ 65087 h 137"/>
              <a:gd name="T6" fmla="*/ 217488 w 137"/>
              <a:gd name="T7" fmla="*/ 0 h 137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137"/>
              <a:gd name="T14" fmla="*/ 137 w 137"/>
              <a:gd name="T15" fmla="*/ 137 h 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137">
                <a:moveTo>
                  <a:pt x="0" y="137"/>
                </a:moveTo>
                <a:cubicBezTo>
                  <a:pt x="9" y="123"/>
                  <a:pt x="15" y="107"/>
                  <a:pt x="27" y="96"/>
                </a:cubicBezTo>
                <a:cubicBezTo>
                  <a:pt x="52" y="74"/>
                  <a:pt x="110" y="41"/>
                  <a:pt x="110" y="41"/>
                </a:cubicBezTo>
                <a:cubicBezTo>
                  <a:pt x="119" y="27"/>
                  <a:pt x="137" y="0"/>
                  <a:pt x="13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8365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8715">
            <a:off x="6735763" y="839788"/>
            <a:ext cx="118427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Line 9"/>
          <p:cNvSpPr>
            <a:spLocks noChangeShapeType="1"/>
          </p:cNvSpPr>
          <p:nvPr/>
        </p:nvSpPr>
        <p:spPr bwMode="auto">
          <a:xfrm>
            <a:off x="4932363" y="5949950"/>
            <a:ext cx="3097212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827088" y="6021388"/>
            <a:ext cx="7489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  <a:latin typeface="Times New Roman" panose="02020603050405020304" pitchFamily="18" charset="0"/>
              </a:rPr>
              <a:t>Масса</a:t>
            </a:r>
            <a:r>
              <a:rPr lang="ru-RU" sz="2400" b="1">
                <a:solidFill>
                  <a:srgbClr val="000000"/>
                </a:solidFill>
                <a:latin typeface="Times New Roman" panose="02020603050405020304" pitchFamily="18" charset="0"/>
              </a:rPr>
              <a:t> характеризует </a:t>
            </a:r>
            <a:r>
              <a:rPr lang="ru-RU" sz="2400" b="1">
                <a:solidFill>
                  <a:srgbClr val="CC3300"/>
                </a:solidFill>
                <a:latin typeface="Times New Roman" panose="02020603050405020304" pitchFamily="18" charset="0"/>
              </a:rPr>
              <a:t>гравитационные </a:t>
            </a:r>
            <a:r>
              <a:rPr lang="ru-RU" sz="2400" b="1">
                <a:solidFill>
                  <a:srgbClr val="000000"/>
                </a:solidFill>
                <a:latin typeface="Times New Roman" panose="02020603050405020304" pitchFamily="18" charset="0"/>
              </a:rPr>
              <a:t>свойства тел.</a:t>
            </a:r>
            <a:endParaRPr lang="ru-RU" sz="2400" b="1">
              <a:latin typeface="Times New Roman" panose="02020603050405020304" pitchFamily="18" charset="0"/>
            </a:endParaRPr>
          </a:p>
        </p:txBody>
      </p:sp>
      <p:sp>
        <p:nvSpPr>
          <p:cNvPr id="5132" name="Oval 13"/>
          <p:cNvSpPr>
            <a:spLocks noChangeArrowheads="1"/>
          </p:cNvSpPr>
          <p:nvPr/>
        </p:nvSpPr>
        <p:spPr bwMode="auto">
          <a:xfrm>
            <a:off x="971550" y="3213100"/>
            <a:ext cx="431800" cy="431800"/>
          </a:xfrm>
          <a:prstGeom prst="ellipse">
            <a:avLst/>
          </a:prstGeom>
          <a:solidFill>
            <a:schemeClr val="tx1"/>
          </a:solidFill>
          <a:ln w="57150" cmpd="thinThick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200" b="1" i="1">
                <a:solidFill>
                  <a:srgbClr val="A50021"/>
                </a:solidFill>
              </a:rPr>
              <a:t>?</a:t>
            </a:r>
          </a:p>
        </p:txBody>
      </p:sp>
      <p:sp>
        <p:nvSpPr>
          <p:cNvPr id="283662" name="AutoShape 14" descr="Гранит"/>
          <p:cNvSpPr>
            <a:spLocks noChangeArrowheads="1"/>
          </p:cNvSpPr>
          <p:nvPr/>
        </p:nvSpPr>
        <p:spPr bwMode="auto">
          <a:xfrm>
            <a:off x="5651500" y="1196975"/>
            <a:ext cx="504825" cy="431800"/>
          </a:xfrm>
          <a:prstGeom prst="octagon">
            <a:avLst>
              <a:gd name="adj" fmla="val 29287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5134" name="Rectangle 15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283664" name="Object 16"/>
          <p:cNvGraphicFramePr>
            <a:graphicFrameLocks noChangeAspect="1"/>
          </p:cNvGraphicFramePr>
          <p:nvPr/>
        </p:nvGraphicFramePr>
        <p:xfrm>
          <a:off x="5292725" y="2303463"/>
          <a:ext cx="2879725" cy="130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Формула" r:id="rId6" imgW="520700" imgH="228600" progId="Equation.3">
                  <p:embed/>
                </p:oleObj>
              </mc:Choice>
              <mc:Fallback>
                <p:oleObj name="Формула" r:id="rId6" imgW="520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2303463"/>
                        <a:ext cx="2879725" cy="1303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7246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0.63009 " pathEditMode="relative" ptsTypes="AA">
                                      <p:cBhvr>
                                        <p:cTn id="6" dur="2000" fill="hold"/>
                                        <p:tgtEl>
                                          <p:spTgt spid="283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0208 0.61921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83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3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3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3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3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3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83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83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83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0" grpId="0" animBg="1"/>
      <p:bldP spid="283650" grpId="1" animBg="1"/>
      <p:bldP spid="2836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6"/>
          <p:cNvSpPr>
            <a:spLocks noChangeArrowheads="1"/>
          </p:cNvSpPr>
          <p:nvPr/>
        </p:nvSpPr>
        <p:spPr bwMode="auto">
          <a:xfrm>
            <a:off x="827088" y="260350"/>
            <a:ext cx="70564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A50021"/>
                </a:solidFill>
                <a:latin typeface="Monotype Corsiva" panose="03010101010201010101" pitchFamily="66" charset="0"/>
              </a:rPr>
              <a:t>Масса тела как физическая величина</a:t>
            </a:r>
            <a:r>
              <a:rPr lang="ru-RU" sz="1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603" name="Line 17"/>
          <p:cNvSpPr>
            <a:spLocks noChangeShapeType="1"/>
          </p:cNvSpPr>
          <p:nvPr/>
        </p:nvSpPr>
        <p:spPr bwMode="auto">
          <a:xfrm>
            <a:off x="611188" y="836613"/>
            <a:ext cx="7488237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4" name="Text Box 18"/>
          <p:cNvSpPr txBox="1">
            <a:spLocks noChangeArrowheads="1"/>
          </p:cNvSpPr>
          <p:nvPr/>
        </p:nvSpPr>
        <p:spPr bwMode="auto">
          <a:xfrm>
            <a:off x="1116013" y="981075"/>
            <a:ext cx="6840537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План обобщенного характера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1.Определение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2. Обозначение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3. Единица измерения в СИ. Кратные и дольные единицы измерения массы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4. Эталон массы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5. Вектор или скаляр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6. Примеры масс тел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7. Способы измерения массы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8.  Связь массы с другими физическими величинами.</a:t>
            </a:r>
          </a:p>
        </p:txBody>
      </p:sp>
    </p:spTree>
    <p:extLst>
      <p:ext uri="{BB962C8B-B14F-4D97-AF65-F5344CB8AC3E}">
        <p14:creationId xmlns:p14="http://schemas.microsoft.com/office/powerpoint/2010/main" val="336384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665663"/>
            <a:ext cx="3419475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6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4654550"/>
            <a:ext cx="35464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292600"/>
            <a:ext cx="35464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684213" y="836613"/>
            <a:ext cx="6551612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900113" y="1052513"/>
            <a:ext cx="8243887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400" b="1">
                <a:solidFill>
                  <a:srgbClr val="A50021"/>
                </a:solidFill>
                <a:latin typeface="Times New Roman" panose="02020603050405020304" pitchFamily="18" charset="0"/>
              </a:rPr>
              <a:t>Масса тела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 – это физическая величина, являющаяся    количественной     мерой </a:t>
            </a:r>
            <a:r>
              <a:rPr lang="ru-RU" sz="2400">
                <a:solidFill>
                  <a:srgbClr val="A50021"/>
                </a:solidFill>
                <a:latin typeface="Times New Roman" panose="02020603050405020304" pitchFamily="18" charset="0"/>
              </a:rPr>
              <a:t>инертности тел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sz="240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</a:pPr>
            <a:r>
              <a:rPr lang="ru-RU" sz="2400" b="1">
                <a:solidFill>
                  <a:srgbClr val="A50021"/>
                </a:solidFill>
                <a:latin typeface="Times New Roman" panose="02020603050405020304" pitchFamily="18" charset="0"/>
              </a:rPr>
              <a:t>2. Масса тела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  характеризует </a:t>
            </a:r>
            <a:r>
              <a:rPr lang="ru-RU" sz="2400">
                <a:solidFill>
                  <a:srgbClr val="A50021"/>
                </a:solidFill>
                <a:latin typeface="Times New Roman" panose="02020603050405020304" pitchFamily="18" charset="0"/>
              </a:rPr>
              <a:t>инертные 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ru-RU" sz="2400">
                <a:solidFill>
                  <a:srgbClr val="A50021"/>
                </a:solidFill>
                <a:latin typeface="Times New Roman" panose="02020603050405020304" pitchFamily="18" charset="0"/>
              </a:rPr>
              <a:t> гравитационные 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свойства тел.</a:t>
            </a:r>
            <a:r>
              <a:rPr lang="ru-RU" sz="2400">
                <a:solidFill>
                  <a:srgbClr val="000000"/>
                </a:solidFill>
              </a:rPr>
              <a:t> </a:t>
            </a:r>
            <a:r>
              <a:rPr lang="ru-RU" sz="4400" b="1">
                <a:solidFill>
                  <a:srgbClr val="A50021"/>
                </a:solidFill>
              </a:rPr>
              <a:t>              </a:t>
            </a:r>
            <a:r>
              <a:rPr lang="en-US" sz="4400" b="1">
                <a:solidFill>
                  <a:srgbClr val="A50021"/>
                </a:solidFill>
              </a:rPr>
              <a:t>    </a:t>
            </a:r>
            <a:endParaRPr lang="ru-RU" sz="6000" b="1">
              <a:solidFill>
                <a:srgbClr val="CC3300"/>
              </a:solidFill>
            </a:endParaRP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827088" y="260350"/>
            <a:ext cx="70564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Масса тела как физическая величина</a:t>
            </a:r>
            <a:r>
              <a:rPr lang="ru-RU" sz="18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285705" name="Rectangle 9"/>
          <p:cNvSpPr>
            <a:spLocks noChangeArrowheads="1"/>
          </p:cNvSpPr>
          <p:nvPr/>
        </p:nvSpPr>
        <p:spPr bwMode="auto">
          <a:xfrm>
            <a:off x="6300788" y="2708275"/>
            <a:ext cx="12684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600" b="1">
                <a:solidFill>
                  <a:srgbClr val="A50021"/>
                </a:solidFill>
              </a:rPr>
              <a:t>m</a:t>
            </a:r>
            <a:endParaRPr lang="ru-RU" sz="9600" b="1">
              <a:solidFill>
                <a:srgbClr val="A50021"/>
              </a:solidFill>
            </a:endParaRPr>
          </a:p>
        </p:txBody>
      </p:sp>
      <p:sp>
        <p:nvSpPr>
          <p:cNvPr id="285706" name="Text Box 10"/>
          <p:cNvSpPr txBox="1">
            <a:spLocks noChangeArrowheads="1"/>
          </p:cNvSpPr>
          <p:nvPr/>
        </p:nvSpPr>
        <p:spPr bwMode="auto">
          <a:xfrm>
            <a:off x="900113" y="5373688"/>
            <a:ext cx="39592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3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. Масса обозначается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            латинской буквой -               </a:t>
            </a:r>
          </a:p>
        </p:txBody>
      </p:sp>
      <p:pic>
        <p:nvPicPr>
          <p:cNvPr id="2857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068638"/>
            <a:ext cx="36734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Line 12"/>
          <p:cNvSpPr>
            <a:spLocks noChangeShapeType="1"/>
          </p:cNvSpPr>
          <p:nvPr/>
        </p:nvSpPr>
        <p:spPr bwMode="auto">
          <a:xfrm>
            <a:off x="684213" y="6832600"/>
            <a:ext cx="40322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5709" name="Oval 13"/>
          <p:cNvSpPr>
            <a:spLocks noChangeArrowheads="1"/>
          </p:cNvSpPr>
          <p:nvPr/>
        </p:nvSpPr>
        <p:spPr bwMode="auto">
          <a:xfrm>
            <a:off x="6300788" y="4941888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519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5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5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5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5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5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5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5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4 -0.00601 C -0.08143 -0.05337 -0.14202 -0.10074 -0.20729 -0.10305 C -0.27257 -0.10536 -0.35295 -0.07856 -0.41285 -0.02033 C -0.47275 0.03789 -0.54115 0.20033 -0.56684 0.24584 " pathEditMode="relative" ptsTypes="aaaA">
                                      <p:cBhvr>
                                        <p:cTn id="29" dur="2000" fill="hold"/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8.07763E-6 L 0.0316 0.03143 " pathEditMode="relative" ptsTypes="AA">
                                      <p:cBhvr>
                                        <p:cTn id="35" dur="20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85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85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85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85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85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85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54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6" dur="2000"/>
                                        <p:tgtEl>
                                          <p:spTgt spid="28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5" grpId="0"/>
      <p:bldP spid="285709" grpId="0" animBg="1"/>
      <p:bldP spid="285709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2484438" y="333375"/>
            <a:ext cx="49672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Единицы измерения массы</a:t>
            </a:r>
            <a:endParaRPr lang="ru-RU" sz="1800" dirty="0">
              <a:solidFill>
                <a:schemeClr val="accent6"/>
              </a:solidFill>
            </a:endParaRPr>
          </a:p>
        </p:txBody>
      </p:sp>
      <p:sp>
        <p:nvSpPr>
          <p:cNvPr id="27651" name="Line 6"/>
          <p:cNvSpPr>
            <a:spLocks noChangeShapeType="1"/>
          </p:cNvSpPr>
          <p:nvPr/>
        </p:nvSpPr>
        <p:spPr bwMode="auto">
          <a:xfrm>
            <a:off x="755650" y="836613"/>
            <a:ext cx="6551613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539750" y="1196975"/>
            <a:ext cx="8280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   4.</a:t>
            </a:r>
            <a:r>
              <a:rPr lang="ru-RU" sz="2400">
                <a:solidFill>
                  <a:srgbClr val="000000"/>
                </a:solidFill>
              </a:rPr>
              <a:t> </a:t>
            </a:r>
            <a:r>
              <a:rPr lang="ru-RU" b="1" i="1">
                <a:solidFill>
                  <a:srgbClr val="000000"/>
                </a:solidFill>
              </a:rPr>
              <a:t>В системе СИ масса измеряется  в килограммах</a:t>
            </a:r>
            <a:r>
              <a:rPr lang="ru-RU" sz="2400">
                <a:solidFill>
                  <a:srgbClr val="000000"/>
                </a:solidFill>
              </a:rPr>
              <a:t>      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</a:rPr>
              <a:t>                          </a:t>
            </a:r>
            <a:r>
              <a:rPr lang="en-US" sz="4000" b="1">
                <a:solidFill>
                  <a:srgbClr val="A50021"/>
                </a:solidFill>
              </a:rPr>
              <a:t>[m] = </a:t>
            </a:r>
            <a:r>
              <a:rPr lang="ru-RU" sz="4000" b="1">
                <a:solidFill>
                  <a:srgbClr val="A50021"/>
                </a:solidFill>
              </a:rPr>
              <a:t>кг</a:t>
            </a:r>
          </a:p>
          <a:p>
            <a:pPr eaLnBrk="1" hangingPunct="1">
              <a:spcBef>
                <a:spcPct val="50000"/>
              </a:spcBef>
            </a:pPr>
            <a:r>
              <a:rPr lang="ru-RU" b="1" i="1">
                <a:solidFill>
                  <a:srgbClr val="000000"/>
                </a:solidFill>
              </a:rPr>
              <a:t>   Кратные единицы массы</a:t>
            </a:r>
            <a:r>
              <a:rPr lang="ru-RU">
                <a:solidFill>
                  <a:srgbClr val="000000"/>
                </a:solidFill>
              </a:rPr>
              <a:t>:              </a:t>
            </a:r>
            <a:r>
              <a:rPr lang="ru-RU" b="1" i="1">
                <a:solidFill>
                  <a:srgbClr val="000000"/>
                </a:solidFill>
              </a:rPr>
              <a:t>Дольные единицы массы:</a:t>
            </a:r>
          </a:p>
          <a:p>
            <a:pPr eaLnBrk="1" hangingPunct="1"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27653" name="Picture 8" descr="{0BE2A581-26C2-4760-94AF-21B41E4EA91F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58"/>
          <a:stretch>
            <a:fillRect/>
          </a:stretch>
        </p:blipFill>
        <p:spPr bwMode="auto">
          <a:xfrm>
            <a:off x="827088" y="3213100"/>
            <a:ext cx="31845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9" descr="{0BE2A581-26C2-4760-94AF-21B41E4EA91F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59"/>
          <a:stretch>
            <a:fillRect/>
          </a:stretch>
        </p:blipFill>
        <p:spPr bwMode="auto">
          <a:xfrm>
            <a:off x="4932363" y="3213100"/>
            <a:ext cx="318452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 Box 11"/>
          <p:cNvSpPr txBox="1">
            <a:spLocks noChangeArrowheads="1"/>
          </p:cNvSpPr>
          <p:nvPr/>
        </p:nvSpPr>
        <p:spPr bwMode="auto">
          <a:xfrm>
            <a:off x="4140200" y="4581525"/>
            <a:ext cx="4465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 i="1">
                <a:solidFill>
                  <a:srgbClr val="000000"/>
                </a:solidFill>
              </a:rPr>
              <a:t>Старинные единицы массы:</a:t>
            </a:r>
            <a:endParaRPr lang="ru-RU" b="1" i="1"/>
          </a:p>
        </p:txBody>
      </p:sp>
      <p:sp>
        <p:nvSpPr>
          <p:cNvPr id="27656" name="Text Box 12"/>
          <p:cNvSpPr txBox="1">
            <a:spLocks noChangeArrowheads="1"/>
          </p:cNvSpPr>
          <p:nvPr/>
        </p:nvSpPr>
        <p:spPr bwMode="auto">
          <a:xfrm>
            <a:off x="4211638" y="5157788"/>
            <a:ext cx="4392612" cy="9159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dirty="0" smtClean="0">
                <a:solidFill>
                  <a:srgbClr val="000000"/>
                </a:solidFill>
              </a:rPr>
              <a:t>1 карат = 0,2 г          1 золотник =4,266 г 1пуд =   16,38 кг       1 фунт=0,45359кг     1унция=28, 3495 г     1 гран 64,8 мг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27659" name="Text Box 28"/>
          <p:cNvSpPr txBox="1">
            <a:spLocks noChangeArrowheads="1"/>
          </p:cNvSpPr>
          <p:nvPr/>
        </p:nvSpPr>
        <p:spPr bwMode="auto">
          <a:xfrm>
            <a:off x="971550" y="0"/>
            <a:ext cx="10080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1914917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Единица массы</a:t>
            </a:r>
            <a:endParaRPr lang="en-US" altLang="ru-RU" dirty="0"/>
          </a:p>
        </p:txBody>
      </p:sp>
      <p:sp>
        <p:nvSpPr>
          <p:cNvPr id="68611" name="AutoShape 3"/>
          <p:cNvSpPr>
            <a:spLocks noChangeArrowheads="1"/>
          </p:cNvSpPr>
          <p:nvPr/>
        </p:nvSpPr>
        <p:spPr bwMode="auto">
          <a:xfrm>
            <a:off x="5580063" y="2852738"/>
            <a:ext cx="3041650" cy="374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715000" y="3068638"/>
            <a:ext cx="2744788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ru-RU" altLang="ru-RU" b="1">
                <a:solidFill>
                  <a:srgbClr val="000000"/>
                </a:solidFill>
              </a:rPr>
              <a:t>Внесистемные единицы:</a:t>
            </a:r>
          </a:p>
          <a:p>
            <a:pPr algn="l" eaLnBrk="0" hangingPunct="0"/>
            <a:endParaRPr lang="ru-RU" altLang="ru-RU" b="1">
              <a:solidFill>
                <a:srgbClr val="000000"/>
              </a:solidFill>
            </a:endParaRPr>
          </a:p>
          <a:p>
            <a:pPr algn="l" eaLnBrk="0" hangingPunct="0"/>
            <a:r>
              <a:rPr lang="ru-RU" altLang="ru-RU">
                <a:solidFill>
                  <a:srgbClr val="000000"/>
                </a:solidFill>
              </a:rPr>
              <a:t>1 т = 1000кг</a:t>
            </a:r>
          </a:p>
          <a:p>
            <a:pPr algn="l" eaLnBrk="0" hangingPunct="0"/>
            <a:r>
              <a:rPr lang="ru-RU" altLang="ru-RU">
                <a:solidFill>
                  <a:srgbClr val="000000"/>
                </a:solidFill>
              </a:rPr>
              <a:t>1г = 0,001 кг</a:t>
            </a:r>
          </a:p>
          <a:p>
            <a:pPr algn="l" eaLnBrk="0" hangingPunct="0"/>
            <a:r>
              <a:rPr lang="ru-RU" altLang="ru-RU">
                <a:solidFill>
                  <a:srgbClr val="000000"/>
                </a:solidFill>
              </a:rPr>
              <a:t>1мг= 0,000001кг</a:t>
            </a:r>
          </a:p>
          <a:p>
            <a:pPr algn="l" eaLnBrk="0" hangingPunct="0"/>
            <a:endParaRPr lang="ru-RU" altLang="ru-RU">
              <a:solidFill>
                <a:srgbClr val="000000"/>
              </a:solidFill>
            </a:endParaRPr>
          </a:p>
          <a:p>
            <a:pPr algn="l" eaLnBrk="0" hangingPunct="0"/>
            <a:r>
              <a:rPr lang="ru-RU" altLang="ru-RU">
                <a:solidFill>
                  <a:srgbClr val="000000"/>
                </a:solidFill>
              </a:rPr>
              <a:t>т- тонна</a:t>
            </a:r>
          </a:p>
          <a:p>
            <a:pPr algn="l" eaLnBrk="0" hangingPunct="0"/>
            <a:r>
              <a:rPr lang="ru-RU" altLang="ru-RU">
                <a:solidFill>
                  <a:srgbClr val="000000"/>
                </a:solidFill>
              </a:rPr>
              <a:t>г- грамм</a:t>
            </a:r>
          </a:p>
          <a:p>
            <a:pPr algn="l" eaLnBrk="0" hangingPunct="0"/>
            <a:r>
              <a:rPr lang="ru-RU" altLang="ru-RU">
                <a:solidFill>
                  <a:srgbClr val="000000"/>
                </a:solidFill>
              </a:rPr>
              <a:t>мг- миллиграмм</a:t>
            </a: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8613" name="AutoShape 5"/>
          <p:cNvSpPr>
            <a:spLocks noChangeArrowheads="1"/>
          </p:cNvSpPr>
          <p:nvPr/>
        </p:nvSpPr>
        <p:spPr bwMode="auto">
          <a:xfrm>
            <a:off x="179388" y="2781300"/>
            <a:ext cx="3024187" cy="38877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b="1">
                <a:solidFill>
                  <a:srgbClr val="000000"/>
                </a:solidFill>
              </a:rPr>
              <a:t>Любое физическое тело – </a:t>
            </a:r>
          </a:p>
          <a:p>
            <a:r>
              <a:rPr lang="ru-RU" altLang="ru-RU" b="1">
                <a:solidFill>
                  <a:srgbClr val="000000"/>
                </a:solidFill>
              </a:rPr>
              <a:t>обладает массой! </a:t>
            </a:r>
          </a:p>
          <a:p>
            <a:endParaRPr lang="ru-RU" altLang="ru-RU" b="1">
              <a:solidFill>
                <a:srgbClr val="000000"/>
              </a:solidFill>
            </a:endParaRPr>
          </a:p>
          <a:p>
            <a:endParaRPr lang="ru-RU" altLang="ru-RU" b="1">
              <a:solidFill>
                <a:srgbClr val="000000"/>
              </a:solidFill>
            </a:endParaRPr>
          </a:p>
          <a:p>
            <a:r>
              <a:rPr lang="ru-RU" altLang="ru-RU" b="1">
                <a:solidFill>
                  <a:srgbClr val="000000"/>
                </a:solidFill>
              </a:rPr>
              <a:t>Килограмм –</a:t>
            </a:r>
          </a:p>
          <a:p>
            <a:r>
              <a:rPr lang="ru-RU" altLang="ru-RU" b="1">
                <a:solidFill>
                  <a:srgbClr val="000000"/>
                </a:solidFill>
              </a:rPr>
              <a:t> это масса эталона </a:t>
            </a:r>
            <a:endParaRPr lang="en-US" altLang="ru-RU" b="1">
              <a:solidFill>
                <a:srgbClr val="000000"/>
              </a:solidFill>
            </a:endParaRPr>
          </a:p>
          <a:p>
            <a:pPr eaLnBrk="0" hangingPunct="0"/>
            <a:endParaRPr lang="ru-RU" altLang="ru-RU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8615" name="AutoShape 7"/>
          <p:cNvSpPr>
            <a:spLocks noChangeAspect="1" noChangeArrowheads="1" noTextEdit="1"/>
          </p:cNvSpPr>
          <p:nvPr/>
        </p:nvSpPr>
        <p:spPr bwMode="gray">
          <a:xfrm>
            <a:off x="3222625" y="3176588"/>
            <a:ext cx="909638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617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1765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618" name="Freeform 10"/>
          <p:cNvSpPr>
            <a:spLocks/>
          </p:cNvSpPr>
          <p:nvPr/>
        </p:nvSpPr>
        <p:spPr bwMode="gray">
          <a:xfrm flipH="1">
            <a:off x="4875213" y="31797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8619" name="Group 11"/>
          <p:cNvGrpSpPr>
            <a:grpSpLocks/>
          </p:cNvGrpSpPr>
          <p:nvPr/>
        </p:nvGrpSpPr>
        <p:grpSpPr bwMode="auto">
          <a:xfrm>
            <a:off x="3048000" y="1552575"/>
            <a:ext cx="2998788" cy="1601788"/>
            <a:chOff x="1997" y="1314"/>
            <a:chExt cx="1889" cy="1009"/>
          </a:xfrm>
        </p:grpSpPr>
        <p:grpSp>
          <p:nvGrpSpPr>
            <p:cNvPr id="68620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8621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622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8623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8624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8625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8626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3779838" y="1701800"/>
            <a:ext cx="1468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ru-RU" sz="2800" b="1">
                <a:solidFill>
                  <a:srgbClr val="000000"/>
                </a:solidFill>
                <a:cs typeface="Arial" charset="0"/>
              </a:rPr>
              <a:t>[</a:t>
            </a:r>
            <a:r>
              <a:rPr lang="en-US" altLang="ru-RU" sz="2800" b="1">
                <a:solidFill>
                  <a:srgbClr val="000000"/>
                </a:solidFill>
              </a:rPr>
              <a:t>m</a:t>
            </a:r>
            <a:r>
              <a:rPr lang="en-US" altLang="ru-RU" sz="2800" b="1">
                <a:solidFill>
                  <a:srgbClr val="000000"/>
                </a:solidFill>
                <a:cs typeface="Arial" charset="0"/>
              </a:rPr>
              <a:t>]</a:t>
            </a:r>
            <a:r>
              <a:rPr lang="ru-RU" altLang="ru-RU" sz="2800" b="1">
                <a:solidFill>
                  <a:srgbClr val="000000"/>
                </a:solidFill>
                <a:cs typeface="Arial" charset="0"/>
              </a:rPr>
              <a:t> = кг</a:t>
            </a:r>
            <a:endParaRPr lang="en-US" altLang="ru-RU" sz="28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8616" name="Freeform 8"/>
          <p:cNvSpPr>
            <a:spLocks/>
          </p:cNvSpPr>
          <p:nvPr/>
        </p:nvSpPr>
        <p:spPr bwMode="gray">
          <a:xfrm>
            <a:off x="3222625" y="31797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4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r>
              <a:rPr lang="ru-RU" sz="1800" dirty="0" smtClean="0"/>
              <a:t>Привести примеры, когда скорость тела меняется под действием на него других тел; </a:t>
            </a:r>
          </a:p>
          <a:p>
            <a:r>
              <a:rPr lang="ru-RU" sz="1800" dirty="0" smtClean="0"/>
              <a:t>Как двигалось бы тело, если бы на него не действовали другие тела? </a:t>
            </a:r>
          </a:p>
          <a:p>
            <a:r>
              <a:rPr lang="ru-RU" sz="1800" dirty="0" smtClean="0"/>
              <a:t>Что называется инерцией? </a:t>
            </a:r>
          </a:p>
          <a:p>
            <a:r>
              <a:rPr lang="ru-RU" sz="1800" dirty="0" smtClean="0"/>
              <a:t>Какое движение называют движением по инерции? Привести примеры. </a:t>
            </a:r>
          </a:p>
          <a:p>
            <a:r>
              <a:rPr lang="ru-RU" sz="1800" dirty="0" smtClean="0"/>
              <a:t>Отрывок из романа Я. Гашека «Похождения бравого солдата Швейка»: «Когда кончился бензин, автомобиль вынужден был остановиться… А после этого еще болтают об инерции, господа!... Ну не смешно ли?» Противоречит ли история, рассказанная полковником </a:t>
            </a:r>
            <a:r>
              <a:rPr lang="ru-RU" sz="1800" dirty="0" err="1" smtClean="0"/>
              <a:t>Циллергутом</a:t>
            </a:r>
            <a:r>
              <a:rPr lang="ru-RU" sz="1800" dirty="0" smtClean="0"/>
              <a:t>, представлению об инерции? Почему автомобиль все-таки остановился? Какое тело подействовало на него? </a:t>
            </a:r>
          </a:p>
          <a:p>
            <a:r>
              <a:rPr lang="ru-RU" sz="1800" dirty="0" smtClean="0"/>
              <a:t>Куда падает споткнувшийся человек? Почему? Какая часть тела человека сохраняет свою скорость, а какая изменяет ее? </a:t>
            </a:r>
          </a:p>
          <a:p>
            <a:r>
              <a:rPr lang="ru-RU" sz="1800" dirty="0" smtClean="0"/>
              <a:t>Куда падает поскользнувшийся человек? Почему? Какая часть тела человека сохраняет свою скорость, а какая изменяет ее? 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Эталон массы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600200"/>
            <a:ext cx="4186238" cy="4525963"/>
          </a:xfrm>
        </p:spPr>
        <p:txBody>
          <a:bodyPr/>
          <a:lstStyle/>
          <a:p>
            <a:r>
              <a:rPr lang="ru-RU" sz="1800" dirty="0" smtClean="0"/>
              <a:t>Каждое тело имеет массу – капля воды, человек, Солнце, пылинка и т. д.</a:t>
            </a:r>
            <a:br>
              <a:rPr lang="ru-RU" sz="1800" dirty="0" smtClean="0"/>
            </a:br>
            <a:r>
              <a:rPr lang="ru-RU" sz="1800" dirty="0" smtClean="0"/>
              <a:t>Обозначение массы – </a:t>
            </a:r>
            <a:r>
              <a:rPr lang="ru-RU" sz="1800" b="1" i="1" dirty="0" err="1" smtClean="0"/>
              <a:t>m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66CC"/>
                </a:solidFill>
              </a:rPr>
              <a:t>Единицы измерения массы </a:t>
            </a:r>
            <a:r>
              <a:rPr lang="ru-RU" sz="1800" dirty="0" smtClean="0"/>
              <a:t>в системе СИ: = </a:t>
            </a:r>
            <a:r>
              <a:rPr lang="ru-RU" sz="1800" dirty="0" smtClean="0">
                <a:solidFill>
                  <a:srgbClr val="FF0000"/>
                </a:solidFill>
              </a:rPr>
              <a:t>1 кг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Другие единицы измерения массы: 1 т = 1000 кг; 1 г = 0, 001 кг; 1 мг = 0,000001 кг (см. форзац учебника).</a:t>
            </a:r>
            <a:br>
              <a:rPr lang="ru-RU" sz="1800" dirty="0" smtClean="0"/>
            </a:br>
            <a:r>
              <a:rPr lang="ru-RU" sz="1800" dirty="0" smtClean="0"/>
              <a:t>Эталон массы изготовлен из платиново-иридиевого сплава, имеет форму цилиндра высотой примерно 39 мм, и хранится в городе Севре во Франции. С эталона изготовлены копии: в России хранится копия №12, в США – № 20.</a:t>
            </a:r>
            <a:endParaRPr lang="ru-RU" sz="1800" dirty="0"/>
          </a:p>
        </p:txBody>
      </p:sp>
      <p:pic>
        <p:nvPicPr>
          <p:cNvPr id="5" name="Рисунок 4" descr="kilogram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714488"/>
            <a:ext cx="3924310" cy="479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26.swf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7544" y="332656"/>
            <a:ext cx="8186696" cy="614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7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29" descr="EH7FCA3IZYSFCAEDUBZACA1LNLG1CAOVK43HCA326PLRCAIV3FI1CAH5NSAXCAC5NU68CALZPWIUCA19CZ85CA20IX16CACDAK9TCAIT601XCAVI05J0CAC4N5QFCAHHR1MACA3E3PV9CA8JD1BZCAV3DQDQ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652963"/>
            <a:ext cx="16573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Line 17"/>
          <p:cNvSpPr>
            <a:spLocks noChangeShapeType="1"/>
          </p:cNvSpPr>
          <p:nvPr/>
        </p:nvSpPr>
        <p:spPr bwMode="auto">
          <a:xfrm>
            <a:off x="684213" y="836613"/>
            <a:ext cx="72009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Text Box 18"/>
          <p:cNvSpPr txBox="1">
            <a:spLocks noChangeArrowheads="1"/>
          </p:cNvSpPr>
          <p:nvPr/>
        </p:nvSpPr>
        <p:spPr bwMode="auto">
          <a:xfrm>
            <a:off x="1042988" y="981075"/>
            <a:ext cx="7632700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  <a:latin typeface="Times New Roman" panose="02020603050405020304" pitchFamily="18" charset="0"/>
              </a:rPr>
              <a:t>5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. Масса это скалярная физическая величина.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  <a:latin typeface="Times New Roman" panose="02020603050405020304" pitchFamily="18" charset="0"/>
              </a:rPr>
              <a:t>6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. Любое реально существующее тело обладает массой.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Самую маленькую массу имеют элементарные частицы, которые входят в состав атомов.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Масса электрона</a:t>
            </a:r>
          </a:p>
        </p:txBody>
      </p:sp>
      <p:graphicFrame>
        <p:nvGraphicFramePr>
          <p:cNvPr id="6146" name="Object 19"/>
          <p:cNvGraphicFramePr>
            <a:graphicFrameLocks noChangeAspect="1"/>
          </p:cNvGraphicFramePr>
          <p:nvPr/>
        </p:nvGraphicFramePr>
        <p:xfrm>
          <a:off x="7164388" y="1052513"/>
          <a:ext cx="13493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Формула" r:id="rId5" imgW="393480" imgH="177480" progId="Equation.3">
                  <p:embed/>
                </p:oleObj>
              </mc:Choice>
              <mc:Fallback>
                <p:oleObj name="Формула" r:id="rId5" imgW="393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1052513"/>
                        <a:ext cx="13493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20"/>
          <p:cNvGraphicFramePr>
            <a:graphicFrameLocks noChangeAspect="1"/>
          </p:cNvGraphicFramePr>
          <p:nvPr/>
        </p:nvGraphicFramePr>
        <p:xfrm>
          <a:off x="4140200" y="2781300"/>
          <a:ext cx="2663825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3" name="Формула" r:id="rId7" imgW="1117440" imgH="241200" progId="Equation.3">
                  <p:embed/>
                </p:oleObj>
              </mc:Choice>
              <mc:Fallback>
                <p:oleObj name="Формула" r:id="rId7" imgW="111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2781300"/>
                        <a:ext cx="2663825" cy="59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Oval 21"/>
          <p:cNvSpPr>
            <a:spLocks noChangeArrowheads="1"/>
          </p:cNvSpPr>
          <p:nvPr/>
        </p:nvSpPr>
        <p:spPr bwMode="auto">
          <a:xfrm>
            <a:off x="7019925" y="2997200"/>
            <a:ext cx="433388" cy="431800"/>
          </a:xfrm>
          <a:prstGeom prst="ellipse">
            <a:avLst/>
          </a:prstGeom>
          <a:gradFill rotWithShape="1">
            <a:gsLst>
              <a:gs pos="0">
                <a:srgbClr val="00DE84"/>
              </a:gs>
              <a:gs pos="100000">
                <a:srgbClr val="00673D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600" b="1">
                <a:solidFill>
                  <a:srgbClr val="FFFF99"/>
                </a:solidFill>
              </a:rPr>
              <a:t>е</a:t>
            </a:r>
          </a:p>
        </p:txBody>
      </p:sp>
      <p:sp>
        <p:nvSpPr>
          <p:cNvPr id="6154" name="Text Box 22"/>
          <p:cNvSpPr txBox="1">
            <a:spLocks noChangeArrowheads="1"/>
          </p:cNvSpPr>
          <p:nvPr/>
        </p:nvSpPr>
        <p:spPr bwMode="auto">
          <a:xfrm>
            <a:off x="1116013" y="3573463"/>
            <a:ext cx="734377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Самую большую массу имеют звезды.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Масса Солнца</a:t>
            </a:r>
          </a:p>
        </p:txBody>
      </p:sp>
      <p:graphicFrame>
        <p:nvGraphicFramePr>
          <p:cNvPr id="6148" name="Object 23"/>
          <p:cNvGraphicFramePr>
            <a:graphicFrameLocks noChangeAspect="1"/>
          </p:cNvGraphicFramePr>
          <p:nvPr/>
        </p:nvGraphicFramePr>
        <p:xfrm>
          <a:off x="3276600" y="4149725"/>
          <a:ext cx="3743325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4" name="Формула" r:id="rId9" imgW="952200" imgH="241200" progId="Equation.3">
                  <p:embed/>
                </p:oleObj>
              </mc:Choice>
              <mc:Fallback>
                <p:oleObj name="Формула" r:id="rId9" imgW="952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149725"/>
                        <a:ext cx="3743325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5" name="Rectangle 25"/>
          <p:cNvSpPr>
            <a:spLocks noChangeArrowheads="1"/>
          </p:cNvSpPr>
          <p:nvPr/>
        </p:nvSpPr>
        <p:spPr bwMode="auto">
          <a:xfrm>
            <a:off x="3348038" y="260350"/>
            <a:ext cx="28082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Примеры  масс</a:t>
            </a:r>
            <a:endParaRPr lang="ru-RU" sz="1800" dirty="0">
              <a:solidFill>
                <a:schemeClr val="accent6"/>
              </a:solidFill>
            </a:endParaRPr>
          </a:p>
        </p:txBody>
      </p:sp>
      <p:graphicFrame>
        <p:nvGraphicFramePr>
          <p:cNvPr id="6149" name="Object 26"/>
          <p:cNvGraphicFramePr>
            <a:graphicFrameLocks noChangeAspect="1"/>
          </p:cNvGraphicFramePr>
          <p:nvPr/>
        </p:nvGraphicFramePr>
        <p:xfrm>
          <a:off x="3203575" y="5589588"/>
          <a:ext cx="3527425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5" name="Формула" r:id="rId11" imgW="939600" imgH="241200" progId="Equation.3">
                  <p:embed/>
                </p:oleObj>
              </mc:Choice>
              <mc:Fallback>
                <p:oleObj name="Формула" r:id="rId11" imgW="939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589588"/>
                        <a:ext cx="3527425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6" name="Picture 28" descr="planet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157788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Text Box 30"/>
          <p:cNvSpPr txBox="1">
            <a:spLocks noChangeArrowheads="1"/>
          </p:cNvSpPr>
          <p:nvPr/>
        </p:nvSpPr>
        <p:spPr bwMode="auto">
          <a:xfrm>
            <a:off x="3276600" y="5157788"/>
            <a:ext cx="2665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</a:rPr>
              <a:t>Масса Земли</a:t>
            </a:r>
          </a:p>
        </p:txBody>
      </p:sp>
      <p:pic>
        <p:nvPicPr>
          <p:cNvPr id="6158" name="Picture 43" descr="video_ico">
            <a:hlinkClick r:id="rId14" action="ppaction://hlinkfile"/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429000"/>
            <a:ext cx="100806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5973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Масса тел</a:t>
            </a:r>
            <a:endParaRPr lang="en-US" altLang="ru-RU" dirty="0"/>
          </a:p>
        </p:txBody>
      </p:sp>
      <p:sp>
        <p:nvSpPr>
          <p:cNvPr id="66623" name="AutoShape 63"/>
          <p:cNvSpPr>
            <a:spLocks noChangeArrowheads="1"/>
          </p:cNvSpPr>
          <p:nvPr/>
        </p:nvSpPr>
        <p:spPr bwMode="gray">
          <a:xfrm>
            <a:off x="2209800" y="2116138"/>
            <a:ext cx="45720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8BE67"/>
              </a:gs>
              <a:gs pos="50000">
                <a:srgbClr val="48BE67">
                  <a:gamma/>
                  <a:tint val="21176"/>
                  <a:invGamma/>
                </a:srgbClr>
              </a:gs>
              <a:gs pos="100000">
                <a:srgbClr val="48BE67"/>
              </a:gs>
            </a:gsLst>
            <a:lin ang="0" scaled="1"/>
          </a:gradFill>
          <a:ln w="19050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8BE67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6624" name="Text Box 64"/>
          <p:cNvSpPr txBox="1">
            <a:spLocks noChangeArrowheads="1"/>
          </p:cNvSpPr>
          <p:nvPr/>
        </p:nvSpPr>
        <p:spPr bwMode="gray">
          <a:xfrm>
            <a:off x="2339975" y="2171700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000000"/>
                </a:solidFill>
              </a:rPr>
              <a:t>Масса – физическая величина,</a:t>
            </a:r>
            <a:endParaRPr lang="en-US" altLang="ru-RU" b="1">
              <a:solidFill>
                <a:srgbClr val="000000"/>
              </a:solidFill>
            </a:endParaRPr>
          </a:p>
        </p:txBody>
      </p:sp>
      <p:sp>
        <p:nvSpPr>
          <p:cNvPr id="66625" name="AutoShape 65"/>
          <p:cNvSpPr>
            <a:spLocks noChangeArrowheads="1"/>
          </p:cNvSpPr>
          <p:nvPr/>
        </p:nvSpPr>
        <p:spPr bwMode="gray">
          <a:xfrm>
            <a:off x="2209800" y="2801938"/>
            <a:ext cx="45720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78FCB"/>
              </a:gs>
              <a:gs pos="50000">
                <a:srgbClr val="378FCB">
                  <a:gamma/>
                  <a:tint val="40000"/>
                  <a:invGamma/>
                </a:srgbClr>
              </a:gs>
              <a:gs pos="100000">
                <a:srgbClr val="378FCB"/>
              </a:gs>
            </a:gsLst>
            <a:lin ang="0" scaled="1"/>
          </a:gradFill>
          <a:ln w="19050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378FCB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6626" name="Text Box 66"/>
          <p:cNvSpPr txBox="1">
            <a:spLocks noChangeArrowheads="1"/>
          </p:cNvSpPr>
          <p:nvPr/>
        </p:nvSpPr>
        <p:spPr bwMode="gray">
          <a:xfrm>
            <a:off x="2339975" y="2857500"/>
            <a:ext cx="446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000000"/>
                </a:solidFill>
              </a:rPr>
              <a:t>характеризующая  инертность тел</a:t>
            </a:r>
            <a:endParaRPr lang="en-US" altLang="ru-RU" b="1">
              <a:solidFill>
                <a:srgbClr val="000000"/>
              </a:solidFill>
            </a:endParaRPr>
          </a:p>
        </p:txBody>
      </p:sp>
      <p:sp>
        <p:nvSpPr>
          <p:cNvPr id="66627" name="AutoShape 67"/>
          <p:cNvSpPr>
            <a:spLocks noChangeArrowheads="1"/>
          </p:cNvSpPr>
          <p:nvPr/>
        </p:nvSpPr>
        <p:spPr bwMode="gray">
          <a:xfrm>
            <a:off x="2209800" y="3487738"/>
            <a:ext cx="45720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8BE67"/>
              </a:gs>
              <a:gs pos="50000">
                <a:srgbClr val="48BE67">
                  <a:gamma/>
                  <a:tint val="21176"/>
                  <a:invGamma/>
                </a:srgbClr>
              </a:gs>
              <a:gs pos="100000">
                <a:srgbClr val="48BE67"/>
              </a:gs>
            </a:gsLst>
            <a:lin ang="0" scaled="1"/>
          </a:gradFill>
          <a:ln w="19050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8BE67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6628" name="Text Box 68"/>
          <p:cNvSpPr txBox="1">
            <a:spLocks noChangeArrowheads="1"/>
          </p:cNvSpPr>
          <p:nvPr/>
        </p:nvSpPr>
        <p:spPr bwMode="gray">
          <a:xfrm>
            <a:off x="3124200" y="3543300"/>
            <a:ext cx="2630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000000"/>
                </a:solidFill>
              </a:rPr>
              <a:t>Обозначение - </a:t>
            </a:r>
            <a:r>
              <a:rPr lang="en-US" altLang="ru-RU" b="1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66629" name="AutoShape 69"/>
          <p:cNvSpPr>
            <a:spLocks noChangeArrowheads="1"/>
          </p:cNvSpPr>
          <p:nvPr/>
        </p:nvSpPr>
        <p:spPr bwMode="gray">
          <a:xfrm>
            <a:off x="2209800" y="4173538"/>
            <a:ext cx="45720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78FCB"/>
              </a:gs>
              <a:gs pos="50000">
                <a:srgbClr val="378FCB">
                  <a:gamma/>
                  <a:tint val="40000"/>
                  <a:invGamma/>
                </a:srgbClr>
              </a:gs>
              <a:gs pos="100000">
                <a:srgbClr val="378FCB"/>
              </a:gs>
            </a:gsLst>
            <a:lin ang="0" scaled="1"/>
          </a:gradFill>
          <a:ln w="19050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378FCB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6630" name="Text Box 70"/>
          <p:cNvSpPr txBox="1">
            <a:spLocks noChangeArrowheads="1"/>
          </p:cNvSpPr>
          <p:nvPr/>
        </p:nvSpPr>
        <p:spPr bwMode="gray">
          <a:xfrm>
            <a:off x="2339975" y="4229100"/>
            <a:ext cx="4392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000000"/>
                </a:solidFill>
              </a:rPr>
              <a:t>Единица измерения - кг</a:t>
            </a:r>
            <a:endParaRPr lang="en-US" altLang="ru-RU" b="1">
              <a:solidFill>
                <a:srgbClr val="000000"/>
              </a:solidFill>
            </a:endParaRPr>
          </a:p>
        </p:txBody>
      </p:sp>
      <p:sp>
        <p:nvSpPr>
          <p:cNvPr id="66631" name="AutoShape 71"/>
          <p:cNvSpPr>
            <a:spLocks noChangeArrowheads="1"/>
          </p:cNvSpPr>
          <p:nvPr/>
        </p:nvSpPr>
        <p:spPr bwMode="gray">
          <a:xfrm>
            <a:off x="2209800" y="4859338"/>
            <a:ext cx="45720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8BE67"/>
              </a:gs>
              <a:gs pos="50000">
                <a:srgbClr val="48BE67">
                  <a:gamma/>
                  <a:tint val="21176"/>
                  <a:invGamma/>
                </a:srgbClr>
              </a:gs>
              <a:gs pos="100000">
                <a:srgbClr val="48BE67"/>
              </a:gs>
            </a:gsLst>
            <a:lin ang="0" scaled="1"/>
          </a:gradFill>
          <a:ln w="19050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8BE67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6632" name="Text Box 72"/>
          <p:cNvSpPr txBox="1">
            <a:spLocks noChangeArrowheads="1"/>
          </p:cNvSpPr>
          <p:nvPr/>
        </p:nvSpPr>
        <p:spPr bwMode="gray">
          <a:xfrm>
            <a:off x="2411413" y="4914900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000000"/>
                </a:solidFill>
              </a:rPr>
              <a:t>Прибор для измерения - весы</a:t>
            </a:r>
            <a:endParaRPr lang="en-US" altLang="ru-RU" b="1">
              <a:solidFill>
                <a:srgbClr val="000000"/>
              </a:solidFill>
            </a:endParaRPr>
          </a:p>
        </p:txBody>
      </p:sp>
      <p:grpSp>
        <p:nvGrpSpPr>
          <p:cNvPr id="66633" name="Group 73"/>
          <p:cNvGrpSpPr>
            <a:grpSpLocks/>
          </p:cNvGrpSpPr>
          <p:nvPr/>
        </p:nvGrpSpPr>
        <p:grpSpPr bwMode="auto">
          <a:xfrm>
            <a:off x="2895600" y="1677988"/>
            <a:ext cx="122238" cy="4030662"/>
            <a:chOff x="1824" y="1212"/>
            <a:chExt cx="77" cy="2539"/>
          </a:xfrm>
        </p:grpSpPr>
        <p:sp>
          <p:nvSpPr>
            <p:cNvPr id="66634" name="Rectangle 74"/>
            <p:cNvSpPr>
              <a:spLocks noChangeArrowheads="1"/>
            </p:cNvSpPr>
            <p:nvPr/>
          </p:nvSpPr>
          <p:spPr bwMode="gray">
            <a:xfrm>
              <a:off x="1825" y="1212"/>
              <a:ext cx="74" cy="240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5" name="Rectangle 75"/>
            <p:cNvSpPr>
              <a:spLocks noChangeArrowheads="1"/>
            </p:cNvSpPr>
            <p:nvPr/>
          </p:nvSpPr>
          <p:spPr bwMode="gray">
            <a:xfrm>
              <a:off x="1824" y="1780"/>
              <a:ext cx="70" cy="107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6" name="Rectangle 76"/>
            <p:cNvSpPr>
              <a:spLocks noChangeArrowheads="1"/>
            </p:cNvSpPr>
            <p:nvPr/>
          </p:nvSpPr>
          <p:spPr bwMode="gray">
            <a:xfrm>
              <a:off x="1827" y="2209"/>
              <a:ext cx="70" cy="107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7" name="Rectangle 77"/>
            <p:cNvSpPr>
              <a:spLocks noChangeArrowheads="1"/>
            </p:cNvSpPr>
            <p:nvPr/>
          </p:nvSpPr>
          <p:spPr bwMode="gray">
            <a:xfrm>
              <a:off x="1825" y="2641"/>
              <a:ext cx="70" cy="107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8" name="Rectangle 78"/>
            <p:cNvSpPr>
              <a:spLocks noChangeArrowheads="1"/>
            </p:cNvSpPr>
            <p:nvPr/>
          </p:nvSpPr>
          <p:spPr bwMode="gray">
            <a:xfrm>
              <a:off x="1825" y="3072"/>
              <a:ext cx="70" cy="107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9" name="Rectangle 79"/>
            <p:cNvSpPr>
              <a:spLocks noChangeArrowheads="1"/>
            </p:cNvSpPr>
            <p:nvPr/>
          </p:nvSpPr>
          <p:spPr bwMode="gray">
            <a:xfrm>
              <a:off x="1827" y="3511"/>
              <a:ext cx="74" cy="240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6640" name="Group 80"/>
          <p:cNvGrpSpPr>
            <a:grpSpLocks/>
          </p:cNvGrpSpPr>
          <p:nvPr/>
        </p:nvGrpSpPr>
        <p:grpSpPr bwMode="auto">
          <a:xfrm>
            <a:off x="5894388" y="1676400"/>
            <a:ext cx="125412" cy="4030663"/>
            <a:chOff x="3597" y="1211"/>
            <a:chExt cx="79" cy="2539"/>
          </a:xfrm>
        </p:grpSpPr>
        <p:sp>
          <p:nvSpPr>
            <p:cNvPr id="66641" name="Rectangle 81"/>
            <p:cNvSpPr>
              <a:spLocks noChangeArrowheads="1"/>
            </p:cNvSpPr>
            <p:nvPr/>
          </p:nvSpPr>
          <p:spPr bwMode="gray">
            <a:xfrm>
              <a:off x="3598" y="1211"/>
              <a:ext cx="74" cy="240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2" name="Rectangle 82"/>
            <p:cNvSpPr>
              <a:spLocks noChangeArrowheads="1"/>
            </p:cNvSpPr>
            <p:nvPr/>
          </p:nvSpPr>
          <p:spPr bwMode="gray">
            <a:xfrm>
              <a:off x="3597" y="1779"/>
              <a:ext cx="76" cy="11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3" name="Rectangle 83"/>
            <p:cNvSpPr>
              <a:spLocks noChangeArrowheads="1"/>
            </p:cNvSpPr>
            <p:nvPr/>
          </p:nvSpPr>
          <p:spPr bwMode="gray">
            <a:xfrm>
              <a:off x="3600" y="2208"/>
              <a:ext cx="76" cy="11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4" name="Rectangle 84"/>
            <p:cNvSpPr>
              <a:spLocks noChangeArrowheads="1"/>
            </p:cNvSpPr>
            <p:nvPr/>
          </p:nvSpPr>
          <p:spPr bwMode="gray">
            <a:xfrm>
              <a:off x="3598" y="2640"/>
              <a:ext cx="76" cy="11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5" name="Rectangle 85"/>
            <p:cNvSpPr>
              <a:spLocks noChangeArrowheads="1"/>
            </p:cNvSpPr>
            <p:nvPr/>
          </p:nvSpPr>
          <p:spPr bwMode="gray">
            <a:xfrm>
              <a:off x="3598" y="3071"/>
              <a:ext cx="76" cy="11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6" name="Rectangle 86"/>
            <p:cNvSpPr>
              <a:spLocks noChangeArrowheads="1"/>
            </p:cNvSpPr>
            <p:nvPr/>
          </p:nvSpPr>
          <p:spPr bwMode="gray">
            <a:xfrm>
              <a:off x="3600" y="3510"/>
              <a:ext cx="74" cy="240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6647" name="Rectangle 87"/>
          <p:cNvSpPr>
            <a:spLocks noChangeArrowheads="1"/>
          </p:cNvSpPr>
          <p:nvPr/>
        </p:nvSpPr>
        <p:spPr bwMode="gray">
          <a:xfrm>
            <a:off x="2286000" y="5697538"/>
            <a:ext cx="4495800" cy="152400"/>
          </a:xfrm>
          <a:prstGeom prst="rect">
            <a:avLst/>
          </a:prstGeom>
          <a:gradFill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gamma/>
                  <a:shade val="46275"/>
                  <a:invGamma/>
                  <a:alpha val="58000"/>
                </a:schemeClr>
              </a:gs>
              <a:gs pos="100000">
                <a:schemeClr val="bg2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8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А знаете ли вы, что…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... инертность железнодорожных составов столь велика, что время торможения поезда достигает 1–2 минут. За это время поезд, скрежеща тормозами, проедет около 1–2 км! </a:t>
            </a:r>
            <a:endParaRPr lang="ru-RU" sz="2400" dirty="0">
              <a:solidFill>
                <a:srgbClr val="0066CC"/>
              </a:solidFill>
            </a:endParaRPr>
          </a:p>
        </p:txBody>
      </p:sp>
      <p:pic>
        <p:nvPicPr>
          <p:cNvPr id="4" name="Рисунок 3" descr="150609_174612_61959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643314"/>
            <a:ext cx="4095225" cy="2428892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закономерность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238"/>
          </a:xfrm>
        </p:spPr>
        <p:txBody>
          <a:bodyPr/>
          <a:lstStyle/>
          <a:p>
            <a:r>
              <a:rPr lang="ru-RU" sz="2000" dirty="0" smtClean="0"/>
              <a:t>Зная массу одного из тел, можно всегда оценить массу другого:</a:t>
            </a:r>
          </a:p>
          <a:p>
            <a:r>
              <a:rPr lang="ru-RU" sz="2000" dirty="0" smtClean="0"/>
              <a:t>Если при взаимодействии скорости тел меняются одинаково, то массы тел равны.</a:t>
            </a:r>
          </a:p>
          <a:p>
            <a:r>
              <a:rPr lang="ru-RU" sz="2000" dirty="0" smtClean="0"/>
              <a:t>Если нет, то массу второго тела можно вычислить из соотношения скоростей:</a:t>
            </a:r>
          </a:p>
          <a:p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071802" y="3429000"/>
          <a:ext cx="2071702" cy="1638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3" imgW="545760" imgH="431640" progId="Equation.3">
                  <p:embed/>
                </p:oleObj>
              </mc:Choice>
              <mc:Fallback>
                <p:oleObj name="Формула" r:id="rId3" imgW="5457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3429000"/>
                        <a:ext cx="2071702" cy="16380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18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7175" name="Rectangle 19"/>
          <p:cNvSpPr>
            <a:spLocks noChangeArrowheads="1"/>
          </p:cNvSpPr>
          <p:nvPr/>
        </p:nvSpPr>
        <p:spPr bwMode="auto">
          <a:xfrm>
            <a:off x="2411413" y="333375"/>
            <a:ext cx="33115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chemeClr val="accent6"/>
                </a:solidFill>
                <a:latin typeface="Monotype Corsiva" panose="03010101010201010101" pitchFamily="66" charset="0"/>
              </a:rPr>
              <a:t>Измерение массы</a:t>
            </a:r>
            <a:endParaRPr lang="ru-RU" sz="4000" dirty="0">
              <a:solidFill>
                <a:schemeClr val="accent6"/>
              </a:solidFill>
            </a:endParaRPr>
          </a:p>
        </p:txBody>
      </p:sp>
      <p:sp>
        <p:nvSpPr>
          <p:cNvPr id="7176" name="Line 20"/>
          <p:cNvSpPr>
            <a:spLocks noChangeShapeType="1"/>
          </p:cNvSpPr>
          <p:nvPr/>
        </p:nvSpPr>
        <p:spPr bwMode="auto">
          <a:xfrm>
            <a:off x="827088" y="908050"/>
            <a:ext cx="7129462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Text Box 25"/>
          <p:cNvSpPr txBox="1">
            <a:spLocks noChangeArrowheads="1"/>
          </p:cNvSpPr>
          <p:nvPr/>
        </p:nvSpPr>
        <p:spPr bwMode="auto">
          <a:xfrm>
            <a:off x="1042988" y="1341438"/>
            <a:ext cx="6553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Массу тела можно измерить двумя способами:</a:t>
            </a:r>
          </a:p>
        </p:txBody>
      </p:sp>
      <p:graphicFrame>
        <p:nvGraphicFramePr>
          <p:cNvPr id="7170" name="Object 26"/>
          <p:cNvGraphicFramePr>
            <a:graphicFrameLocks noChangeAspect="1"/>
          </p:cNvGraphicFramePr>
          <p:nvPr/>
        </p:nvGraphicFramePr>
        <p:xfrm>
          <a:off x="2411413" y="2420938"/>
          <a:ext cx="2808287" cy="134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0" name="Формула" r:id="rId4" imgW="901440" imgH="431640" progId="Equation.3">
                  <p:embed/>
                </p:oleObj>
              </mc:Choice>
              <mc:Fallback>
                <p:oleObj name="Формула" r:id="rId4" imgW="901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2420938"/>
                        <a:ext cx="2808287" cy="1344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Text Box 27"/>
          <p:cNvSpPr txBox="1">
            <a:spLocks noChangeArrowheads="1"/>
          </p:cNvSpPr>
          <p:nvPr/>
        </p:nvSpPr>
        <p:spPr bwMode="auto">
          <a:xfrm>
            <a:off x="6443663" y="2708275"/>
            <a:ext cx="2087562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где </a:t>
            </a:r>
          </a:p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известная масса (масса эталона)</a:t>
            </a:r>
          </a:p>
        </p:txBody>
      </p:sp>
      <p:graphicFrame>
        <p:nvGraphicFramePr>
          <p:cNvPr id="7171" name="Object 28"/>
          <p:cNvGraphicFramePr>
            <a:graphicFrameLocks noChangeAspect="1"/>
          </p:cNvGraphicFramePr>
          <p:nvPr/>
        </p:nvGraphicFramePr>
        <p:xfrm>
          <a:off x="7380288" y="2636838"/>
          <a:ext cx="5032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1" name="Формула" r:id="rId6" imgW="266400" imgH="228600" progId="Equation.3">
                  <p:embed/>
                </p:oleObj>
              </mc:Choice>
              <mc:Fallback>
                <p:oleObj name="Формула" r:id="rId6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288" y="2636838"/>
                        <a:ext cx="50323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Text Box 52"/>
          <p:cNvSpPr txBox="1">
            <a:spLocks noChangeArrowheads="1"/>
          </p:cNvSpPr>
          <p:nvPr/>
        </p:nvSpPr>
        <p:spPr bwMode="auto">
          <a:xfrm>
            <a:off x="971550" y="2060575"/>
            <a:ext cx="74168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1. Взаимодействие тел,  используя формулу:</a:t>
            </a:r>
          </a:p>
          <a:p>
            <a:pPr eaLnBrk="1" hangingPunct="1">
              <a:spcBef>
                <a:spcPct val="50000"/>
              </a:spcBef>
            </a:pPr>
            <a:endParaRPr lang="ru-RU" sz="2400"/>
          </a:p>
        </p:txBody>
      </p:sp>
      <p:sp>
        <p:nvSpPr>
          <p:cNvPr id="7180" name="Rectangle 5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7181" name="Picture 6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" b="25623"/>
          <a:stretch>
            <a:fillRect/>
          </a:stretch>
        </p:blipFill>
        <p:spPr bwMode="auto">
          <a:xfrm>
            <a:off x="971550" y="3716338"/>
            <a:ext cx="756126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125" name="Picture 6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67"/>
          <a:stretch>
            <a:fillRect/>
          </a:stretch>
        </p:blipFill>
        <p:spPr bwMode="auto">
          <a:xfrm>
            <a:off x="971550" y="3789363"/>
            <a:ext cx="784860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72" name="Object 62"/>
          <p:cNvGraphicFramePr>
            <a:graphicFrameLocks noChangeAspect="1"/>
          </p:cNvGraphicFramePr>
          <p:nvPr/>
        </p:nvGraphicFramePr>
        <p:xfrm>
          <a:off x="5148263" y="4005263"/>
          <a:ext cx="1008062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2" name="Формула" r:id="rId10" imgW="266400" imgH="228600" progId="Equation.3">
                  <p:embed/>
                </p:oleObj>
              </mc:Choice>
              <mc:Fallback>
                <p:oleObj name="Формула" r:id="rId10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005263"/>
                        <a:ext cx="1008062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63"/>
          <p:cNvGraphicFramePr>
            <a:graphicFrameLocks noChangeAspect="1"/>
          </p:cNvGraphicFramePr>
          <p:nvPr/>
        </p:nvGraphicFramePr>
        <p:xfrm>
          <a:off x="3276600" y="4130675"/>
          <a:ext cx="122396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3" name="Формула" r:id="rId12" imgW="368140" imgH="177723" progId="Equation.3">
                  <p:embed/>
                </p:oleObj>
              </mc:Choice>
              <mc:Fallback>
                <p:oleObj name="Формула" r:id="rId12" imgW="36814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130675"/>
                        <a:ext cx="1223963" cy="595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665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Измерение массы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4429132"/>
            <a:ext cx="8229600" cy="1811319"/>
          </a:xfrm>
        </p:spPr>
        <p:txBody>
          <a:bodyPr/>
          <a:lstStyle/>
          <a:p>
            <a:r>
              <a:rPr lang="ru-RU" dirty="0" smtClean="0">
                <a:solidFill>
                  <a:srgbClr val="0066CC"/>
                </a:solidFill>
              </a:rPr>
              <a:t>Методом взаимодействия или взвешиванием на весах</a:t>
            </a:r>
            <a:endParaRPr lang="ru-RU" dirty="0">
              <a:solidFill>
                <a:srgbClr val="0066CC"/>
              </a:solidFill>
            </a:endParaRPr>
          </a:p>
        </p:txBody>
      </p:sp>
      <p:pic>
        <p:nvPicPr>
          <p:cNvPr id="7" name="Picture 24" descr="сила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857364"/>
            <a:ext cx="2928938" cy="2408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642910" y="1857364"/>
          <a:ext cx="3071418" cy="2428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3" name="Формула" r:id="rId4" imgW="545760" imgH="431640" progId="Equation.3">
                  <p:embed/>
                </p:oleObj>
              </mc:Choice>
              <mc:Fallback>
                <p:oleObj name="Формула" r:id="rId4" imgW="5457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1857364"/>
                        <a:ext cx="3071418" cy="242889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66669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/>
          <a:lstStyle/>
          <a:p>
            <a:r>
              <a:rPr lang="ru-RU" sz="2000" dirty="0" smtClean="0"/>
              <a:t>Как соотносятся массы тележек, если после пережигания нити, удерживающей легкую пружину, они начали двигаться со скоростями, указанными на рисунке?</a:t>
            </a:r>
            <a:endParaRPr lang="ru-RU" sz="2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596" y="4143380"/>
            <a:ext cx="214314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2859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1434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2859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1434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00010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28585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57160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00100" y="4143380"/>
            <a:ext cx="214314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00010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28585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57160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85735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14310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42886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71461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571868" y="4143380"/>
            <a:ext cx="214314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57186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385762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14337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42912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71487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500062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28638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72132" y="4143380"/>
            <a:ext cx="214314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57213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585788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614363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642938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671514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700089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728664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785786" y="3714752"/>
            <a:ext cx="857256" cy="28575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928794" y="3714752"/>
            <a:ext cx="857256" cy="28575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557213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585788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614363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429388" y="4143380"/>
            <a:ext cx="214314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642938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671514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7000892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7286644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7572396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7858148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8143900" y="4143380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4929190" y="3714752"/>
            <a:ext cx="857256" cy="28575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000892" y="3714752"/>
            <a:ext cx="857256" cy="28575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857224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1285852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000232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428860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000628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5429256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072330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7500958" y="3857628"/>
            <a:ext cx="285752" cy="28575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олилиния 61"/>
          <p:cNvSpPr/>
          <p:nvPr/>
        </p:nvSpPr>
        <p:spPr>
          <a:xfrm>
            <a:off x="1648691" y="3392055"/>
            <a:ext cx="263236" cy="320963"/>
          </a:xfrm>
          <a:custGeom>
            <a:avLst/>
            <a:gdLst>
              <a:gd name="connsiteX0" fmla="*/ 0 w 263236"/>
              <a:gd name="connsiteY0" fmla="*/ 307109 h 320963"/>
              <a:gd name="connsiteX1" fmla="*/ 138545 w 263236"/>
              <a:gd name="connsiteY1" fmla="*/ 2309 h 320963"/>
              <a:gd name="connsiteX2" fmla="*/ 263236 w 263236"/>
              <a:gd name="connsiteY2" fmla="*/ 320963 h 32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236" h="320963">
                <a:moveTo>
                  <a:pt x="0" y="307109"/>
                </a:moveTo>
                <a:cubicBezTo>
                  <a:pt x="47336" y="153554"/>
                  <a:pt x="94672" y="0"/>
                  <a:pt x="138545" y="2309"/>
                </a:cubicBezTo>
                <a:cubicBezTo>
                  <a:pt x="182418" y="4618"/>
                  <a:pt x="222827" y="162790"/>
                  <a:pt x="263236" y="320963"/>
                </a:cubicBez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rot="5400000" flipH="1" flipV="1">
            <a:off x="5500694" y="3429000"/>
            <a:ext cx="571504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51" idx="1"/>
          </p:cNvCxnSpPr>
          <p:nvPr/>
        </p:nvCxnSpPr>
        <p:spPr>
          <a:xfrm rot="10800000">
            <a:off x="3929058" y="3857628"/>
            <a:ext cx="100013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V="1">
            <a:off x="7858148" y="3857628"/>
            <a:ext cx="50006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Содержимое 2"/>
          <p:cNvSpPr txBox="1">
            <a:spLocks/>
          </p:cNvSpPr>
          <p:nvPr/>
        </p:nvSpPr>
        <p:spPr bwMode="auto">
          <a:xfrm>
            <a:off x="428596" y="4643446"/>
            <a:ext cx="8501122" cy="104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kern="0" dirty="0" smtClean="0">
                <a:latin typeface="+mn-lt"/>
              </a:rPr>
              <a:t>      а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масса первой тележки в 2 раза больше массы второй тележки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масса первой тележки в 2 раза меньше массы второй тележки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 массы тележек одинаковы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1472" y="3214686"/>
            <a:ext cx="2585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1                              2</a:t>
            </a:r>
            <a:endParaRPr lang="ru-RU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4643438" y="3286124"/>
            <a:ext cx="3502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1                                           2</a:t>
            </a:r>
            <a:endParaRPr lang="ru-RU" sz="2000" dirty="0"/>
          </a:p>
        </p:txBody>
      </p:sp>
      <p:sp>
        <p:nvSpPr>
          <p:cNvPr id="72" name="TextBox 71"/>
          <p:cNvSpPr txBox="1"/>
          <p:nvPr/>
        </p:nvSpPr>
        <p:spPr>
          <a:xfrm>
            <a:off x="3286116" y="5715016"/>
            <a:ext cx="2306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Ответ: б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Измерение массы</a:t>
            </a:r>
            <a:endParaRPr lang="en-US" altLang="ru-RU" dirty="0"/>
          </a:p>
        </p:txBody>
      </p:sp>
      <p:pic>
        <p:nvPicPr>
          <p:cNvPr id="70679" name="Picture 23" descr="гири23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1125538"/>
            <a:ext cx="3638550" cy="3902075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1066800" y="24384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ru-RU" altLang="ru-RU" sz="1400">
              <a:solidFill>
                <a:schemeClr val="tx2"/>
              </a:solidFill>
              <a:latin typeface="Verdana" pitchFamily="34" charset="0"/>
            </a:endParaRPr>
          </a:p>
        </p:txBody>
      </p:sp>
      <p:pic>
        <p:nvPicPr>
          <p:cNvPr id="70681" name="Picture 25" descr="весы правосуд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196975"/>
            <a:ext cx="4229100" cy="3960813"/>
          </a:xfrm>
          <a:noFill/>
          <a:ln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83" name="Text Box 27"/>
          <p:cNvSpPr txBox="1">
            <a:spLocks noChangeArrowheads="1"/>
          </p:cNvSpPr>
          <p:nvPr/>
        </p:nvSpPr>
        <p:spPr bwMode="auto">
          <a:xfrm>
            <a:off x="827088" y="5661025"/>
            <a:ext cx="741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На практике массу тел можно узнать с помощью весов</a:t>
            </a:r>
          </a:p>
        </p:txBody>
      </p:sp>
    </p:spTree>
    <p:extLst>
      <p:ext uri="{BB962C8B-B14F-4D97-AF65-F5344CB8AC3E}">
        <p14:creationId xmlns:p14="http://schemas.microsoft.com/office/powerpoint/2010/main" val="210416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 ситуацию: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2000240"/>
            <a:ext cx="4943452" cy="4186254"/>
          </a:xfrm>
        </p:spPr>
        <p:txBody>
          <a:bodyPr/>
          <a:lstStyle/>
          <a:p>
            <a:r>
              <a:rPr lang="ru-RU" sz="2000" dirty="0" smtClean="0"/>
              <a:t>- автобус резко тронулся с места;</a:t>
            </a:r>
            <a:br>
              <a:rPr lang="ru-RU" sz="2000" dirty="0" smtClean="0"/>
            </a:br>
            <a:r>
              <a:rPr lang="ru-RU" sz="2000" dirty="0" smtClean="0"/>
              <a:t>- автобус едет равномерно и прямолинейно;</a:t>
            </a:r>
            <a:br>
              <a:rPr lang="ru-RU" sz="2000" dirty="0" smtClean="0"/>
            </a:br>
            <a:r>
              <a:rPr lang="ru-RU" sz="2000" dirty="0" smtClean="0"/>
              <a:t>- впереди неожиданное препятствие, автобус резко тормозит;</a:t>
            </a:r>
            <a:br>
              <a:rPr lang="ru-RU" sz="2000" dirty="0" smtClean="0"/>
            </a:br>
            <a:r>
              <a:rPr lang="ru-RU" sz="2000" dirty="0" smtClean="0"/>
              <a:t>- на большой скорости поворачивает направо; </a:t>
            </a:r>
            <a:r>
              <a:rPr lang="ru-RU" sz="2000" dirty="0" smtClean="0"/>
              <a:t>налево.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img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143116"/>
            <a:ext cx="3048000" cy="2286000"/>
          </a:xfrm>
          <a:prstGeom prst="rect">
            <a:avLst/>
          </a:prstGeom>
          <a:ln>
            <a:solidFill>
              <a:schemeClr val="accent1">
                <a:lumMod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0" y="542926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Объясните с точки зрения физики ваше поведение.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 dirty="0"/>
              <a:t>Виды весов</a:t>
            </a:r>
            <a:endParaRPr lang="en-US" altLang="ru-RU" dirty="0"/>
          </a:p>
        </p:txBody>
      </p:sp>
      <p:pic>
        <p:nvPicPr>
          <p:cNvPr id="71707" name="Picture 27" descr="весы магаз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6225" y="1143000"/>
            <a:ext cx="4132263" cy="2547938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1" name="Picture 31" descr="весы карманные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1863" y="4221163"/>
            <a:ext cx="2808287" cy="2106612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3" name="Picture 33" descr="весынапольные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292600"/>
            <a:ext cx="2305050" cy="2028825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5" name="Text Box 35"/>
          <p:cNvSpPr txBox="1">
            <a:spLocks noChangeArrowheads="1"/>
          </p:cNvSpPr>
          <p:nvPr/>
        </p:nvSpPr>
        <p:spPr bwMode="auto">
          <a:xfrm>
            <a:off x="0" y="3716338"/>
            <a:ext cx="3995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Весы, применяемые в магазинах</a:t>
            </a:r>
          </a:p>
        </p:txBody>
      </p:sp>
      <p:sp>
        <p:nvSpPr>
          <p:cNvPr id="71716" name="Text Box 36"/>
          <p:cNvSpPr txBox="1">
            <a:spLocks noChangeArrowheads="1"/>
          </p:cNvSpPr>
          <p:nvPr/>
        </p:nvSpPr>
        <p:spPr bwMode="auto">
          <a:xfrm>
            <a:off x="5724525" y="6381750"/>
            <a:ext cx="2951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 карманные</a:t>
            </a:r>
          </a:p>
        </p:txBody>
      </p:sp>
      <p:sp>
        <p:nvSpPr>
          <p:cNvPr id="71718" name="Text Box 38"/>
          <p:cNvSpPr txBox="1">
            <a:spLocks noChangeArrowheads="1"/>
          </p:cNvSpPr>
          <p:nvPr/>
        </p:nvSpPr>
        <p:spPr bwMode="auto">
          <a:xfrm>
            <a:off x="250825" y="6453188"/>
            <a:ext cx="230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 напольные</a:t>
            </a:r>
          </a:p>
        </p:txBody>
      </p:sp>
      <p:pic>
        <p:nvPicPr>
          <p:cNvPr id="71719" name="Picture 39" descr="весы электронные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00713" y="1125538"/>
            <a:ext cx="2506662" cy="2519362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1" name="Picture 41" descr="весы правосуди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92600"/>
            <a:ext cx="2808287" cy="210026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2" name="Text Box 42"/>
          <p:cNvSpPr txBox="1">
            <a:spLocks noChangeArrowheads="1"/>
          </p:cNvSpPr>
          <p:nvPr/>
        </p:nvSpPr>
        <p:spPr bwMode="auto">
          <a:xfrm>
            <a:off x="3059113" y="6453188"/>
            <a:ext cx="295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 рычажные</a:t>
            </a:r>
          </a:p>
        </p:txBody>
      </p:sp>
      <p:sp>
        <p:nvSpPr>
          <p:cNvPr id="71723" name="Text Box 43"/>
          <p:cNvSpPr txBox="1">
            <a:spLocks noChangeArrowheads="1"/>
          </p:cNvSpPr>
          <p:nvPr/>
        </p:nvSpPr>
        <p:spPr bwMode="auto">
          <a:xfrm>
            <a:off x="5724525" y="3716338"/>
            <a:ext cx="28082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 электронные</a:t>
            </a:r>
          </a:p>
        </p:txBody>
      </p:sp>
    </p:spTree>
    <p:extLst>
      <p:ext uri="{BB962C8B-B14F-4D97-AF65-F5344CB8AC3E}">
        <p14:creationId xmlns:p14="http://schemas.microsoft.com/office/powerpoint/2010/main" val="859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Виды весов</a:t>
            </a:r>
          </a:p>
        </p:txBody>
      </p:sp>
      <p:pic>
        <p:nvPicPr>
          <p:cNvPr id="105476" name="Picture 4" descr="весы крановы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650" y="1143000"/>
            <a:ext cx="3711575" cy="4949825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611188" y="6237288"/>
            <a:ext cx="338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 крановые</a:t>
            </a:r>
          </a:p>
        </p:txBody>
      </p:sp>
      <p:pic>
        <p:nvPicPr>
          <p:cNvPr id="105479" name="Picture 7" descr="вагонные вес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81500" y="1268413"/>
            <a:ext cx="4367213" cy="4752975"/>
          </a:xfrm>
          <a:noFill/>
          <a:ln>
            <a:solidFill>
              <a:srgbClr val="0617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5148263" y="6308725"/>
            <a:ext cx="3240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Весы вагонные</a:t>
            </a:r>
          </a:p>
        </p:txBody>
      </p:sp>
    </p:spTree>
    <p:extLst>
      <p:ext uri="{BB962C8B-B14F-4D97-AF65-F5344CB8AC3E}">
        <p14:creationId xmlns:p14="http://schemas.microsoft.com/office/powerpoint/2010/main" val="405201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900113" y="333375"/>
            <a:ext cx="28797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A50021"/>
                </a:solidFill>
                <a:latin typeface="Monotype Corsiva" panose="03010101010201010101" pitchFamily="66" charset="0"/>
              </a:rPr>
              <a:t>Самое главное</a:t>
            </a:r>
            <a:endParaRPr lang="ru-RU" sz="1800" dirty="0">
              <a:solidFill>
                <a:srgbClr val="000000"/>
              </a:solidFill>
            </a:endParaRPr>
          </a:p>
        </p:txBody>
      </p:sp>
      <p:sp>
        <p:nvSpPr>
          <p:cNvPr id="9221" name="Line 8"/>
          <p:cNvSpPr>
            <a:spLocks noChangeShapeType="1"/>
          </p:cNvSpPr>
          <p:nvPr/>
        </p:nvSpPr>
        <p:spPr bwMode="auto">
          <a:xfrm>
            <a:off x="755650" y="908050"/>
            <a:ext cx="7345363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9218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1116013" y="5013325"/>
          <a:ext cx="2879725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Формула" r:id="rId3" imgW="901440" imgH="431640" progId="Equation.3">
                  <p:embed/>
                </p:oleObj>
              </mc:Choice>
              <mc:Fallback>
                <p:oleObj name="Формула" r:id="rId3" imgW="901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013325"/>
                        <a:ext cx="2879725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16"/>
          <p:cNvSpPr txBox="1">
            <a:spLocks noChangeArrowheads="1"/>
          </p:cNvSpPr>
          <p:nvPr/>
        </p:nvSpPr>
        <p:spPr bwMode="auto">
          <a:xfrm>
            <a:off x="1042988" y="1268413"/>
            <a:ext cx="81010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A50021"/>
                </a:solidFill>
              </a:rPr>
              <a:t>Масса тела</a:t>
            </a:r>
            <a:r>
              <a:rPr lang="ru-RU" sz="2400">
                <a:solidFill>
                  <a:srgbClr val="000000"/>
                </a:solidFill>
              </a:rPr>
              <a:t> – это физическая величина, являющаяся количественной     мерой    </a:t>
            </a:r>
            <a:r>
              <a:rPr lang="ru-RU" sz="2400">
                <a:solidFill>
                  <a:srgbClr val="A50021"/>
                </a:solidFill>
              </a:rPr>
              <a:t>инертности тел</a:t>
            </a:r>
            <a:r>
              <a:rPr lang="ru-RU" sz="2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223" name="Text Box 17"/>
          <p:cNvSpPr txBox="1">
            <a:spLocks noChangeArrowheads="1"/>
          </p:cNvSpPr>
          <p:nvPr/>
        </p:nvSpPr>
        <p:spPr bwMode="auto">
          <a:xfrm>
            <a:off x="827088" y="4221163"/>
            <a:ext cx="7561262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Способы определения массы:        взвешивание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взаимодействие</a:t>
            </a: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1042988" y="6381750"/>
            <a:ext cx="81010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rgbClr val="000000"/>
                </a:solidFill>
              </a:rPr>
              <a:t>инертные свойства тел            гравитационные свойства тела</a:t>
            </a:r>
          </a:p>
        </p:txBody>
      </p:sp>
      <p:pic>
        <p:nvPicPr>
          <p:cNvPr id="9225" name="Picture 21" descr="SCA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24400"/>
            <a:ext cx="2020888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22" descr="Рисунок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41433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Rectangle 23"/>
          <p:cNvSpPr>
            <a:spLocks noChangeArrowheads="1"/>
          </p:cNvSpPr>
          <p:nvPr/>
        </p:nvSpPr>
        <p:spPr bwMode="auto">
          <a:xfrm>
            <a:off x="4859338" y="2205038"/>
            <a:ext cx="3887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>
                <a:solidFill>
                  <a:srgbClr val="A50021"/>
                </a:solidFill>
              </a:rPr>
              <a:t>[m] = </a:t>
            </a:r>
            <a:r>
              <a:rPr lang="ru-RU" sz="1800" b="1">
                <a:solidFill>
                  <a:srgbClr val="A50021"/>
                </a:solidFill>
              </a:rPr>
              <a:t>кг  </a:t>
            </a:r>
            <a:r>
              <a:rPr lang="ru-RU" sz="1800" b="1">
                <a:solidFill>
                  <a:srgbClr val="000000"/>
                </a:solidFill>
              </a:rPr>
              <a:t>(килограмм), г, мг, т, ц</a:t>
            </a:r>
          </a:p>
        </p:txBody>
      </p:sp>
      <p:pic>
        <p:nvPicPr>
          <p:cNvPr id="9228" name="Picture 24" descr="Рисунок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2708275"/>
            <a:ext cx="101758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9" name="Rectangle 26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9219" name="Object 25"/>
          <p:cNvGraphicFramePr>
            <a:graphicFrameLocks noChangeAspect="1"/>
          </p:cNvGraphicFramePr>
          <p:nvPr/>
        </p:nvGraphicFramePr>
        <p:xfrm>
          <a:off x="5292725" y="2781300"/>
          <a:ext cx="1584325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1" name="Формула" r:id="rId8" imgW="583947" imgH="444307" progId="Equation.3">
                  <p:embed/>
                </p:oleObj>
              </mc:Choice>
              <mc:Fallback>
                <p:oleObj name="Формула" r:id="rId8" imgW="583947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2781300"/>
                        <a:ext cx="1584325" cy="1216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90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Проверка знаний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1"/>
            <a:ext cx="8435280" cy="4421087"/>
          </a:xfrm>
        </p:spPr>
        <p:txBody>
          <a:bodyPr/>
          <a:lstStyle/>
          <a:p>
            <a:r>
              <a:rPr lang="ru-RU" altLang="ru-RU" dirty="0"/>
              <a:t>Выразите в килограммах массы тел:</a:t>
            </a:r>
          </a:p>
          <a:p>
            <a:pPr>
              <a:buFont typeface="Wingdings" pitchFamily="2" charset="2"/>
              <a:buNone/>
            </a:pPr>
            <a:endParaRPr lang="ru-RU" altLang="ru-RU" dirty="0"/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3т</a:t>
            </a:r>
            <a:r>
              <a:rPr lang="ru-RU" altLang="ru-RU" dirty="0"/>
              <a:t> </a:t>
            </a:r>
            <a:r>
              <a:rPr lang="ru-RU" altLang="ru-RU" dirty="0" smtClean="0"/>
              <a:t>= </a:t>
            </a:r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0,25т</a:t>
            </a:r>
            <a:r>
              <a:rPr lang="ru-RU" altLang="ru-RU" dirty="0"/>
              <a:t> </a:t>
            </a:r>
            <a:r>
              <a:rPr lang="ru-RU" altLang="ru-RU" dirty="0" smtClean="0"/>
              <a:t>= </a:t>
            </a:r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300г</a:t>
            </a:r>
            <a:r>
              <a:rPr lang="ru-RU" altLang="ru-RU" dirty="0"/>
              <a:t> </a:t>
            </a:r>
            <a:r>
              <a:rPr lang="ru-RU" altLang="ru-RU" dirty="0" smtClean="0"/>
              <a:t>= </a:t>
            </a:r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150г</a:t>
            </a:r>
            <a:r>
              <a:rPr lang="ru-RU" altLang="ru-RU" dirty="0"/>
              <a:t> </a:t>
            </a:r>
            <a:r>
              <a:rPr lang="ru-RU" altLang="ru-RU" dirty="0" smtClean="0"/>
              <a:t>= </a:t>
            </a:r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10мг =</a:t>
            </a:r>
            <a:endParaRPr lang="ru-RU" altLang="ru-RU" dirty="0"/>
          </a:p>
          <a:p>
            <a:pPr>
              <a:buFont typeface="Wingdings" pitchFamily="2" charset="2"/>
              <a:buNone/>
            </a:pPr>
            <a:endParaRPr lang="ru-RU" altLang="ru-RU" dirty="0"/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 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494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33CC"/>
                </a:solidFill>
              </a:rPr>
              <a:t>Посчитайте: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20 г + 500 мг =</a:t>
            </a:r>
          </a:p>
          <a:p>
            <a:pPr eaLnBrk="1" hangingPunct="1">
              <a:buFontTx/>
              <a:buNone/>
            </a:pPr>
            <a:r>
              <a:rPr lang="ru-RU" smtClean="0"/>
              <a:t> = 20г 500 мг =20,5 г = 0,0205 кг 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20 г + 2 г + 500 мг + 200 мг + 10 мг =</a:t>
            </a:r>
          </a:p>
          <a:p>
            <a:pPr eaLnBrk="1" hangingPunct="1">
              <a:buFontTx/>
              <a:buNone/>
            </a:pPr>
            <a:r>
              <a:rPr lang="ru-RU" smtClean="0"/>
              <a:t>= 22 г 710 мг = 22,71 г = 0,02271 кг</a:t>
            </a:r>
          </a:p>
          <a:p>
            <a:pPr eaLnBrk="1" hangingPunct="1">
              <a:buFontTx/>
              <a:buNone/>
            </a:pPr>
            <a:r>
              <a:rPr lang="ru-RU" smtClean="0"/>
              <a:t>100 г + 50 г + 4 г + 20 мг +10 мг +5 мг =</a:t>
            </a:r>
          </a:p>
          <a:p>
            <a:pPr eaLnBrk="1" hangingPunct="1">
              <a:buFontTx/>
              <a:buNone/>
            </a:pPr>
            <a:r>
              <a:rPr lang="ru-RU" smtClean="0"/>
              <a:t>=154г 35 мг = 154,35 г = 0,15435 кг</a:t>
            </a:r>
          </a:p>
        </p:txBody>
      </p:sp>
    </p:spTree>
    <p:extLst>
      <p:ext uri="{BB962C8B-B14F-4D97-AF65-F5344CB8AC3E}">
        <p14:creationId xmlns:p14="http://schemas.microsoft.com/office/powerpoint/2010/main" val="162610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Проверка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Задача1.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Из неподвижной лодки, масса которой 80 кг. прыгает на берег мальчик. Масса мальчика 40кг, скорость его при прыжке 2 м/с. Какую скорость приобрела лодка?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4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6"/>
                </a:solidFill>
                <a:hlinkClick r:id="rId2" action="ppaction://hlinkfile"/>
              </a:rPr>
              <a:t>ВИКТОРИНА </a:t>
            </a:r>
            <a:br>
              <a:rPr lang="ru-RU" sz="6000" dirty="0" smtClean="0">
                <a:solidFill>
                  <a:schemeClr val="accent6"/>
                </a:solidFill>
                <a:hlinkClick r:id="rId2" action="ppaction://hlinkfile"/>
              </a:rPr>
            </a:br>
            <a:r>
              <a:rPr lang="ru-RU" sz="6000" dirty="0" smtClean="0">
                <a:solidFill>
                  <a:schemeClr val="accent6"/>
                </a:solidFill>
                <a:hlinkClick r:id="rId2" action="ppaction://hlinkfile"/>
              </a:rPr>
              <a:t>  «НАЙДИ ПАРУ»</a:t>
            </a:r>
            <a:endParaRPr lang="ru-RU" sz="6000" dirty="0">
              <a:solidFill>
                <a:schemeClr val="accent6"/>
              </a:solidFill>
              <a:hlinkClick r:id="rId2" action="ppaction://hlinkfile"/>
            </a:endParaRPr>
          </a:p>
        </p:txBody>
      </p:sp>
    </p:spTree>
    <p:extLst>
      <p:ext uri="{BB962C8B-B14F-4D97-AF65-F5344CB8AC3E}">
        <p14:creationId xmlns:p14="http://schemas.microsoft.com/office/powerpoint/2010/main" val="36104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2"/>
          <p:cNvSpPr>
            <a:spLocks noChangeArrowheads="1"/>
          </p:cNvSpPr>
          <p:nvPr/>
        </p:nvSpPr>
        <p:spPr bwMode="auto">
          <a:xfrm>
            <a:off x="900113" y="333375"/>
            <a:ext cx="28797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A50021"/>
                </a:solidFill>
                <a:latin typeface="Monotype Corsiva" panose="03010101010201010101" pitchFamily="66" charset="0"/>
              </a:rPr>
              <a:t>Самое главное</a:t>
            </a:r>
            <a:endParaRPr lang="ru-RU" sz="1800" dirty="0">
              <a:solidFill>
                <a:srgbClr val="000000"/>
              </a:solidFill>
            </a:endParaRPr>
          </a:p>
        </p:txBody>
      </p:sp>
      <p:sp>
        <p:nvSpPr>
          <p:cNvPr id="30723" name="Line 13"/>
          <p:cNvSpPr>
            <a:spLocks noChangeShapeType="1"/>
          </p:cNvSpPr>
          <p:nvPr/>
        </p:nvSpPr>
        <p:spPr bwMode="auto">
          <a:xfrm>
            <a:off x="755650" y="908050"/>
            <a:ext cx="7345363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4" name="Rectangle 15"/>
          <p:cNvSpPr>
            <a:spLocks noChangeArrowheads="1"/>
          </p:cNvSpPr>
          <p:nvPr/>
        </p:nvSpPr>
        <p:spPr bwMode="auto">
          <a:xfrm>
            <a:off x="755650" y="981075"/>
            <a:ext cx="8137525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i="1" u="sng">
                <a:solidFill>
                  <a:srgbClr val="000000"/>
                </a:solidFill>
              </a:rPr>
              <a:t>Вместо многоточия вставьте подходящие по смыслу слова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1. Взаимодействием называют действие тел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2. В результате взаимодействия изменяются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3. У тела большей массы скорость изменяется …, про него говорят, что оно … инертно.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4. Масса характеризует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5. Единица массы  в СИ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6. Массу тела можно определить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7. Эталон массы представляет собой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8. В 1 т содержится … кг.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9. При выстреле из ружья большую скорость получает …, потому что ее масса …</a:t>
            </a:r>
          </a:p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10. Если при взаимодействии друг с другом два тела изменяют свои скорости одинаково,                    то их массы …</a:t>
            </a:r>
          </a:p>
        </p:txBody>
      </p:sp>
      <p:pic>
        <p:nvPicPr>
          <p:cNvPr id="30727" name="Picture 19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357563"/>
            <a:ext cx="10668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20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6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48131" name="Line 18"/>
          <p:cNvSpPr>
            <a:spLocks noChangeShapeType="1"/>
          </p:cNvSpPr>
          <p:nvPr/>
        </p:nvSpPr>
        <p:spPr bwMode="auto">
          <a:xfrm flipV="1">
            <a:off x="971550" y="1052513"/>
            <a:ext cx="67691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2" name="Rectangle 22"/>
          <p:cNvSpPr>
            <a:spLocks noChangeArrowheads="1"/>
          </p:cNvSpPr>
          <p:nvPr/>
        </p:nvSpPr>
        <p:spPr bwMode="auto">
          <a:xfrm>
            <a:off x="2484438" y="404813"/>
            <a:ext cx="35274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A50021"/>
                </a:solidFill>
                <a:latin typeface="Monotype Corsiva" panose="03010101010201010101" pitchFamily="66" charset="0"/>
              </a:rPr>
              <a:t>Домашнее задание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48133" name="Text Box 23"/>
          <p:cNvSpPr txBox="1">
            <a:spLocks noChangeArrowheads="1"/>
          </p:cNvSpPr>
          <p:nvPr/>
        </p:nvSpPr>
        <p:spPr bwMode="auto">
          <a:xfrm>
            <a:off x="1979613" y="1268413"/>
            <a:ext cx="6119812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u="sng" dirty="0">
                <a:solidFill>
                  <a:srgbClr val="000000"/>
                </a:solidFill>
                <a:cs typeface="Arial" panose="020B0604020202020204" pitchFamily="34" charset="0"/>
              </a:rPr>
              <a:t>1) </a:t>
            </a:r>
            <a:r>
              <a:rPr lang="en-US" sz="2400" b="1" u="sng" dirty="0">
                <a:solidFill>
                  <a:srgbClr val="000000"/>
                </a:solidFill>
                <a:cs typeface="Arial" panose="020B0604020202020204" pitchFamily="34" charset="0"/>
              </a:rPr>
              <a:t>§</a:t>
            </a:r>
            <a:r>
              <a:rPr lang="ru-RU" sz="2400" b="1" u="sng" dirty="0">
                <a:solidFill>
                  <a:srgbClr val="000000"/>
                </a:solidFill>
                <a:cs typeface="Arial" panose="020B0604020202020204" pitchFamily="34" charset="0"/>
              </a:rPr>
              <a:t> 18, 19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u="sng" dirty="0">
                <a:solidFill>
                  <a:srgbClr val="000000"/>
                </a:solidFill>
                <a:cs typeface="Arial" panose="020B0604020202020204" pitchFamily="34" charset="0"/>
              </a:rPr>
              <a:t>2) Упражнение 6 № 1-3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cs typeface="Arial" panose="020B0604020202020204" pitchFamily="34" charset="0"/>
              </a:rPr>
              <a:t>3) Приведите примеры ситуаций, в которых мы интересуемся массой тел (письменно в тетрадь 3-5 ситуаций).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4) Подготовьте сообщение по одной из тем:</a:t>
            </a:r>
          </a:p>
          <a:p>
            <a:pPr eaLnBrk="1" hangingPunct="1">
              <a:buFontTx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Единицы измерения массы</a:t>
            </a:r>
          </a:p>
          <a:p>
            <a:pPr eaLnBrk="1" hangingPunct="1">
              <a:buFontTx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Измерение массы на Руси</a:t>
            </a:r>
          </a:p>
          <a:p>
            <a:pPr eaLnBrk="1" hangingPunct="1">
              <a:buFontTx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Эталон массы</a:t>
            </a:r>
          </a:p>
          <a:p>
            <a:pPr eaLnBrk="1" hangingPunct="1">
              <a:buFontTx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Масса в мире природы и техники.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8134" name="Picture 37" descr="0_235f6_9c989af6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3375"/>
            <a:ext cx="1119187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Picture 40" descr="сов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573463"/>
            <a:ext cx="1317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2078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6"/>
          <p:cNvSpPr>
            <a:spLocks noChangeArrowheads="1"/>
          </p:cNvSpPr>
          <p:nvPr/>
        </p:nvSpPr>
        <p:spPr bwMode="auto">
          <a:xfrm>
            <a:off x="2627313" y="404813"/>
            <a:ext cx="23050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A50021"/>
                </a:solidFill>
                <a:latin typeface="Monotype Corsiva" panose="03010101010201010101" pitchFamily="66" charset="0"/>
              </a:rPr>
              <a:t>Рефлексия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49155" name="Line 17"/>
          <p:cNvSpPr>
            <a:spLocks noChangeShapeType="1"/>
          </p:cNvSpPr>
          <p:nvPr/>
        </p:nvSpPr>
        <p:spPr bwMode="auto">
          <a:xfrm>
            <a:off x="827088" y="1052513"/>
            <a:ext cx="72009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6" name="Text Box 21"/>
          <p:cNvSpPr txBox="1">
            <a:spLocks noChangeArrowheads="1"/>
          </p:cNvSpPr>
          <p:nvPr/>
        </p:nvSpPr>
        <p:spPr bwMode="auto">
          <a:xfrm>
            <a:off x="755650" y="1341438"/>
            <a:ext cx="7343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49157" name="AutoShape 36"/>
          <p:cNvSpPr>
            <a:spLocks noChangeArrowheads="1"/>
          </p:cNvSpPr>
          <p:nvPr/>
        </p:nvSpPr>
        <p:spPr bwMode="auto">
          <a:xfrm>
            <a:off x="6588125" y="1628775"/>
            <a:ext cx="2232025" cy="1295400"/>
          </a:xfrm>
          <a:prstGeom prst="cloudCallout">
            <a:avLst>
              <a:gd name="adj1" fmla="val -45162"/>
              <a:gd name="adj2" fmla="val 110782"/>
            </a:avLst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7200" b="1">
                <a:solidFill>
                  <a:srgbClr val="990000"/>
                </a:solidFill>
              </a:rPr>
              <a:t>?</a:t>
            </a:r>
          </a:p>
        </p:txBody>
      </p:sp>
      <p:pic>
        <p:nvPicPr>
          <p:cNvPr id="49158" name="Picture 39" descr="Рисунок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357563"/>
            <a:ext cx="23876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 Box 40"/>
          <p:cNvSpPr txBox="1">
            <a:spLocks noChangeArrowheads="1"/>
          </p:cNvSpPr>
          <p:nvPr/>
        </p:nvSpPr>
        <p:spPr bwMode="auto">
          <a:xfrm>
            <a:off x="900113" y="1700213"/>
            <a:ext cx="60483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000000"/>
                </a:solidFill>
              </a:rPr>
              <a:t>Сегодня на уроке я узнал ….</a:t>
            </a:r>
          </a:p>
          <a:p>
            <a:pPr eaLnBrk="1" hangingPunct="1"/>
            <a:r>
              <a:rPr lang="ru-RU" sz="3200" b="1">
                <a:solidFill>
                  <a:srgbClr val="000000"/>
                </a:solidFill>
              </a:rPr>
              <a:t>Теперь я могу …</a:t>
            </a:r>
          </a:p>
          <a:p>
            <a:pPr eaLnBrk="1" hangingPunct="1"/>
            <a:r>
              <a:rPr lang="ru-RU" sz="3200" b="1">
                <a:solidFill>
                  <a:srgbClr val="000000"/>
                </a:solidFill>
              </a:rPr>
              <a:t>Было интересно…</a:t>
            </a:r>
          </a:p>
          <a:p>
            <a:pPr eaLnBrk="1" hangingPunct="1"/>
            <a:r>
              <a:rPr lang="ru-RU" sz="3200" b="1">
                <a:solidFill>
                  <a:srgbClr val="000000"/>
                </a:solidFill>
              </a:rPr>
              <a:t>Знания, полученные сегодня на уроке,  пригодятся…</a:t>
            </a:r>
            <a:r>
              <a:rPr lang="ru-RU" sz="320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52697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Объясни своему другу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44000"/>
            <a:ext cx="3614734" cy="4525963"/>
          </a:xfrm>
        </p:spPr>
        <p:txBody>
          <a:bodyPr/>
          <a:lstStyle/>
          <a:p>
            <a:r>
              <a:rPr lang="ru-RU" sz="2000" dirty="0" smtClean="0"/>
              <a:t>I вариант: </a:t>
            </a:r>
            <a:br>
              <a:rPr lang="ru-RU" sz="2000" dirty="0" smtClean="0"/>
            </a:br>
            <a:r>
              <a:rPr lang="ru-RU" sz="2000" dirty="0" smtClean="0"/>
              <a:t>а) Объяснить </a:t>
            </a:r>
            <a:r>
              <a:rPr lang="ru-RU" sz="2000" dirty="0" err="1" smtClean="0"/>
              <a:t>вытряхивание</a:t>
            </a:r>
            <a:r>
              <a:rPr lang="ru-RU" sz="2000" dirty="0" smtClean="0"/>
              <a:t> пыли из половика с точки зрения физики. </a:t>
            </a:r>
            <a:br>
              <a:rPr lang="ru-RU" sz="2000" dirty="0" smtClean="0"/>
            </a:br>
            <a:r>
              <a:rPr lang="ru-RU" sz="2000" dirty="0" smtClean="0"/>
              <a:t>б) Почему перед крутым поворотом ставят знак ограничения скорости?</a:t>
            </a:r>
            <a:endParaRPr lang="ru-RU" sz="2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857752" y="1944000"/>
            <a:ext cx="361473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/>
              <a:t>II вариант: </a:t>
            </a:r>
            <a:br>
              <a:rPr lang="ru-RU" sz="2000" dirty="0" smtClean="0"/>
            </a:br>
            <a:r>
              <a:rPr lang="ru-RU" sz="2000" dirty="0" smtClean="0"/>
              <a:t>а) Объяснить способ насаживания молотка на рукоятку.</a:t>
            </a:r>
            <a:br>
              <a:rPr lang="ru-RU" sz="2000" dirty="0" smtClean="0"/>
            </a:br>
            <a:r>
              <a:rPr lang="ru-RU" sz="2000" dirty="0" smtClean="0"/>
              <a:t>б) Заяц, убегая от волка, сильно петляет. Какое явление физики использует заяц для сохранения своей жизни? Объяснить.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Line 22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47" name="Rectangle 41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pic>
        <p:nvPicPr>
          <p:cNvPr id="31748" name="Picture 77" descr="Рисунок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284538"/>
            <a:ext cx="269557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78"/>
          <p:cNvSpPr>
            <a:spLocks noChangeArrowheads="1" noChangeShapeType="1" noTextEdit="1"/>
          </p:cNvSpPr>
          <p:nvPr/>
        </p:nvSpPr>
        <p:spPr bwMode="auto">
          <a:xfrm>
            <a:off x="827088" y="1484313"/>
            <a:ext cx="6553200" cy="32210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1134"/>
              </a:avLst>
            </a:prstTxWarp>
          </a:bodyPr>
          <a:lstStyle/>
          <a:p>
            <a:pPr algn="ctr"/>
            <a:r>
              <a:rPr lang="ru-RU" sz="3600" i="1" kern="10" dirty="0">
                <a:solidFill>
                  <a:srgbClr val="FF0000"/>
                </a:solidFill>
                <a:latin typeface="Monotype Corsiva" panose="03010101010201010101" pitchFamily="66" charset="0"/>
              </a:rPr>
              <a:t>Только тот </a:t>
            </a:r>
          </a:p>
          <a:p>
            <a:pPr algn="ctr"/>
            <a:r>
              <a:rPr lang="ru-RU" sz="3600" i="1" kern="10" dirty="0">
                <a:solidFill>
                  <a:srgbClr val="FF0000"/>
                </a:solidFill>
                <a:latin typeface="Monotype Corsiva" panose="03010101010201010101" pitchFamily="66" charset="0"/>
              </a:rPr>
              <a:t>кто умеет решать задачи, </a:t>
            </a:r>
          </a:p>
          <a:p>
            <a:pPr algn="ctr"/>
            <a:r>
              <a:rPr lang="ru-RU" sz="3600" i="1" kern="10" dirty="0">
                <a:solidFill>
                  <a:srgbClr val="FF0000"/>
                </a:solidFill>
                <a:latin typeface="Monotype Corsiva" panose="03010101010201010101" pitchFamily="66" charset="0"/>
              </a:rPr>
              <a:t>по настоящему </a:t>
            </a:r>
          </a:p>
          <a:p>
            <a:pPr algn="ctr"/>
            <a:r>
              <a:rPr lang="ru-RU" sz="3600" i="1" kern="10" dirty="0">
                <a:solidFill>
                  <a:srgbClr val="FF0000"/>
                </a:solidFill>
                <a:latin typeface="Monotype Corsiva" panose="03010101010201010101" pitchFamily="66" charset="0"/>
              </a:rPr>
              <a:t>понимает </a:t>
            </a:r>
          </a:p>
          <a:p>
            <a:pPr algn="ctr"/>
            <a:r>
              <a:rPr lang="ru-RU" sz="3600" i="1" kern="10" dirty="0">
                <a:solidFill>
                  <a:srgbClr val="FF0000"/>
                </a:solidFill>
                <a:latin typeface="Monotype Corsiva" panose="03010101010201010101" pitchFamily="66" charset="0"/>
              </a:rPr>
              <a:t>физику ...</a:t>
            </a:r>
          </a:p>
        </p:txBody>
      </p:sp>
      <p:grpSp>
        <p:nvGrpSpPr>
          <p:cNvPr id="31752" name="Group 81"/>
          <p:cNvGrpSpPr>
            <a:grpSpLocks/>
          </p:cNvGrpSpPr>
          <p:nvPr/>
        </p:nvGrpSpPr>
        <p:grpSpPr bwMode="auto">
          <a:xfrm>
            <a:off x="8172450" y="1557338"/>
            <a:ext cx="647700" cy="3962400"/>
            <a:chOff x="4830" y="1117"/>
            <a:chExt cx="408" cy="2496"/>
          </a:xfrm>
        </p:grpSpPr>
        <p:sp>
          <p:nvSpPr>
            <p:cNvPr id="31754" name="AutoShape 8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830" y="2069"/>
              <a:ext cx="408" cy="318"/>
            </a:xfrm>
            <a:prstGeom prst="actionButtonBlank">
              <a:avLst/>
            </a:prstGeom>
            <a:solidFill>
              <a:srgbClr val="FFFF99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sz="3200" b="1">
                  <a:solidFill>
                    <a:srgbClr val="CC3300"/>
                  </a:solidFill>
                </a:rPr>
                <a:t>4</a:t>
              </a:r>
            </a:p>
          </p:txBody>
        </p:sp>
        <p:grpSp>
          <p:nvGrpSpPr>
            <p:cNvPr id="31755" name="Group 83"/>
            <p:cNvGrpSpPr>
              <a:grpSpLocks/>
            </p:cNvGrpSpPr>
            <p:nvPr/>
          </p:nvGrpSpPr>
          <p:grpSpPr bwMode="auto">
            <a:xfrm>
              <a:off x="4830" y="1117"/>
              <a:ext cx="408" cy="2496"/>
              <a:chOff x="5193" y="436"/>
              <a:chExt cx="408" cy="2496"/>
            </a:xfrm>
          </p:grpSpPr>
          <p:sp>
            <p:nvSpPr>
              <p:cNvPr id="31756" name="AutoShape 84">
                <a:hlinkClick r:id="rId5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1979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6</a:t>
                </a:r>
              </a:p>
            </p:txBody>
          </p:sp>
          <p:sp>
            <p:nvSpPr>
              <p:cNvPr id="31757" name="AutoShape 85">
                <a:hlinkClick r:id="rId6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2296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7</a:t>
                </a:r>
              </a:p>
            </p:txBody>
          </p:sp>
          <p:sp>
            <p:nvSpPr>
              <p:cNvPr id="31758" name="AutoShape 86">
                <a:hlinkClick r:id="rId7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2614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8</a:t>
                </a:r>
              </a:p>
            </p:txBody>
          </p:sp>
          <p:sp>
            <p:nvSpPr>
              <p:cNvPr id="31759" name="AutoShape 87">
                <a:hlinkClick r:id="rId8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436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1</a:t>
                </a:r>
              </a:p>
            </p:txBody>
          </p:sp>
          <p:sp>
            <p:nvSpPr>
              <p:cNvPr id="31760" name="AutoShape 88">
                <a:hlinkClick r:id="rId5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1661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5</a:t>
                </a:r>
              </a:p>
            </p:txBody>
          </p:sp>
          <p:sp>
            <p:nvSpPr>
              <p:cNvPr id="31761" name="AutoShape 89">
                <a:hlinkClick r:id="rId9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754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2</a:t>
                </a:r>
              </a:p>
            </p:txBody>
          </p:sp>
          <p:sp>
            <p:nvSpPr>
              <p:cNvPr id="31762" name="AutoShape 90">
                <a:hlinkClick r:id="rId10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5193" y="1071"/>
                <a:ext cx="408" cy="318"/>
              </a:xfrm>
              <a:prstGeom prst="actionButtonBlank">
                <a:avLst/>
              </a:prstGeom>
              <a:solidFill>
                <a:srgbClr val="FFFF99"/>
              </a:solidFill>
              <a:ln w="9525">
                <a:solidFill>
                  <a:srgbClr val="CC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3200" b="1">
                    <a:solidFill>
                      <a:srgbClr val="CC3300"/>
                    </a:solidFill>
                  </a:rPr>
                  <a:t>3</a:t>
                </a:r>
              </a:p>
            </p:txBody>
          </p:sp>
        </p:grpSp>
      </p:grpSp>
      <p:sp>
        <p:nvSpPr>
          <p:cNvPr id="31753" name="Text Box 91"/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2121797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pic>
        <p:nvPicPr>
          <p:cNvPr id="32771" name="Picture 3" descr="масса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81075"/>
            <a:ext cx="7416800" cy="548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900113" y="3573463"/>
            <a:ext cx="6840537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 i="1">
                <a:solidFill>
                  <a:srgbClr val="000000"/>
                </a:solidFill>
              </a:rPr>
              <a:t>Определите массу тела</a:t>
            </a:r>
          </a:p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804025" y="2603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1</a:t>
            </a:r>
          </a:p>
        </p:txBody>
      </p:sp>
      <p:sp>
        <p:nvSpPr>
          <p:cNvPr id="32774" name="Line 8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5" name="Rectangle 20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2778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3110002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8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pic>
        <p:nvPicPr>
          <p:cNvPr id="33795" name="Picture 19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81075"/>
            <a:ext cx="7416800" cy="558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21"/>
          <p:cNvSpPr>
            <a:spLocks noChangeArrowheads="1"/>
          </p:cNvSpPr>
          <p:nvPr/>
        </p:nvSpPr>
        <p:spPr bwMode="auto">
          <a:xfrm>
            <a:off x="2268538" y="3141663"/>
            <a:ext cx="4010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000000"/>
                </a:solidFill>
              </a:rPr>
              <a:t>Определите массу тела</a:t>
            </a:r>
          </a:p>
        </p:txBody>
      </p:sp>
      <p:sp>
        <p:nvSpPr>
          <p:cNvPr id="33797" name="Text Box 22"/>
          <p:cNvSpPr txBox="1">
            <a:spLocks noChangeArrowheads="1"/>
          </p:cNvSpPr>
          <p:nvPr/>
        </p:nvSpPr>
        <p:spPr bwMode="auto">
          <a:xfrm>
            <a:off x="7235825" y="333375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2</a:t>
            </a:r>
          </a:p>
        </p:txBody>
      </p:sp>
      <p:sp>
        <p:nvSpPr>
          <p:cNvPr id="33798" name="Line 41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9" name="Rectangle 56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802" name="Text Box 6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15888846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8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34819" name="Text Box 23"/>
          <p:cNvSpPr txBox="1">
            <a:spLocks noChangeArrowheads="1"/>
          </p:cNvSpPr>
          <p:nvPr/>
        </p:nvSpPr>
        <p:spPr bwMode="auto">
          <a:xfrm>
            <a:off x="5003800" y="1196975"/>
            <a:ext cx="3168650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rgbClr val="000000"/>
                </a:solidFill>
              </a:rPr>
              <a:t>«Лютый враг нежно прижался щекой к прикладу и нажал курок. Пуля массой 10 г выскочила из винтовки и понеслась искать невинную жертву со скоростью 800 м/с.           А винтовка в результате отдачи со скоростью       2 м/с послала врага в нокаут. Вычисли массу, сбившую с ног врага».</a:t>
            </a:r>
          </a:p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                Григорий Остер</a:t>
            </a:r>
          </a:p>
        </p:txBody>
      </p:sp>
      <p:sp>
        <p:nvSpPr>
          <p:cNvPr id="220184" name="Text Box 24"/>
          <p:cNvSpPr txBox="1">
            <a:spLocks noChangeArrowheads="1"/>
          </p:cNvSpPr>
          <p:nvPr/>
        </p:nvSpPr>
        <p:spPr bwMode="auto">
          <a:xfrm>
            <a:off x="755650" y="5229225"/>
            <a:ext cx="7127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 Врага нокаутировало его собственное оружие массой в 4 кг. Кто  к нам с чем придет – от того и упадет</a:t>
            </a:r>
          </a:p>
        </p:txBody>
      </p:sp>
      <p:sp>
        <p:nvSpPr>
          <p:cNvPr id="34821" name="Text Box 61"/>
          <p:cNvSpPr txBox="1">
            <a:spLocks noChangeArrowheads="1"/>
          </p:cNvSpPr>
          <p:nvPr/>
        </p:nvSpPr>
        <p:spPr bwMode="auto">
          <a:xfrm>
            <a:off x="755650" y="4724400"/>
            <a:ext cx="1296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Ответ:</a:t>
            </a:r>
          </a:p>
        </p:txBody>
      </p:sp>
      <p:pic>
        <p:nvPicPr>
          <p:cNvPr id="34822" name="Picture 76" descr="5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90713"/>
            <a:ext cx="3889375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237" name="Picture 77" descr="Рисунок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3600450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Text Box 81"/>
          <p:cNvSpPr txBox="1">
            <a:spLocks noChangeArrowheads="1"/>
          </p:cNvSpPr>
          <p:nvPr/>
        </p:nvSpPr>
        <p:spPr bwMode="auto">
          <a:xfrm>
            <a:off x="7235825" y="333375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3</a:t>
            </a:r>
          </a:p>
        </p:txBody>
      </p:sp>
      <p:sp>
        <p:nvSpPr>
          <p:cNvPr id="34825" name="Line 83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6" name="Rectangle 86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4829" name="Text Box 9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2248704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4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8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35843" name="Text Box 25"/>
          <p:cNvSpPr txBox="1">
            <a:spLocks noChangeArrowheads="1"/>
          </p:cNvSpPr>
          <p:nvPr/>
        </p:nvSpPr>
        <p:spPr bwMode="auto">
          <a:xfrm>
            <a:off x="4572000" y="1196975"/>
            <a:ext cx="38893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</a:rPr>
              <a:t>«Прогуливаясь по берегу озера, Миша пригласил Лялю посидеть в лодке без весел. Вдруг Ляля передумала сидеть с Мишей в лодке и выпрыгнула на берег со скоростью 10 м/с.                        Как сложилась дальнейшая Мишина жизнь, если масса Ляли 96 кг, а Мишина масса вместе с лодкой 48 кг».</a:t>
            </a:r>
          </a:p>
          <a:p>
            <a:pPr algn="r"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Георгий Остер</a:t>
            </a:r>
          </a:p>
        </p:txBody>
      </p:sp>
      <p:sp>
        <p:nvSpPr>
          <p:cNvPr id="35844" name="Text Box 26"/>
          <p:cNvSpPr txBox="1">
            <a:spLocks noChangeArrowheads="1"/>
          </p:cNvSpPr>
          <p:nvPr/>
        </p:nvSpPr>
        <p:spPr bwMode="auto">
          <a:xfrm>
            <a:off x="4356100" y="4941888"/>
            <a:ext cx="1296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Ответ:</a:t>
            </a:r>
          </a:p>
        </p:txBody>
      </p:sp>
      <p:sp>
        <p:nvSpPr>
          <p:cNvPr id="224283" name="Text Box 27"/>
          <p:cNvSpPr txBox="1">
            <a:spLocks noChangeArrowheads="1"/>
          </p:cNvSpPr>
          <p:nvPr/>
        </p:nvSpPr>
        <p:spPr bwMode="auto">
          <a:xfrm>
            <a:off x="971550" y="5516563"/>
            <a:ext cx="75612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В миг разлуки с Лялей Миша вместе с лодкой помчался со скоростью 20 м/с на середину озера. Что с ним было потом физике неизвестно.</a:t>
            </a:r>
          </a:p>
        </p:txBody>
      </p:sp>
      <p:pic>
        <p:nvPicPr>
          <p:cNvPr id="224314" name="Picture 58" descr="Рисунок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32004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4315" name="Picture 59" descr="Рисунок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32004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 Box 60"/>
          <p:cNvSpPr txBox="1">
            <a:spLocks noChangeArrowheads="1"/>
          </p:cNvSpPr>
          <p:nvPr/>
        </p:nvSpPr>
        <p:spPr bwMode="auto">
          <a:xfrm>
            <a:off x="7235825" y="333375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4</a:t>
            </a:r>
          </a:p>
        </p:txBody>
      </p:sp>
      <p:sp>
        <p:nvSpPr>
          <p:cNvPr id="35849" name="Line 62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0" name="Rectangle 65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853" name="Text Box 6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38331115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32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320"/>
                            </p:stCondLst>
                            <p:childTnLst>
                              <p:par>
                                <p:cTn id="1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224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/>
                                        <p:tgtEl>
                                          <p:spTgt spid="224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8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36867" name="Text Box 24"/>
          <p:cNvSpPr txBox="1">
            <a:spLocks noChangeArrowheads="1"/>
          </p:cNvSpPr>
          <p:nvPr/>
        </p:nvSpPr>
        <p:spPr bwMode="auto">
          <a:xfrm>
            <a:off x="5435600" y="1196975"/>
            <a:ext cx="33845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Ученый    с     мировым именем      Иннокентий открыл          кастрюлю, обнаружил    там    400 граммов гречневой каши, выразил   массу    каши в тоннах, переложив ее на тарелку  и  быстро  съел. Сколько  тонн каши съел ученый       с      мировым именем?</a:t>
            </a:r>
          </a:p>
          <a:p>
            <a:pPr algn="r"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Г. Остер</a:t>
            </a:r>
          </a:p>
        </p:txBody>
      </p:sp>
      <p:sp>
        <p:nvSpPr>
          <p:cNvPr id="36868" name="Text Box 25"/>
          <p:cNvSpPr txBox="1">
            <a:spLocks noChangeArrowheads="1"/>
          </p:cNvSpPr>
          <p:nvPr/>
        </p:nvSpPr>
        <p:spPr bwMode="auto">
          <a:xfrm>
            <a:off x="755650" y="4581525"/>
            <a:ext cx="1800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</a:rPr>
              <a:t>Ответ:</a:t>
            </a:r>
          </a:p>
        </p:txBody>
      </p:sp>
      <p:sp>
        <p:nvSpPr>
          <p:cNvPr id="232474" name="Text Box 26"/>
          <p:cNvSpPr txBox="1">
            <a:spLocks noChangeArrowheads="1"/>
          </p:cNvSpPr>
          <p:nvPr/>
        </p:nvSpPr>
        <p:spPr bwMode="auto">
          <a:xfrm>
            <a:off x="900113" y="5157788"/>
            <a:ext cx="75612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Переступая от нетерпения с ноги на ногу и скребя ложкой по стенкам  тарелки,  ученый  с  мировым  именем съел 0, 0004 тонны холодной  гречневой  каши.       Очень    проголодался.</a:t>
            </a:r>
          </a:p>
        </p:txBody>
      </p:sp>
      <p:pic>
        <p:nvPicPr>
          <p:cNvPr id="36870" name="Picture 59" descr="Рисунок34"/>
          <p:cNvPicPr>
            <a:picLocks noGrp="1" noChangeAspect="1" noChangeArrowheads="1"/>
          </p:cNvPicPr>
          <p:nvPr>
            <p:ph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341438"/>
            <a:ext cx="4267200" cy="3095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1" name="Text Box 60"/>
          <p:cNvSpPr txBox="1">
            <a:spLocks noChangeArrowheads="1"/>
          </p:cNvSpPr>
          <p:nvPr/>
        </p:nvSpPr>
        <p:spPr bwMode="auto">
          <a:xfrm>
            <a:off x="7235825" y="333375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5</a:t>
            </a:r>
          </a:p>
        </p:txBody>
      </p:sp>
      <p:sp>
        <p:nvSpPr>
          <p:cNvPr id="36872" name="Line 62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3" name="Rectangle 65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6876" name="Text Box 6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11100843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7272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pic>
        <p:nvPicPr>
          <p:cNvPr id="37891" name="Picture 3" descr="{8C8CEF32-C074-4D3E-AAC0-CF3BB903BE88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6119813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 rot="10800000" flipV="1">
            <a:off x="971550" y="5734050"/>
            <a:ext cx="6626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800" b="1">
                <a:solidFill>
                  <a:srgbClr val="000000"/>
                </a:solidFill>
              </a:rPr>
              <a:t>Для чего при стрельбе необходимо плотно прижимать приклад винтовки к плечу?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351588" y="23685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800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804025" y="2603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6</a:t>
            </a:r>
          </a:p>
        </p:txBody>
      </p:sp>
      <p:sp>
        <p:nvSpPr>
          <p:cNvPr id="37895" name="Line 9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6" name="Rectangle 18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7899" name="Text Box 2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1265789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13_v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268413"/>
            <a:ext cx="3743325" cy="2273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p13_v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3860800"/>
            <a:ext cx="3671888" cy="2228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5003800" y="1341438"/>
            <a:ext cx="266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6659563" y="333375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6804025" y="2603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7</a:t>
            </a: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5292725" y="2349500"/>
            <a:ext cx="2376488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С лодки или с катера удобнее спрыгнуть на берег? Почему?</a:t>
            </a:r>
          </a:p>
        </p:txBody>
      </p:sp>
      <p:sp>
        <p:nvSpPr>
          <p:cNvPr id="38921" name="Rectangle 19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8924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143131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4"/>
          <p:cNvSpPr>
            <a:spLocks noChangeShapeType="1"/>
          </p:cNvSpPr>
          <p:nvPr/>
        </p:nvSpPr>
        <p:spPr bwMode="auto">
          <a:xfrm>
            <a:off x="684213" y="908050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6804025" y="2603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№ 8</a:t>
            </a:r>
          </a:p>
        </p:txBody>
      </p:sp>
      <p:pic>
        <p:nvPicPr>
          <p:cNvPr id="39940" name="Picture 14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52513"/>
            <a:ext cx="7416800" cy="491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16"/>
          <p:cNvSpPr>
            <a:spLocks noChangeArrowheads="1"/>
          </p:cNvSpPr>
          <p:nvPr/>
        </p:nvSpPr>
        <p:spPr bwMode="auto">
          <a:xfrm>
            <a:off x="2555875" y="0"/>
            <a:ext cx="32400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Monotype Corsiva" panose="03010101010201010101" pitchFamily="66" charset="0"/>
              </a:rPr>
              <a:t>Задачник</a:t>
            </a:r>
            <a:r>
              <a:rPr lang="ru-RU" sz="6000">
                <a:solidFill>
                  <a:srgbClr val="000000"/>
                </a:solidFill>
              </a:rPr>
              <a:t> 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9944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27088" y="0"/>
            <a:ext cx="1008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i="1">
                <a:solidFill>
                  <a:srgbClr val="A50021"/>
                </a:solidFill>
                <a:sym typeface="Wingdings" panose="05000000000000000000" pitchFamily="2" charset="2"/>
              </a:rPr>
              <a:t></a:t>
            </a:r>
          </a:p>
        </p:txBody>
      </p:sp>
    </p:spTree>
    <p:extLst>
      <p:ext uri="{BB962C8B-B14F-4D97-AF65-F5344CB8AC3E}">
        <p14:creationId xmlns:p14="http://schemas.microsoft.com/office/powerpoint/2010/main" val="16774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6"/>
          <p:cNvSpPr txBox="1">
            <a:spLocks noChangeArrowheads="1"/>
          </p:cNvSpPr>
          <p:nvPr/>
        </p:nvSpPr>
        <p:spPr bwMode="auto">
          <a:xfrm>
            <a:off x="2195513" y="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>
                <a:solidFill>
                  <a:srgbClr val="990000"/>
                </a:solidFill>
                <a:latin typeface="Monotype Corsiva" panose="03010101010201010101" pitchFamily="66" charset="0"/>
              </a:rPr>
              <a:t>Тестирование   </a:t>
            </a: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                              </a:t>
            </a:r>
          </a:p>
        </p:txBody>
      </p:sp>
      <p:sp>
        <p:nvSpPr>
          <p:cNvPr id="41987" name="Line 7"/>
          <p:cNvSpPr>
            <a:spLocks noChangeShapeType="1"/>
          </p:cNvSpPr>
          <p:nvPr/>
        </p:nvSpPr>
        <p:spPr bwMode="auto">
          <a:xfrm>
            <a:off x="755650" y="908050"/>
            <a:ext cx="7272338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88" name="Text Box 10"/>
          <p:cNvSpPr txBox="1">
            <a:spLocks noChangeArrowheads="1"/>
          </p:cNvSpPr>
          <p:nvPr/>
        </p:nvSpPr>
        <p:spPr bwMode="auto">
          <a:xfrm>
            <a:off x="1619250" y="1052513"/>
            <a:ext cx="6192838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ru-RU" sz="2400" b="1" dirty="0" smtClean="0"/>
              <a:t>1. </a:t>
            </a:r>
            <a:r>
              <a:rPr lang="ru-RU" sz="2400" b="1" dirty="0" smtClean="0">
                <a:solidFill>
                  <a:schemeClr val="accent6"/>
                </a:solidFill>
              </a:rPr>
              <a:t>Масса </a:t>
            </a:r>
            <a:r>
              <a:rPr lang="ru-RU" sz="2400" b="1" dirty="0">
                <a:solidFill>
                  <a:schemeClr val="accent6"/>
                </a:solidFill>
              </a:rPr>
              <a:t>– это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А) свойство тела    Б) физическая величина   В)  явление</a:t>
            </a:r>
          </a:p>
          <a:p>
            <a:pPr eaLnBrk="1" hangingPunct="1">
              <a:spcBef>
                <a:spcPct val="50000"/>
              </a:spcBef>
            </a:pPr>
            <a:endParaRPr lang="ru-RU" sz="1000" b="1" dirty="0">
              <a:solidFill>
                <a:srgbClr val="000000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2. </a:t>
            </a:r>
            <a:r>
              <a:rPr lang="ru-RU" sz="2400" b="1" dirty="0">
                <a:solidFill>
                  <a:srgbClr val="000099"/>
                </a:solidFill>
              </a:rPr>
              <a:t>Инертность – </a:t>
            </a:r>
            <a:r>
              <a:rPr lang="ru-RU" sz="2400" b="1" dirty="0" err="1" smtClean="0">
                <a:solidFill>
                  <a:srgbClr val="000099"/>
                </a:solidFill>
              </a:rPr>
              <a:t>это</a:t>
            </a:r>
            <a:r>
              <a:rPr lang="ru-RU" sz="2400" b="1" dirty="0" err="1" smtClean="0">
                <a:solidFill>
                  <a:schemeClr val="bg1"/>
                </a:solidFill>
              </a:rPr>
              <a:t>Инертность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– это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А) свойство тела    Б) физическая величина   В)  явление</a:t>
            </a:r>
          </a:p>
          <a:p>
            <a:pPr eaLnBrk="1" hangingPunct="1">
              <a:spcBef>
                <a:spcPct val="50000"/>
              </a:spcBef>
            </a:pPr>
            <a:endParaRPr lang="ru-RU" sz="1000" b="1" dirty="0">
              <a:solidFill>
                <a:srgbClr val="000000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3. </a:t>
            </a:r>
            <a:r>
              <a:rPr lang="ru-RU" sz="2400" b="1" dirty="0">
                <a:solidFill>
                  <a:srgbClr val="000099"/>
                </a:solidFill>
              </a:rPr>
              <a:t>Масса характеризует </a:t>
            </a:r>
            <a:r>
              <a:rPr lang="ru-RU" sz="2400" b="1" dirty="0" err="1" smtClean="0">
                <a:solidFill>
                  <a:schemeClr val="bg1"/>
                </a:solidFill>
              </a:rPr>
              <a:t>Марактеризует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А) гравитационные свойства тела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Б) инертные свойства тела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В)  А,Б – все выше перечисленные</a:t>
            </a:r>
          </a:p>
        </p:txBody>
      </p:sp>
      <p:pic>
        <p:nvPicPr>
          <p:cNvPr id="41991" name="Picture 28" descr="9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239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64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Физика в литературе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285860"/>
            <a:ext cx="5614998" cy="5357850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У известного английского писателя Герберта Уэллса есть фантастический рассказ о том, как некий конторщик творил чудеса. Стоило ему высказать какое-нибудь пожелание, и оно немедленно исполнялось. Однажды, опасаясь явиться домой на рассвете, он вздумал продлить ночь. Остановить Луну он не решился, так как она слишком далеко, поэтому он решил остановить Землю. «…Он встал в повелительную позу, простер руки над миром и торжественно произнес: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Земля, остановись! Перестань вращаться!</a:t>
            </a:r>
            <a:br>
              <a:rPr lang="ru-RU" sz="1600" dirty="0" smtClean="0"/>
            </a:br>
            <a:r>
              <a:rPr lang="ru-RU" sz="1600" dirty="0" smtClean="0"/>
              <a:t>Не успел он договорить эти слова, как приятели уже летели в пространство со скоростью нескольких дюжин миль в минуту (464 м/с). Вокруг них неслись камни, обломки зданий, металлические предметы разного рода; летела и какая-то несчастная корова, разбившаяся при ударе о землю. Ветер дул со страшной силой. Конторщик не мог даже приподнять голову, чтобы оглядеться вокруг. Все кругом представляло собой одну картину разрушения…»:</a:t>
            </a:r>
            <a:endParaRPr lang="ru-RU" sz="1600" dirty="0"/>
          </a:p>
        </p:txBody>
      </p:sp>
      <p:pic>
        <p:nvPicPr>
          <p:cNvPr id="4" name="Рисунок 3" descr="_502187_georges_keywest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786058"/>
            <a:ext cx="28575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1151408" y="860467"/>
            <a:ext cx="7345363" cy="692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dirty="0"/>
              <a:t>4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  <a:r>
              <a:rPr lang="ru-RU" sz="2400" b="1" dirty="0">
                <a:solidFill>
                  <a:schemeClr val="accent6"/>
                </a:solidFill>
              </a:rPr>
              <a:t>В системе СИ масса измеряется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в тоннах  Б) в граммах   В) в килограммах   Г) в </a:t>
            </a:r>
            <a:r>
              <a:rPr lang="ru-RU" sz="2400" b="1" dirty="0" smtClean="0">
                <a:solidFill>
                  <a:srgbClr val="000000"/>
                </a:solidFill>
              </a:rPr>
              <a:t>центнерах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lvl="0" eaLnBrk="1" hangingPunct="1"/>
            <a:r>
              <a:rPr lang="ru-RU" sz="2400" b="1" dirty="0">
                <a:solidFill>
                  <a:srgbClr val="000000"/>
                </a:solidFill>
              </a:rPr>
              <a:t>5. </a:t>
            </a:r>
            <a:r>
              <a:rPr lang="ru-RU" sz="2400" b="1" dirty="0">
                <a:solidFill>
                  <a:srgbClr val="000099"/>
                </a:solidFill>
              </a:rPr>
              <a:t>В какой строке единицы измерения массы записаны в порядке </a:t>
            </a:r>
            <a:r>
              <a:rPr lang="ru-RU" sz="2400" b="1" dirty="0" err="1" smtClean="0">
                <a:solidFill>
                  <a:srgbClr val="000099"/>
                </a:solidFill>
              </a:rPr>
              <a:t>возрастания:</a:t>
            </a:r>
            <a:r>
              <a:rPr lang="ru-RU" sz="2400" b="1" dirty="0" err="1" smtClean="0">
                <a:solidFill>
                  <a:schemeClr val="bg1"/>
                </a:solidFill>
              </a:rPr>
              <a:t>В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какой </a:t>
            </a:r>
            <a:r>
              <a:rPr lang="ru-RU" sz="2400" b="1" dirty="0" smtClean="0">
                <a:solidFill>
                  <a:schemeClr val="bg1"/>
                </a:solidFill>
              </a:rPr>
              <a:t>с</a:t>
            </a:r>
          </a:p>
          <a:p>
            <a:pPr lvl="0" eaLnBrk="1" hangingPunct="1"/>
            <a:r>
              <a:rPr lang="ru-RU" sz="2400" b="1" dirty="0" smtClean="0">
                <a:solidFill>
                  <a:srgbClr val="000000"/>
                </a:solidFill>
              </a:rPr>
              <a:t>А</a:t>
            </a:r>
            <a:r>
              <a:rPr lang="ru-RU" sz="2400" b="1" dirty="0">
                <a:solidFill>
                  <a:srgbClr val="000000"/>
                </a:solidFill>
              </a:rPr>
              <a:t>) мг,  кг,   г, т, ц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Б) мг, г, кг, ц, т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В) т, ц, кг, г, мг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Г) г, мг, кг, ц, т</a:t>
            </a:r>
            <a:r>
              <a:rPr lang="ru-RU" sz="2400" b="1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lvl="0" eaLnBrk="1" hangingPunct="1"/>
            <a:r>
              <a:rPr lang="ru-RU" sz="2400" b="1" dirty="0">
                <a:solidFill>
                  <a:srgbClr val="000000"/>
                </a:solidFill>
              </a:rPr>
              <a:t>6. </a:t>
            </a:r>
            <a:r>
              <a:rPr lang="ru-RU" sz="2400" b="1" dirty="0">
                <a:solidFill>
                  <a:srgbClr val="000099"/>
                </a:solidFill>
              </a:rPr>
              <a:t>Переведите 0, 05 т в </a:t>
            </a:r>
            <a:r>
              <a:rPr lang="ru-RU" sz="2400" b="1" dirty="0" err="1" smtClean="0">
                <a:solidFill>
                  <a:srgbClr val="000099"/>
                </a:solidFill>
              </a:rPr>
              <a:t>кг</a:t>
            </a:r>
            <a:r>
              <a:rPr lang="ru-RU" sz="2400" b="1" dirty="0" err="1" smtClean="0">
                <a:solidFill>
                  <a:schemeClr val="bg1"/>
                </a:solidFill>
              </a:rPr>
              <a:t>Переведите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0, 05 т в </a:t>
            </a:r>
            <a:r>
              <a:rPr lang="ru-RU" sz="2400" b="1" dirty="0" smtClean="0">
                <a:solidFill>
                  <a:srgbClr val="000000"/>
                </a:solidFill>
              </a:rPr>
              <a:t>А</a:t>
            </a:r>
            <a:r>
              <a:rPr lang="ru-RU" sz="2400" b="1" dirty="0">
                <a:solidFill>
                  <a:srgbClr val="000000"/>
                </a:solidFill>
              </a:rPr>
              <a:t>) 5 кг    Б) 50 кг    В)   0,005 кг     Г) 500 кг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lvl="0" eaLnBrk="1" hangingPunct="1"/>
            <a:r>
              <a:rPr lang="ru-RU" sz="2400" b="1" dirty="0">
                <a:solidFill>
                  <a:srgbClr val="000000"/>
                </a:solidFill>
              </a:rPr>
              <a:t>7. </a:t>
            </a:r>
            <a:r>
              <a:rPr lang="ru-RU" sz="2400" b="1" dirty="0">
                <a:solidFill>
                  <a:srgbClr val="000099"/>
                </a:solidFill>
              </a:rPr>
              <a:t>Переведите 80000г в </a:t>
            </a:r>
            <a:r>
              <a:rPr lang="ru-RU" sz="2400" b="1" dirty="0" err="1" smtClean="0">
                <a:solidFill>
                  <a:srgbClr val="000099"/>
                </a:solidFill>
              </a:rPr>
              <a:t>кг</a:t>
            </a:r>
            <a:r>
              <a:rPr lang="ru-RU" sz="2400" b="1" dirty="0" err="1" smtClean="0">
                <a:solidFill>
                  <a:schemeClr val="bg1"/>
                </a:solidFill>
              </a:rPr>
              <a:t>Переведите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80000г в </a:t>
            </a:r>
            <a:r>
              <a:rPr lang="ru-RU" sz="2400" b="1" dirty="0" smtClean="0">
                <a:solidFill>
                  <a:srgbClr val="000000"/>
                </a:solidFill>
              </a:rPr>
              <a:t>А</a:t>
            </a:r>
            <a:r>
              <a:rPr lang="ru-RU" sz="2400" b="1" dirty="0">
                <a:solidFill>
                  <a:srgbClr val="000000"/>
                </a:solidFill>
              </a:rPr>
              <a:t>) 8 кг    Б) 0,008 кг        В)   800 кг      Г)  80 кг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400" dirty="0"/>
          </a:p>
        </p:txBody>
      </p:sp>
      <p:sp>
        <p:nvSpPr>
          <p:cNvPr id="43011" name="Text Box 25"/>
          <p:cNvSpPr txBox="1">
            <a:spLocks noChangeArrowheads="1"/>
          </p:cNvSpPr>
          <p:nvPr/>
        </p:nvSpPr>
        <p:spPr bwMode="auto">
          <a:xfrm>
            <a:off x="2195513" y="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>
                <a:solidFill>
                  <a:srgbClr val="990000"/>
                </a:solidFill>
                <a:latin typeface="Monotype Corsiva" panose="03010101010201010101" pitchFamily="66" charset="0"/>
              </a:rPr>
              <a:t>Тестирование   </a:t>
            </a: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                              </a:t>
            </a:r>
          </a:p>
        </p:txBody>
      </p:sp>
      <p:sp>
        <p:nvSpPr>
          <p:cNvPr id="43012" name="Line 26"/>
          <p:cNvSpPr>
            <a:spLocks noChangeShapeType="1"/>
          </p:cNvSpPr>
          <p:nvPr/>
        </p:nvSpPr>
        <p:spPr bwMode="auto">
          <a:xfrm>
            <a:off x="755650" y="908050"/>
            <a:ext cx="7272338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3015" name="Picture 29" descr="9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239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330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7"/>
          <p:cNvSpPr txBox="1">
            <a:spLocks noChangeArrowheads="1"/>
          </p:cNvSpPr>
          <p:nvPr/>
        </p:nvSpPr>
        <p:spPr bwMode="auto">
          <a:xfrm>
            <a:off x="1331913" y="1341438"/>
            <a:ext cx="684053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dirty="0"/>
              <a:t>8. </a:t>
            </a:r>
            <a:r>
              <a:rPr lang="ru-RU" sz="2400" b="1" dirty="0">
                <a:solidFill>
                  <a:schemeClr val="accent6"/>
                </a:solidFill>
              </a:rPr>
              <a:t>При взаимодействии тел учитываются: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гравитационные свойства  тела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Б) инертные свойства тела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В) все выше перечисленные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eaLnBrk="1" hangingPunct="1"/>
            <a:r>
              <a:rPr lang="ru-RU" sz="2400" b="1" dirty="0"/>
              <a:t>9. </a:t>
            </a:r>
            <a:r>
              <a:rPr lang="ru-RU" sz="2400" b="1" dirty="0">
                <a:solidFill>
                  <a:schemeClr val="accent6"/>
                </a:solidFill>
              </a:rPr>
              <a:t>При измерении массы на весах учитываются: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гравитационные свойства  тела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Б) инертные свойства тела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В) все выше перечисленные</a:t>
            </a: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eaLnBrk="1" hangingPunct="1"/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44035" name="Text Box 24"/>
          <p:cNvSpPr txBox="1">
            <a:spLocks noChangeArrowheads="1"/>
          </p:cNvSpPr>
          <p:nvPr/>
        </p:nvSpPr>
        <p:spPr bwMode="auto">
          <a:xfrm>
            <a:off x="2195513" y="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>
                <a:solidFill>
                  <a:srgbClr val="990000"/>
                </a:solidFill>
                <a:latin typeface="Monotype Corsiva" panose="03010101010201010101" pitchFamily="66" charset="0"/>
              </a:rPr>
              <a:t>Тестирование   </a:t>
            </a: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                              </a:t>
            </a:r>
          </a:p>
        </p:txBody>
      </p:sp>
      <p:sp>
        <p:nvSpPr>
          <p:cNvPr id="44036" name="Line 25"/>
          <p:cNvSpPr>
            <a:spLocks noChangeShapeType="1"/>
          </p:cNvSpPr>
          <p:nvPr/>
        </p:nvSpPr>
        <p:spPr bwMode="auto">
          <a:xfrm>
            <a:off x="755650" y="908050"/>
            <a:ext cx="7272338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4039" name="Picture 28" descr="9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239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35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7"/>
          <p:cNvSpPr txBox="1">
            <a:spLocks noChangeArrowheads="1"/>
          </p:cNvSpPr>
          <p:nvPr/>
        </p:nvSpPr>
        <p:spPr bwMode="auto">
          <a:xfrm>
            <a:off x="539750" y="1916113"/>
            <a:ext cx="6985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755650" y="1052513"/>
            <a:ext cx="83883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dirty="0"/>
              <a:t>10.</a:t>
            </a:r>
            <a:r>
              <a:rPr lang="ru-RU" b="1" dirty="0"/>
              <a:t> </a:t>
            </a:r>
            <a:r>
              <a:rPr lang="ru-RU" sz="2400" b="1" dirty="0">
                <a:solidFill>
                  <a:schemeClr val="accent6"/>
                </a:solidFill>
              </a:rPr>
              <a:t>Для измерения массы используются  приборы: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</a:t>
            </a:r>
            <a:r>
              <a:rPr lang="ru-RU" sz="2400" b="1" dirty="0" err="1">
                <a:solidFill>
                  <a:srgbClr val="000000"/>
                </a:solidFill>
              </a:rPr>
              <a:t>кантарь</a:t>
            </a:r>
            <a:r>
              <a:rPr lang="ru-RU" sz="2400" b="1" dirty="0">
                <a:solidFill>
                  <a:srgbClr val="000000"/>
                </a:solidFill>
              </a:rPr>
              <a:t>          Б) весы</a:t>
            </a:r>
            <a:br>
              <a:rPr lang="ru-RU" sz="2400" b="1" dirty="0">
                <a:solidFill>
                  <a:srgbClr val="000000"/>
                </a:solidFill>
              </a:rPr>
            </a:br>
            <a:r>
              <a:rPr lang="ru-RU" sz="2400" b="1" dirty="0">
                <a:solidFill>
                  <a:srgbClr val="000000"/>
                </a:solidFill>
              </a:rPr>
              <a:t>В) безмен   Г) разновес    Д) уровень  Е) масс-спектрометр      Ж) эталон      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З) все выше перечисленные</a:t>
            </a:r>
          </a:p>
          <a:p>
            <a:pPr eaLnBrk="1" hangingPunct="1"/>
            <a:r>
              <a:rPr lang="ru-RU" sz="2400" b="1" dirty="0" smtClean="0">
                <a:solidFill>
                  <a:schemeClr val="bg1"/>
                </a:solidFill>
              </a:rPr>
              <a:t>1111</a:t>
            </a:r>
            <a:r>
              <a:rPr lang="ru-RU" sz="2400" b="1" dirty="0">
                <a:solidFill>
                  <a:srgbClr val="000000"/>
                </a:solidFill>
              </a:rPr>
              <a:t>. </a:t>
            </a:r>
            <a:r>
              <a:rPr lang="ru-RU" sz="2400" b="1" dirty="0">
                <a:solidFill>
                  <a:schemeClr val="bg1"/>
                </a:solidFill>
              </a:rPr>
              <a:t>Единицами измерения массы являются</a:t>
            </a:r>
            <a:r>
              <a:rPr lang="ru-RU" sz="2400" b="1" dirty="0">
                <a:solidFill>
                  <a:srgbClr val="000000"/>
                </a:solidFill>
              </a:rPr>
              <a:t>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пуд   Б) фунт   В) карат   Г) дюйм   Д) мг  Е) унция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Ж) сажень</a:t>
            </a:r>
          </a:p>
          <a:p>
            <a:pPr eaLnBrk="1" hangingPunct="1"/>
            <a:r>
              <a:rPr lang="ru-RU" sz="2400" b="1" dirty="0">
                <a:solidFill>
                  <a:schemeClr val="bg1"/>
                </a:solidFill>
              </a:rPr>
              <a:t>12.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Масса тела зависит от: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объема тела   Б) количества молекул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В) вида вещества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Г) температуры вещества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Д) массы 1 молекулы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Е) скорости тела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Ж) от всего перечисленного.</a:t>
            </a:r>
          </a:p>
        </p:txBody>
      </p:sp>
      <p:sp>
        <p:nvSpPr>
          <p:cNvPr id="45060" name="Text Box 28"/>
          <p:cNvSpPr txBox="1">
            <a:spLocks noChangeArrowheads="1"/>
          </p:cNvSpPr>
          <p:nvPr/>
        </p:nvSpPr>
        <p:spPr bwMode="auto">
          <a:xfrm>
            <a:off x="2195513" y="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>
                <a:solidFill>
                  <a:srgbClr val="990000"/>
                </a:solidFill>
                <a:latin typeface="Monotype Corsiva" panose="03010101010201010101" pitchFamily="66" charset="0"/>
              </a:rPr>
              <a:t>Тестирование   </a:t>
            </a: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                              </a:t>
            </a:r>
          </a:p>
        </p:txBody>
      </p:sp>
      <p:sp>
        <p:nvSpPr>
          <p:cNvPr id="45061" name="Line 29"/>
          <p:cNvSpPr>
            <a:spLocks noChangeShapeType="1"/>
          </p:cNvSpPr>
          <p:nvPr/>
        </p:nvSpPr>
        <p:spPr bwMode="auto">
          <a:xfrm>
            <a:off x="755650" y="908050"/>
            <a:ext cx="7272338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5064" name="Picture 32" descr="9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239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98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7"/>
          <p:cNvSpPr txBox="1">
            <a:spLocks noChangeArrowheads="1"/>
          </p:cNvSpPr>
          <p:nvPr/>
        </p:nvSpPr>
        <p:spPr bwMode="auto">
          <a:xfrm>
            <a:off x="539750" y="1916113"/>
            <a:ext cx="6985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800"/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755650" y="1052513"/>
            <a:ext cx="83883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dirty="0"/>
              <a:t>10.</a:t>
            </a:r>
            <a:r>
              <a:rPr lang="ru-RU" b="1" dirty="0"/>
              <a:t> </a:t>
            </a:r>
            <a:r>
              <a:rPr lang="ru-RU" sz="2400" b="1" dirty="0">
                <a:solidFill>
                  <a:schemeClr val="accent6"/>
                </a:solidFill>
              </a:rPr>
              <a:t>Для измерения массы используются  приборы: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</a:t>
            </a:r>
            <a:r>
              <a:rPr lang="ru-RU" sz="2400" b="1" dirty="0" err="1">
                <a:solidFill>
                  <a:srgbClr val="000000"/>
                </a:solidFill>
              </a:rPr>
              <a:t>кантарь</a:t>
            </a:r>
            <a:r>
              <a:rPr lang="ru-RU" sz="2400" b="1" dirty="0">
                <a:solidFill>
                  <a:srgbClr val="000000"/>
                </a:solidFill>
              </a:rPr>
              <a:t>          Б) весы</a:t>
            </a:r>
            <a:br>
              <a:rPr lang="ru-RU" sz="2400" b="1" dirty="0">
                <a:solidFill>
                  <a:srgbClr val="000000"/>
                </a:solidFill>
              </a:rPr>
            </a:br>
            <a:r>
              <a:rPr lang="ru-RU" sz="2400" b="1" dirty="0">
                <a:solidFill>
                  <a:srgbClr val="000000"/>
                </a:solidFill>
              </a:rPr>
              <a:t>В) безмен   Г) разновес    Д) уровень  Е) масс-спектрометр      Ж) эталон      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З) все выше перечисленные</a:t>
            </a:r>
          </a:p>
          <a:p>
            <a:pPr lvl="0" eaLnBrk="1" hangingPunct="1"/>
            <a:r>
              <a:rPr lang="ru-RU" sz="2400" b="1" dirty="0"/>
              <a:t>11. </a:t>
            </a:r>
            <a:r>
              <a:rPr lang="ru-RU" sz="2400" b="1" dirty="0">
                <a:solidFill>
                  <a:srgbClr val="000099"/>
                </a:solidFill>
              </a:rPr>
              <a:t>Единицами измерения массы являются</a:t>
            </a:r>
            <a:r>
              <a:rPr lang="ru-RU" sz="2400" b="1" dirty="0">
                <a:solidFill>
                  <a:srgbClr val="000000"/>
                </a:solidFill>
              </a:rPr>
              <a:t>:</a:t>
            </a:r>
          </a:p>
          <a:p>
            <a:pPr eaLnBrk="1" hangingPunct="1"/>
            <a:r>
              <a:rPr lang="ru-RU" sz="2400" b="1" dirty="0" smtClean="0">
                <a:solidFill>
                  <a:srgbClr val="000000"/>
                </a:solidFill>
              </a:rPr>
              <a:t>А</a:t>
            </a:r>
            <a:r>
              <a:rPr lang="ru-RU" sz="2400" b="1" dirty="0">
                <a:solidFill>
                  <a:srgbClr val="000000"/>
                </a:solidFill>
              </a:rPr>
              <a:t>) пуд   Б) фунт   В) карат   Г) дюйм   Д) мг  Е) унция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Ж) сажень</a:t>
            </a:r>
          </a:p>
          <a:p>
            <a:pPr lvl="0" eaLnBrk="1" hangingPunct="1"/>
            <a:r>
              <a:rPr lang="ru-RU" sz="2400" b="1" dirty="0" smtClean="0"/>
              <a:t>12</a:t>
            </a:r>
            <a:r>
              <a:rPr lang="ru-RU" sz="2400" b="1" dirty="0"/>
              <a:t>. </a:t>
            </a:r>
            <a:r>
              <a:rPr lang="ru-RU" sz="2400" b="1" dirty="0">
                <a:solidFill>
                  <a:srgbClr val="000099"/>
                </a:solidFill>
              </a:rPr>
              <a:t>Масса тела зависит </a:t>
            </a:r>
            <a:r>
              <a:rPr lang="ru-RU" sz="2400" b="1" dirty="0" smtClean="0">
                <a:solidFill>
                  <a:srgbClr val="000099"/>
                </a:solidFill>
              </a:rPr>
              <a:t>от:</a:t>
            </a:r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Масса тела зависит от: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А) объема тела   Б) количества молекул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В) вида вещества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Г) температуры вещества  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Д) массы 1 молекулы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Е) скорости тела</a:t>
            </a: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Ж) от всего перечисленного.</a:t>
            </a:r>
          </a:p>
        </p:txBody>
      </p:sp>
      <p:sp>
        <p:nvSpPr>
          <p:cNvPr id="45060" name="Text Box 28"/>
          <p:cNvSpPr txBox="1">
            <a:spLocks noChangeArrowheads="1"/>
          </p:cNvSpPr>
          <p:nvPr/>
        </p:nvSpPr>
        <p:spPr bwMode="auto">
          <a:xfrm>
            <a:off x="2195513" y="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>
                <a:solidFill>
                  <a:srgbClr val="990000"/>
                </a:solidFill>
                <a:latin typeface="Monotype Corsiva" panose="03010101010201010101" pitchFamily="66" charset="0"/>
              </a:rPr>
              <a:t>Тестирование   </a:t>
            </a:r>
            <a:r>
              <a:rPr lang="ru-RU" sz="3200" b="1">
                <a:solidFill>
                  <a:srgbClr val="990000"/>
                </a:solidFill>
                <a:latin typeface="Monotype Corsiva" panose="03010101010201010101" pitchFamily="66" charset="0"/>
              </a:rPr>
              <a:t>                               </a:t>
            </a:r>
          </a:p>
        </p:txBody>
      </p:sp>
      <p:sp>
        <p:nvSpPr>
          <p:cNvPr id="45061" name="Line 29"/>
          <p:cNvSpPr>
            <a:spLocks noChangeShapeType="1"/>
          </p:cNvSpPr>
          <p:nvPr/>
        </p:nvSpPr>
        <p:spPr bwMode="auto">
          <a:xfrm>
            <a:off x="755650" y="908050"/>
            <a:ext cx="7272338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5064" name="Picture 32" descr="9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239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4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4"/>
          <p:cNvSpPr>
            <a:spLocks noChangeArrowheads="1"/>
          </p:cNvSpPr>
          <p:nvPr/>
        </p:nvSpPr>
        <p:spPr bwMode="auto">
          <a:xfrm>
            <a:off x="0" y="303212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118955" name="Group 171"/>
          <p:cNvGraphicFramePr>
            <a:graphicFrameLocks noGrp="1"/>
          </p:cNvGraphicFramePr>
          <p:nvPr/>
        </p:nvGraphicFramePr>
        <p:xfrm>
          <a:off x="1042988" y="1412875"/>
          <a:ext cx="7343775" cy="975240"/>
        </p:xfrm>
        <a:graphic>
          <a:graphicData uri="http://schemas.openxmlformats.org/drawingml/2006/table">
            <a:tbl>
              <a:tblPr/>
              <a:tblGrid>
                <a:gridCol w="1223962"/>
                <a:gridCol w="1223963"/>
                <a:gridCol w="1223962"/>
                <a:gridCol w="1223963"/>
                <a:gridCol w="1223962"/>
                <a:gridCol w="1223963"/>
              </a:tblGrid>
              <a:tr h="4569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17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marT="45690" marB="45690"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6106" name="Rectangle 90"/>
          <p:cNvSpPr>
            <a:spLocks noChangeArrowheads="1"/>
          </p:cNvSpPr>
          <p:nvPr/>
        </p:nvSpPr>
        <p:spPr bwMode="auto">
          <a:xfrm>
            <a:off x="0" y="3824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800"/>
          </a:p>
        </p:txBody>
      </p:sp>
      <p:sp>
        <p:nvSpPr>
          <p:cNvPr id="46107" name="Rectangle 91"/>
          <p:cNvSpPr>
            <a:spLocks noChangeArrowheads="1"/>
          </p:cNvSpPr>
          <p:nvPr/>
        </p:nvSpPr>
        <p:spPr bwMode="auto">
          <a:xfrm>
            <a:off x="0" y="303212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118969" name="Group 185"/>
          <p:cNvGraphicFramePr>
            <a:graphicFrameLocks noGrp="1"/>
          </p:cNvGraphicFramePr>
          <p:nvPr/>
        </p:nvGraphicFramePr>
        <p:xfrm>
          <a:off x="1116013" y="2997200"/>
          <a:ext cx="7345362" cy="914400"/>
        </p:xfrm>
        <a:graphic>
          <a:graphicData uri="http://schemas.openxmlformats.org/drawingml/2006/table">
            <a:tbl>
              <a:tblPr/>
              <a:tblGrid>
                <a:gridCol w="1223962"/>
                <a:gridCol w="1223963"/>
                <a:gridCol w="1225550"/>
                <a:gridCol w="1223962"/>
                <a:gridCol w="1223963"/>
                <a:gridCol w="122396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абве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абвде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абвд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6131" name="Rectangle 167"/>
          <p:cNvSpPr>
            <a:spLocks noChangeArrowheads="1"/>
          </p:cNvSpPr>
          <p:nvPr/>
        </p:nvSpPr>
        <p:spPr bwMode="auto">
          <a:xfrm>
            <a:off x="0" y="33178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800"/>
          </a:p>
        </p:txBody>
      </p:sp>
      <p:sp>
        <p:nvSpPr>
          <p:cNvPr id="46132" name="Rectangle 172"/>
          <p:cNvSpPr>
            <a:spLocks noChangeArrowheads="1"/>
          </p:cNvSpPr>
          <p:nvPr/>
        </p:nvSpPr>
        <p:spPr bwMode="auto">
          <a:xfrm>
            <a:off x="2484438" y="333375"/>
            <a:ext cx="273526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A50021"/>
                </a:solidFill>
                <a:latin typeface="Monotype Corsiva" panose="03010101010201010101" pitchFamily="66" charset="0"/>
              </a:rPr>
              <a:t>Проверь себя</a:t>
            </a:r>
            <a:endParaRPr lang="ru-RU" sz="4000">
              <a:solidFill>
                <a:srgbClr val="000000"/>
              </a:solidFill>
            </a:endParaRPr>
          </a:p>
        </p:txBody>
      </p:sp>
      <p:sp>
        <p:nvSpPr>
          <p:cNvPr id="46133" name="Line 173"/>
          <p:cNvSpPr>
            <a:spLocks noChangeShapeType="1"/>
          </p:cNvSpPr>
          <p:nvPr/>
        </p:nvSpPr>
        <p:spPr bwMode="auto">
          <a:xfrm>
            <a:off x="684213" y="981075"/>
            <a:ext cx="74168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6136" name="Picture 189" descr="4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67179"/>
            <a:ext cx="3096816" cy="211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6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тел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39633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Действие тел друг на друга называют </a:t>
            </a:r>
            <a:r>
              <a:rPr lang="ru-RU" sz="2400" i="1" dirty="0" smtClean="0">
                <a:solidFill>
                  <a:srgbClr val="0070C0"/>
                </a:solidFill>
              </a:rPr>
              <a:t>взаимодействием.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8" name="Содержимое 7" descr="p-02b-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5008726" cy="1500198"/>
          </a:xfrm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5357818" y="1714488"/>
            <a:ext cx="3614734" cy="4525963"/>
          </a:xfrm>
          <a:prstGeom prst="rect">
            <a:avLst/>
          </a:prstGeom>
          <a:noFill/>
          <a:ln w="222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Если масса гирь на правой тележке мала, то за время взаимодействия она приобретёт большую скорость, чем тележка с телом. И наоборот: при избыточной массе гирь скорость тележки с ними будет меньше, чем скорость тележки с телом.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214282" y="3214687"/>
            <a:ext cx="51435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/>
              <a:t>Подкатим тележки друг к другу, согнув пластинки, и перевяжем их тонкой нитью. Если её пережечь, пластинки начнут распрямляться, отталкивая друг друга. При этом тележки разъедутся в стороны, приобретя некоторые скорости. Говорят, что произошло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</a:rPr>
              <a:t>взаимодействие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тележек.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 взаимодействии оба тела меняют свою скорость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r>
              <a:rPr lang="ru-RU" sz="2400" dirty="0" smtClean="0"/>
              <a:t>Человек прыгнул с лодки, значит, он приобрел скорость. Но лодка тоже изменила свою скорость – она отплыла назад. </a:t>
            </a:r>
          </a:p>
          <a:p>
            <a:r>
              <a:rPr lang="ru-RU" sz="2400" dirty="0" smtClean="0"/>
              <a:t>При стрельбе из пушки и пушка, и снаряд приобретают скорости: снаряд летит вперед, пушка откатывается назад.</a:t>
            </a:r>
          </a:p>
          <a:p>
            <a:endParaRPr lang="ru-RU" sz="2400" dirty="0"/>
          </a:p>
        </p:txBody>
      </p:sp>
      <p:pic>
        <p:nvPicPr>
          <p:cNvPr id="4" name="Рисунок 3" descr="1-17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000504"/>
            <a:ext cx="3571875" cy="190500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00034" y="3429000"/>
            <a:ext cx="3786214" cy="0"/>
          </a:xfrm>
          <a:prstGeom prst="line">
            <a:avLst/>
          </a:prstGeom>
          <a:ln w="254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олилиния 6"/>
          <p:cNvSpPr/>
          <p:nvPr/>
        </p:nvSpPr>
        <p:spPr>
          <a:xfrm>
            <a:off x="2396836" y="3214685"/>
            <a:ext cx="2078182" cy="221241"/>
          </a:xfrm>
          <a:custGeom>
            <a:avLst/>
            <a:gdLst>
              <a:gd name="connsiteX0" fmla="*/ 0 w 2078182"/>
              <a:gd name="connsiteY0" fmla="*/ 526473 h 554182"/>
              <a:gd name="connsiteX1" fmla="*/ 27709 w 2078182"/>
              <a:gd name="connsiteY1" fmla="*/ 484910 h 554182"/>
              <a:gd name="connsiteX2" fmla="*/ 124691 w 2078182"/>
              <a:gd name="connsiteY2" fmla="*/ 457200 h 554182"/>
              <a:gd name="connsiteX3" fmla="*/ 180109 w 2078182"/>
              <a:gd name="connsiteY3" fmla="*/ 415637 h 554182"/>
              <a:gd name="connsiteX4" fmla="*/ 207819 w 2078182"/>
              <a:gd name="connsiteY4" fmla="*/ 387928 h 554182"/>
              <a:gd name="connsiteX5" fmla="*/ 249382 w 2078182"/>
              <a:gd name="connsiteY5" fmla="*/ 374073 h 554182"/>
              <a:gd name="connsiteX6" fmla="*/ 346364 w 2078182"/>
              <a:gd name="connsiteY6" fmla="*/ 332510 h 554182"/>
              <a:gd name="connsiteX7" fmla="*/ 374073 w 2078182"/>
              <a:gd name="connsiteY7" fmla="*/ 304800 h 554182"/>
              <a:gd name="connsiteX8" fmla="*/ 429491 w 2078182"/>
              <a:gd name="connsiteY8" fmla="*/ 290946 h 554182"/>
              <a:gd name="connsiteX9" fmla="*/ 609600 w 2078182"/>
              <a:gd name="connsiteY9" fmla="*/ 277091 h 554182"/>
              <a:gd name="connsiteX10" fmla="*/ 734291 w 2078182"/>
              <a:gd name="connsiteY10" fmla="*/ 249382 h 554182"/>
              <a:gd name="connsiteX11" fmla="*/ 789709 w 2078182"/>
              <a:gd name="connsiteY11" fmla="*/ 221673 h 554182"/>
              <a:gd name="connsiteX12" fmla="*/ 831273 w 2078182"/>
              <a:gd name="connsiteY12" fmla="*/ 207819 h 554182"/>
              <a:gd name="connsiteX13" fmla="*/ 955964 w 2078182"/>
              <a:gd name="connsiteY13" fmla="*/ 138546 h 554182"/>
              <a:gd name="connsiteX14" fmla="*/ 1039091 w 2078182"/>
              <a:gd name="connsiteY14" fmla="*/ 69273 h 554182"/>
              <a:gd name="connsiteX15" fmla="*/ 1080655 w 2078182"/>
              <a:gd name="connsiteY15" fmla="*/ 41564 h 554182"/>
              <a:gd name="connsiteX16" fmla="*/ 1177637 w 2078182"/>
              <a:gd name="connsiteY16" fmla="*/ 13855 h 554182"/>
              <a:gd name="connsiteX17" fmla="*/ 1787237 w 2078182"/>
              <a:gd name="connsiteY17" fmla="*/ 0 h 554182"/>
              <a:gd name="connsiteX18" fmla="*/ 2008909 w 2078182"/>
              <a:gd name="connsiteY18" fmla="*/ 0 h 554182"/>
              <a:gd name="connsiteX19" fmla="*/ 2078182 w 2078182"/>
              <a:gd name="connsiteY19" fmla="*/ 13855 h 554182"/>
              <a:gd name="connsiteX20" fmla="*/ 2064328 w 2078182"/>
              <a:gd name="connsiteY20" fmla="*/ 69273 h 554182"/>
              <a:gd name="connsiteX21" fmla="*/ 2022764 w 2078182"/>
              <a:gd name="connsiteY21" fmla="*/ 96982 h 554182"/>
              <a:gd name="connsiteX22" fmla="*/ 2008909 w 2078182"/>
              <a:gd name="connsiteY22" fmla="*/ 263237 h 554182"/>
              <a:gd name="connsiteX23" fmla="*/ 1967346 w 2078182"/>
              <a:gd name="connsiteY23" fmla="*/ 346364 h 554182"/>
              <a:gd name="connsiteX24" fmla="*/ 1925782 w 2078182"/>
              <a:gd name="connsiteY24" fmla="*/ 387928 h 554182"/>
              <a:gd name="connsiteX25" fmla="*/ 1898073 w 2078182"/>
              <a:gd name="connsiteY25" fmla="*/ 429491 h 554182"/>
              <a:gd name="connsiteX26" fmla="*/ 1884219 w 2078182"/>
              <a:gd name="connsiteY26" fmla="*/ 471055 h 554182"/>
              <a:gd name="connsiteX27" fmla="*/ 1870364 w 2078182"/>
              <a:gd name="connsiteY27" fmla="*/ 554182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78182" h="554182">
                <a:moveTo>
                  <a:pt x="0" y="526473"/>
                </a:moveTo>
                <a:cubicBezTo>
                  <a:pt x="9236" y="512619"/>
                  <a:pt x="14707" y="495312"/>
                  <a:pt x="27709" y="484910"/>
                </a:cubicBezTo>
                <a:cubicBezTo>
                  <a:pt x="36744" y="477682"/>
                  <a:pt x="121070" y="458105"/>
                  <a:pt x="124691" y="457200"/>
                </a:cubicBezTo>
                <a:cubicBezTo>
                  <a:pt x="143164" y="443346"/>
                  <a:pt x="162370" y="430419"/>
                  <a:pt x="180109" y="415637"/>
                </a:cubicBezTo>
                <a:cubicBezTo>
                  <a:pt x="190144" y="407275"/>
                  <a:pt x="196618" y="394649"/>
                  <a:pt x="207819" y="387928"/>
                </a:cubicBezTo>
                <a:cubicBezTo>
                  <a:pt x="220342" y="380414"/>
                  <a:pt x="236320" y="380604"/>
                  <a:pt x="249382" y="374073"/>
                </a:cubicBezTo>
                <a:cubicBezTo>
                  <a:pt x="345055" y="326236"/>
                  <a:pt x="231034" y="361342"/>
                  <a:pt x="346364" y="332510"/>
                </a:cubicBezTo>
                <a:cubicBezTo>
                  <a:pt x="355600" y="323273"/>
                  <a:pt x="362390" y="310642"/>
                  <a:pt x="374073" y="304800"/>
                </a:cubicBezTo>
                <a:cubicBezTo>
                  <a:pt x="391104" y="296284"/>
                  <a:pt x="410580" y="293171"/>
                  <a:pt x="429491" y="290946"/>
                </a:cubicBezTo>
                <a:cubicBezTo>
                  <a:pt x="489292" y="283911"/>
                  <a:pt x="549564" y="281709"/>
                  <a:pt x="609600" y="277091"/>
                </a:cubicBezTo>
                <a:cubicBezTo>
                  <a:pt x="628418" y="273328"/>
                  <a:pt x="711924" y="257770"/>
                  <a:pt x="734291" y="249382"/>
                </a:cubicBezTo>
                <a:cubicBezTo>
                  <a:pt x="753629" y="242130"/>
                  <a:pt x="770726" y="229809"/>
                  <a:pt x="789709" y="221673"/>
                </a:cubicBezTo>
                <a:cubicBezTo>
                  <a:pt x="803132" y="215920"/>
                  <a:pt x="817418" y="212437"/>
                  <a:pt x="831273" y="207819"/>
                </a:cubicBezTo>
                <a:cubicBezTo>
                  <a:pt x="926551" y="144299"/>
                  <a:pt x="882807" y="162931"/>
                  <a:pt x="955964" y="138546"/>
                </a:cubicBezTo>
                <a:cubicBezTo>
                  <a:pt x="999489" y="73257"/>
                  <a:pt x="963372" y="112541"/>
                  <a:pt x="1039091" y="69273"/>
                </a:cubicBezTo>
                <a:cubicBezTo>
                  <a:pt x="1053548" y="61012"/>
                  <a:pt x="1065762" y="49010"/>
                  <a:pt x="1080655" y="41564"/>
                </a:cubicBezTo>
                <a:cubicBezTo>
                  <a:pt x="1094338" y="34723"/>
                  <a:pt x="1167956" y="14258"/>
                  <a:pt x="1177637" y="13855"/>
                </a:cubicBezTo>
                <a:cubicBezTo>
                  <a:pt x="1380713" y="5393"/>
                  <a:pt x="1584037" y="4618"/>
                  <a:pt x="1787237" y="0"/>
                </a:cubicBezTo>
                <a:cubicBezTo>
                  <a:pt x="1917746" y="32628"/>
                  <a:pt x="1761936" y="0"/>
                  <a:pt x="2008909" y="0"/>
                </a:cubicBezTo>
                <a:cubicBezTo>
                  <a:pt x="2032457" y="0"/>
                  <a:pt x="2055091" y="9237"/>
                  <a:pt x="2078182" y="13855"/>
                </a:cubicBezTo>
                <a:cubicBezTo>
                  <a:pt x="2073564" y="32328"/>
                  <a:pt x="2074890" y="53430"/>
                  <a:pt x="2064328" y="69273"/>
                </a:cubicBezTo>
                <a:cubicBezTo>
                  <a:pt x="2055092" y="83128"/>
                  <a:pt x="2027338" y="80972"/>
                  <a:pt x="2022764" y="96982"/>
                </a:cubicBezTo>
                <a:cubicBezTo>
                  <a:pt x="2007486" y="150453"/>
                  <a:pt x="2016259" y="208114"/>
                  <a:pt x="2008909" y="263237"/>
                </a:cubicBezTo>
                <a:cubicBezTo>
                  <a:pt x="2004942" y="292992"/>
                  <a:pt x="1985879" y="324124"/>
                  <a:pt x="1967346" y="346364"/>
                </a:cubicBezTo>
                <a:cubicBezTo>
                  <a:pt x="1954803" y="361416"/>
                  <a:pt x="1938325" y="372876"/>
                  <a:pt x="1925782" y="387928"/>
                </a:cubicBezTo>
                <a:cubicBezTo>
                  <a:pt x="1915122" y="400720"/>
                  <a:pt x="1907309" y="415637"/>
                  <a:pt x="1898073" y="429491"/>
                </a:cubicBezTo>
                <a:cubicBezTo>
                  <a:pt x="1893455" y="443346"/>
                  <a:pt x="1887387" y="456799"/>
                  <a:pt x="1884219" y="471055"/>
                </a:cubicBezTo>
                <a:cubicBezTo>
                  <a:pt x="1878125" y="498477"/>
                  <a:pt x="1870364" y="554182"/>
                  <a:pt x="1870364" y="554182"/>
                </a:cubicBezTo>
              </a:path>
            </a:pathLst>
          </a:custGeom>
          <a:solidFill>
            <a:srgbClr val="FF99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 rot="10800000">
            <a:off x="571472" y="3214686"/>
            <a:ext cx="1500198" cy="21431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prigo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2500306"/>
            <a:ext cx="500066" cy="718276"/>
          </a:xfrm>
          <a:prstGeom prst="rect">
            <a:avLst/>
          </a:prstGeom>
        </p:spPr>
      </p:pic>
      <p:cxnSp>
        <p:nvCxnSpPr>
          <p:cNvPr id="11" name="Прямая со стрелкой 10"/>
          <p:cNvCxnSpPr>
            <a:stCxn id="9" idx="3"/>
          </p:cNvCxnSpPr>
          <p:nvPr/>
        </p:nvCxnSpPr>
        <p:spPr>
          <a:xfrm flipV="1">
            <a:off x="2857488" y="2857496"/>
            <a:ext cx="428628" cy="19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285720" y="3286124"/>
            <a:ext cx="500066" cy="19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72000" y="2160000"/>
            <a:ext cx="1656000" cy="285752"/>
          </a:xfrm>
          <a:prstGeom prst="rect">
            <a:avLst/>
          </a:prstGeom>
          <a:gradFill>
            <a:gsLst>
              <a:gs pos="0">
                <a:srgbClr val="EFE1D9"/>
              </a:gs>
              <a:gs pos="100000">
                <a:srgbClr val="3C1C0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678893" y="4250537"/>
            <a:ext cx="3643338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4282" y="6143644"/>
            <a:ext cx="8286808" cy="0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328000" y="2124000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312000" y="2124000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857356" y="3500438"/>
            <a:ext cx="23574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Шарики одинаковые и скорости их при взаимодействии тоже одинаковые (сравниваем по расстояниям, которые пролетели шарики).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2844" y="6215082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-4            -3              -2              -1             0             1             2             3            4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643438" y="3571876"/>
            <a:ext cx="2286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вы думаете, изменятся ли скорости шариков, если один пластмассовый шарик поменять на стальной? Как?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9593E-6 C 0.01025 -0.00093 0.02066 -0.00162 0.03698 0.00833 C 0.0533 0.01827 0.07518 0.02845 0.09844 0.05944 C 0.1217 0.09043 0.15122 0.14246 0.17691 0.19473 C 0.20261 0.24699 0.23229 0.3173 0.25226 0.37303 C 0.27222 0.42877 0.28455 0.47872 0.29688 0.52891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5717E-6 C -0.01806 0.00162 -0.03611 0.00324 -0.05695 0.01619 C -0.07778 0.02914 -0.09827 0.04209 -0.12466 0.07771 C -0.15104 0.11332 -0.18646 0.17368 -0.21545 0.22942 C -0.24445 0.28515 -0.27743 0.36124 -0.29844 0.41189 C -0.31945 0.46253 -0.33056 0.49769 -0.34167 0.53284 " pathEditMode="relative" ptsTypes="aaaa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2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72000" y="2160000"/>
            <a:ext cx="1656000" cy="285752"/>
          </a:xfrm>
          <a:prstGeom prst="rect">
            <a:avLst/>
          </a:prstGeom>
          <a:gradFill>
            <a:gsLst>
              <a:gs pos="0">
                <a:srgbClr val="EFE1D9"/>
              </a:gs>
              <a:gs pos="100000">
                <a:srgbClr val="3C1C0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678893" y="4250537"/>
            <a:ext cx="3643338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4282" y="6143644"/>
            <a:ext cx="8286808" cy="0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328000" y="2124000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312000" y="2124000"/>
            <a:ext cx="357190" cy="35719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5000">
                <a:schemeClr val="bg1">
                  <a:lumMod val="75000"/>
                </a:schemeClr>
              </a:gs>
              <a:gs pos="75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  <a:tileRect/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3000372"/>
            <a:ext cx="23574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Шарики разные и скорости их при взаимодействии тоже разные, причем скорость металлического шарика </a:t>
            </a:r>
            <a:r>
              <a:rPr lang="ru-RU" i="1" dirty="0" smtClean="0"/>
              <a:t>меньше </a:t>
            </a:r>
            <a:r>
              <a:rPr lang="ru-RU" dirty="0" smtClean="0"/>
              <a:t>скорости пластмассового шарика.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2844" y="6215082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-4            -3              -2              -1             0             1             2             3           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9593E-6 C 0.01025 -0.00093 0.02066 -0.00162 0.03698 0.00833 C 0.0533 0.01827 0.07518 0.02845 0.09844 0.05944 C 0.1217 0.09043 0.15122 0.14246 0.17691 0.19473 C 0.20261 0.24699 0.23229 0.3173 0.25226 0.37303 C 0.27222 0.42877 0.28455 0.47872 0.29688 0.52891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34968E-6 C -0.01302 0.00139 -0.02587 0.003 -0.0408 0.01596 C -0.05556 0.02891 -0.07032 0.04186 -0.08907 0.07747 C -0.10799 0.11286 -0.13316 0.17322 -0.15382 0.22872 C -0.17466 0.28423 -0.19809 0.36008 -0.2132 0.41073 C -0.22813 0.46114 -0.23611 0.4963 -0.24393 0.53145 " pathEditMode="relative" rAng="0" ptsTypes="aaaa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2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2" grpId="0"/>
    </p:bldLst>
  </p:timing>
</p:sld>
</file>

<file path=ppt/theme/theme1.xml><?xml version="1.0" encoding="utf-8"?>
<a:theme xmlns:a="http://schemas.openxmlformats.org/drawingml/2006/main" name="Шары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Шары</Template>
  <TotalTime>471</TotalTime>
  <Words>2121</Words>
  <Application>Microsoft Office PowerPoint</Application>
  <PresentationFormat>Экран (4:3)</PresentationFormat>
  <Paragraphs>377</Paragraphs>
  <Slides>54</Slides>
  <Notes>19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64" baseType="lpstr">
      <vt:lpstr>Arial</vt:lpstr>
      <vt:lpstr>Calibri</vt:lpstr>
      <vt:lpstr>Impact</vt:lpstr>
      <vt:lpstr>Monotype Corsiva</vt:lpstr>
      <vt:lpstr>Times New Roman</vt:lpstr>
      <vt:lpstr>Verdana</vt:lpstr>
      <vt:lpstr>Wingdings</vt:lpstr>
      <vt:lpstr>Wingdings 2</vt:lpstr>
      <vt:lpstr>Шары</vt:lpstr>
      <vt:lpstr>Формула</vt:lpstr>
      <vt:lpstr>МАССА .  ЕДИНИЦЫ МАССЫ.</vt:lpstr>
      <vt:lpstr>Подумай</vt:lpstr>
      <vt:lpstr>Изобразите ситуацию:</vt:lpstr>
      <vt:lpstr>Объясни своему другу</vt:lpstr>
      <vt:lpstr>Физика в литературе</vt:lpstr>
      <vt:lpstr>Взаимодействие тел</vt:lpstr>
      <vt:lpstr>При взаимодействии оба тела меняют свою скорость</vt:lpstr>
      <vt:lpstr>Опыт №1</vt:lpstr>
      <vt:lpstr>Опыт №2</vt:lpstr>
      <vt:lpstr>Опыт № 3 </vt:lpstr>
      <vt:lpstr>Презентация PowerPoint</vt:lpstr>
      <vt:lpstr>Презентация PowerPoint</vt:lpstr>
      <vt:lpstr>Определение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Единица массы</vt:lpstr>
      <vt:lpstr>Эталон массы</vt:lpstr>
      <vt:lpstr>Презентация PowerPoint</vt:lpstr>
      <vt:lpstr>Презентация PowerPoint</vt:lpstr>
      <vt:lpstr>Масса тел</vt:lpstr>
      <vt:lpstr>А знаете ли вы, что…</vt:lpstr>
      <vt:lpstr>Запиши закономерность</vt:lpstr>
      <vt:lpstr>Презентация PowerPoint</vt:lpstr>
      <vt:lpstr>Измерение массы</vt:lpstr>
      <vt:lpstr>Мини-тест</vt:lpstr>
      <vt:lpstr>Измерение массы</vt:lpstr>
      <vt:lpstr>Виды весов</vt:lpstr>
      <vt:lpstr>Виды весов</vt:lpstr>
      <vt:lpstr>Презентация PowerPoint</vt:lpstr>
      <vt:lpstr>Проверка знаний</vt:lpstr>
      <vt:lpstr>Посчитайте:</vt:lpstr>
      <vt:lpstr>Проверка знаний</vt:lpstr>
      <vt:lpstr>ВИКТОРИНА    «НАЙДИ ПАРУ»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 Торбина</cp:lastModifiedBy>
  <cp:revision>70</cp:revision>
  <dcterms:created xsi:type="dcterms:W3CDTF">2010-10-18T07:47:40Z</dcterms:created>
  <dcterms:modified xsi:type="dcterms:W3CDTF">2013-10-27T11:57:37Z</dcterms:modified>
</cp:coreProperties>
</file>