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1" r:id="rId4"/>
    <p:sldId id="260" r:id="rId5"/>
    <p:sldId id="265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ru-RU"/>
              <a:t>111111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CBB873EA-8EF9-4037-95F6-FDE5F5A311F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ru-RU"/>
              <a:t>111111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9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6D60CCC-D28C-4175-BB10-EFA13235E4C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ru-RU"/>
              <a:t>111111</a:t>
            </a:r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4710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0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710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tx1"/>
                </a:solidFill>
              </a:endParaRPr>
            </a:p>
          </p:txBody>
        </p:sp>
      </p:grpSp>
      <p:sp>
        <p:nvSpPr>
          <p:cNvPr id="471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8D5B9D1-85BC-4DBE-95D2-A2E131836D29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711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0DD65E-50D8-4B4A-A4D8-E298D14FBC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1B016D-8CD9-42AA-849C-889869E3A58F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4BEE0-B090-469B-B78B-B13695E47B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854D81-495D-4032-BC6D-91772963247A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2DA82-EE4F-45F4-BFA3-45D49809EF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C79BA-C201-4954-B8E7-48031ED8DE46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20FC4-A6E1-426C-9B80-9B07BF81B9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6EA99D-41C8-4976-B7F3-B874841076DC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7FD82-D067-4233-8E1F-E410EAA4B5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75A20-61FE-4760-92A9-F08201FD1CEC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07271-C1EC-49B5-8AB1-167733556D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2BC40-AA8B-49C8-A239-DCA379A793E8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87D06-E954-48DE-92FF-8ED4B900E4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869B11-BB0D-4600-848C-DB332CB05E6A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8B62F-30C2-417D-A1E2-66B6CF76DB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BBD22B-3D83-4E80-A5D7-6FAD708F84C5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D7FD6-58BA-4E91-A3B2-BB6130A4D1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A7A23-35C4-4F72-9F5E-1718C1701D8D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E79B1-A12F-493C-A1E9-7FD3FBD5CD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AD72D-B9F2-4C47-A324-F6CB8B716438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9483E-E968-49C7-A2B5-D39BD7CB2F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608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608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398066C-4D53-427C-9B42-2B9A51F9F574}" type="datetime1">
              <a:rPr lang="ru-RU"/>
              <a:pPr/>
              <a:t>09.01.2014</a:t>
            </a:fld>
            <a:endParaRPr lang="ru-RU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7870A7D5-AEC1-4F0C-86C0-1CF10AEBFB0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3.x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333375"/>
            <a:ext cx="7239000" cy="574675"/>
          </a:xfrm>
        </p:spPr>
        <p:txBody>
          <a:bodyPr/>
          <a:lstStyle/>
          <a:p>
            <a:pPr algn="ctr"/>
            <a:endParaRPr lang="ru-RU" sz="1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781300"/>
            <a:ext cx="7239000" cy="1752600"/>
          </a:xfrm>
        </p:spPr>
        <p:txBody>
          <a:bodyPr/>
          <a:lstStyle/>
          <a:p>
            <a:r>
              <a:rPr lang="ru-RU" sz="3600">
                <a:solidFill>
                  <a:schemeClr val="tx2"/>
                </a:solidFill>
                <a:latin typeface="Arial" charset="0"/>
              </a:rPr>
              <a:t>Использование коммуникационных технологий при передаче деловой </a:t>
            </a:r>
            <a:br>
              <a:rPr lang="ru-RU" sz="3600">
                <a:solidFill>
                  <a:schemeClr val="tx2"/>
                </a:solidFill>
                <a:latin typeface="Arial" charset="0"/>
              </a:rPr>
            </a:br>
            <a:r>
              <a:rPr lang="ru-RU" sz="3600">
                <a:solidFill>
                  <a:schemeClr val="tx2"/>
                </a:solidFill>
                <a:latin typeface="Arial" charset="0"/>
              </a:rPr>
              <a:t>информации.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36600" y="0"/>
            <a:ext cx="840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79388" y="728663"/>
            <a:ext cx="8748712" cy="684212"/>
          </a:xfrm>
          <a:prstGeom prst="rect">
            <a:avLst/>
          </a:prstGeom>
          <a:solidFill>
            <a:srgbClr val="FFFFCC"/>
          </a:solidFill>
          <a:ln w="9525">
            <a:solidFill>
              <a:srgbClr val="FF5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79388" y="765175"/>
            <a:ext cx="86058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800" b="1">
                <a:solidFill>
                  <a:srgbClr val="FF5050"/>
                </a:solidFill>
              </a:rPr>
              <a:t>КОМПЬЮТЕРНАЯ  СЕТЬ</a:t>
            </a:r>
            <a:r>
              <a:rPr lang="ru-RU" sz="1800" b="1">
                <a:solidFill>
                  <a:schemeClr val="tx1"/>
                </a:solidFill>
              </a:rPr>
              <a:t> – это система компьютеров, связанных каналами передачи информации</a:t>
            </a: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79388" y="4724400"/>
            <a:ext cx="4716462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42875" y="4689475"/>
            <a:ext cx="471646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1200">
                <a:solidFill>
                  <a:schemeClr val="tx1"/>
                </a:solidFill>
              </a:rPr>
              <a:t>       </a:t>
            </a:r>
            <a:r>
              <a:rPr lang="ru-RU" sz="1400">
                <a:solidFill>
                  <a:schemeClr val="tx1"/>
                </a:solidFill>
              </a:rPr>
              <a:t>Локальная сеть (в пределах помещения, предприятия) дает возможность пользователям не только быстро обмениваться информацией, но и более эффективно использовать ресурсы объединенных в сеть компьютеров: внешнюю память, устройство печати, сканер и другие технические устройства, а также программное обеспечение. </a:t>
            </a:r>
            <a:endParaRPr lang="ru-RU" sz="1400" b="1">
              <a:solidFill>
                <a:schemeClr val="tx1"/>
              </a:solidFill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180975" y="1520825"/>
            <a:ext cx="8747125" cy="2200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1547813" y="1993900"/>
            <a:ext cx="5616575" cy="422275"/>
            <a:chOff x="2632" y="3693"/>
            <a:chExt cx="1796" cy="222"/>
          </a:xfrm>
        </p:grpSpPr>
        <p:pic>
          <p:nvPicPr>
            <p:cNvPr id="36875" name="Picture 11" descr="AG00056_"/>
            <p:cNvPicPr>
              <a:picLocks noChangeAspect="1" noChangeArrowheads="1" noCrop="1"/>
            </p:cNvPicPr>
            <p:nvPr/>
          </p:nvPicPr>
          <p:blipFill>
            <a:blip r:embed="rId2" cstate="print">
              <a:lum bright="48000"/>
            </a:blip>
            <a:srcRect/>
            <a:stretch>
              <a:fillRect/>
            </a:stretch>
          </p:blipFill>
          <p:spPr bwMode="auto">
            <a:xfrm flipH="1">
              <a:off x="2633" y="3797"/>
              <a:ext cx="1795" cy="118"/>
            </a:xfrm>
            <a:prstGeom prst="rect">
              <a:avLst/>
            </a:prstGeom>
            <a:noFill/>
          </p:spPr>
        </p:pic>
        <p:pic>
          <p:nvPicPr>
            <p:cNvPr id="36876" name="Picture 12" descr="AG00056_"/>
            <p:cNvPicPr>
              <a:picLocks noChangeAspect="1" noChangeArrowheads="1" noCrop="1"/>
            </p:cNvPicPr>
            <p:nvPr/>
          </p:nvPicPr>
          <p:blipFill>
            <a:blip r:embed="rId2" cstate="print">
              <a:lum bright="72000" contrast="-72000"/>
            </a:blip>
            <a:srcRect/>
            <a:stretch>
              <a:fillRect/>
            </a:stretch>
          </p:blipFill>
          <p:spPr bwMode="auto">
            <a:xfrm>
              <a:off x="2632" y="3693"/>
              <a:ext cx="1796" cy="103"/>
            </a:xfrm>
            <a:prstGeom prst="rect">
              <a:avLst/>
            </a:prstGeom>
            <a:noFill/>
          </p:spPr>
        </p:pic>
      </p:grpSp>
      <p:pic>
        <p:nvPicPr>
          <p:cNvPr id="36877" name="Picture 13" descr="computer"/>
          <p:cNvPicPr>
            <a:picLocks noChangeAspect="1" noChangeArrowheads="1" noCrop="1"/>
          </p:cNvPicPr>
          <p:nvPr/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 bwMode="auto">
          <a:xfrm>
            <a:off x="250825" y="1844675"/>
            <a:ext cx="2484438" cy="1831975"/>
          </a:xfrm>
          <a:prstGeom prst="rect">
            <a:avLst/>
          </a:prstGeom>
          <a:noFill/>
        </p:spPr>
      </p:pic>
      <p:pic>
        <p:nvPicPr>
          <p:cNvPr id="36878" name="Picture 14" descr="computer"/>
          <p:cNvPicPr>
            <a:picLocks noChangeAspect="1" noChangeArrowheads="1" noCrop="1"/>
          </p:cNvPicPr>
          <p:nvPr/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 bwMode="auto">
          <a:xfrm>
            <a:off x="6408738" y="1916113"/>
            <a:ext cx="2484437" cy="1716087"/>
          </a:xfrm>
          <a:prstGeom prst="rect">
            <a:avLst/>
          </a:prstGeom>
          <a:noFill/>
        </p:spPr>
      </p:pic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059113" y="2513013"/>
            <a:ext cx="289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Линия  передачи  данных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179388" y="4021138"/>
            <a:ext cx="4716462" cy="56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tx1"/>
                </a:solidFill>
              </a:rPr>
              <a:t>Локальные  сети</a:t>
            </a:r>
          </a:p>
        </p:txBody>
      </p:sp>
      <p:grpSp>
        <p:nvGrpSpPr>
          <p:cNvPr id="36881" name="Group 17"/>
          <p:cNvGrpSpPr>
            <a:grpSpLocks/>
          </p:cNvGrpSpPr>
          <p:nvPr/>
        </p:nvGrpSpPr>
        <p:grpSpPr bwMode="auto">
          <a:xfrm rot="5400000">
            <a:off x="1992313" y="3702050"/>
            <a:ext cx="430212" cy="287338"/>
            <a:chOff x="1582" y="678"/>
            <a:chExt cx="565" cy="452"/>
          </a:xfrm>
        </p:grpSpPr>
        <p:sp>
          <p:nvSpPr>
            <p:cNvPr id="36882" name="Freeform 18"/>
            <p:cNvSpPr>
              <a:spLocks/>
            </p:cNvSpPr>
            <p:nvPr/>
          </p:nvSpPr>
          <p:spPr bwMode="auto">
            <a:xfrm>
              <a:off x="1582" y="678"/>
              <a:ext cx="565" cy="452"/>
            </a:xfrm>
            <a:custGeom>
              <a:avLst/>
              <a:gdLst/>
              <a:ahLst/>
              <a:cxnLst>
                <a:cxn ang="0">
                  <a:pos x="113" y="113"/>
                </a:cxn>
                <a:cxn ang="0">
                  <a:pos x="339" y="113"/>
                </a:cxn>
                <a:cxn ang="0">
                  <a:pos x="339" y="0"/>
                </a:cxn>
                <a:cxn ang="0">
                  <a:pos x="565" y="226"/>
                </a:cxn>
                <a:cxn ang="0">
                  <a:pos x="339" y="452"/>
                </a:cxn>
                <a:cxn ang="0">
                  <a:pos x="339" y="339"/>
                </a:cxn>
                <a:cxn ang="0">
                  <a:pos x="113" y="339"/>
                </a:cxn>
                <a:cxn ang="0">
                  <a:pos x="0" y="226"/>
                </a:cxn>
                <a:cxn ang="0">
                  <a:pos x="113" y="113"/>
                </a:cxn>
              </a:cxnLst>
              <a:rect l="0" t="0" r="r" b="b"/>
              <a:pathLst>
                <a:path w="565" h="452">
                  <a:moveTo>
                    <a:pt x="113" y="113"/>
                  </a:moveTo>
                  <a:lnTo>
                    <a:pt x="339" y="113"/>
                  </a:lnTo>
                  <a:lnTo>
                    <a:pt x="339" y="0"/>
                  </a:lnTo>
                  <a:lnTo>
                    <a:pt x="565" y="226"/>
                  </a:lnTo>
                  <a:lnTo>
                    <a:pt x="339" y="452"/>
                  </a:lnTo>
                  <a:lnTo>
                    <a:pt x="339" y="339"/>
                  </a:lnTo>
                  <a:lnTo>
                    <a:pt x="113" y="339"/>
                  </a:lnTo>
                  <a:lnTo>
                    <a:pt x="0" y="226"/>
                  </a:lnTo>
                  <a:lnTo>
                    <a:pt x="113" y="113"/>
                  </a:lnTo>
                  <a:close/>
                </a:path>
              </a:pathLst>
            </a:custGeom>
            <a:solidFill>
              <a:srgbClr val="FFFFFF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3" name="Rectangle 19"/>
            <p:cNvSpPr>
              <a:spLocks noChangeArrowheads="1"/>
            </p:cNvSpPr>
            <p:nvPr/>
          </p:nvSpPr>
          <p:spPr bwMode="auto">
            <a:xfrm>
              <a:off x="1582" y="791"/>
              <a:ext cx="113" cy="22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5148263" y="4021138"/>
            <a:ext cx="3779837" cy="56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tx1"/>
                </a:solidFill>
              </a:rPr>
              <a:t>Глобальные  сети</a:t>
            </a:r>
          </a:p>
        </p:txBody>
      </p:sp>
      <p:grpSp>
        <p:nvGrpSpPr>
          <p:cNvPr id="36885" name="Group 21"/>
          <p:cNvGrpSpPr>
            <a:grpSpLocks/>
          </p:cNvGrpSpPr>
          <p:nvPr/>
        </p:nvGrpSpPr>
        <p:grpSpPr bwMode="auto">
          <a:xfrm rot="5400000">
            <a:off x="6734175" y="3703638"/>
            <a:ext cx="430213" cy="287337"/>
            <a:chOff x="1582" y="678"/>
            <a:chExt cx="565" cy="452"/>
          </a:xfrm>
        </p:grpSpPr>
        <p:sp>
          <p:nvSpPr>
            <p:cNvPr id="36886" name="Freeform 22"/>
            <p:cNvSpPr>
              <a:spLocks/>
            </p:cNvSpPr>
            <p:nvPr/>
          </p:nvSpPr>
          <p:spPr bwMode="auto">
            <a:xfrm>
              <a:off x="1582" y="678"/>
              <a:ext cx="565" cy="452"/>
            </a:xfrm>
            <a:custGeom>
              <a:avLst/>
              <a:gdLst/>
              <a:ahLst/>
              <a:cxnLst>
                <a:cxn ang="0">
                  <a:pos x="113" y="113"/>
                </a:cxn>
                <a:cxn ang="0">
                  <a:pos x="339" y="113"/>
                </a:cxn>
                <a:cxn ang="0">
                  <a:pos x="339" y="0"/>
                </a:cxn>
                <a:cxn ang="0">
                  <a:pos x="565" y="226"/>
                </a:cxn>
                <a:cxn ang="0">
                  <a:pos x="339" y="452"/>
                </a:cxn>
                <a:cxn ang="0">
                  <a:pos x="339" y="339"/>
                </a:cxn>
                <a:cxn ang="0">
                  <a:pos x="113" y="339"/>
                </a:cxn>
                <a:cxn ang="0">
                  <a:pos x="0" y="226"/>
                </a:cxn>
                <a:cxn ang="0">
                  <a:pos x="113" y="113"/>
                </a:cxn>
              </a:cxnLst>
              <a:rect l="0" t="0" r="r" b="b"/>
              <a:pathLst>
                <a:path w="565" h="452">
                  <a:moveTo>
                    <a:pt x="113" y="113"/>
                  </a:moveTo>
                  <a:lnTo>
                    <a:pt x="339" y="113"/>
                  </a:lnTo>
                  <a:lnTo>
                    <a:pt x="339" y="0"/>
                  </a:lnTo>
                  <a:lnTo>
                    <a:pt x="565" y="226"/>
                  </a:lnTo>
                  <a:lnTo>
                    <a:pt x="339" y="452"/>
                  </a:lnTo>
                  <a:lnTo>
                    <a:pt x="339" y="339"/>
                  </a:lnTo>
                  <a:lnTo>
                    <a:pt x="113" y="339"/>
                  </a:lnTo>
                  <a:lnTo>
                    <a:pt x="0" y="226"/>
                  </a:lnTo>
                  <a:lnTo>
                    <a:pt x="113" y="113"/>
                  </a:lnTo>
                  <a:close/>
                </a:path>
              </a:pathLst>
            </a:custGeom>
            <a:solidFill>
              <a:srgbClr val="FFFFFF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7" name="Rectangle 23"/>
            <p:cNvSpPr>
              <a:spLocks noChangeArrowheads="1"/>
            </p:cNvSpPr>
            <p:nvPr/>
          </p:nvSpPr>
          <p:spPr bwMode="auto">
            <a:xfrm>
              <a:off x="1582" y="791"/>
              <a:ext cx="113" cy="22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5184775" y="4724400"/>
            <a:ext cx="3743325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5184775" y="4724400"/>
            <a:ext cx="37084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1200">
                <a:solidFill>
                  <a:schemeClr val="tx1"/>
                </a:solidFill>
              </a:rPr>
              <a:t>        </a:t>
            </a:r>
            <a:r>
              <a:rPr lang="ru-RU" sz="1400">
                <a:solidFill>
                  <a:schemeClr val="tx1"/>
                </a:solidFill>
              </a:rPr>
              <a:t>Глобальные сети связывают между собой многие локальные сети, а также автономные компьютеры пользователей. Размеры глобальных сетей не ограничены. Существуют корпоративные, национальные и международные глобальные сети.</a:t>
            </a:r>
            <a:endParaRPr lang="ru-RU" sz="1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40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000" b="1">
              <a:solidFill>
                <a:srgbClr val="006699"/>
              </a:solidFill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15900" y="774700"/>
            <a:ext cx="8748713" cy="7731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87338" y="844550"/>
            <a:ext cx="86058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800" b="1">
                <a:solidFill>
                  <a:srgbClr val="FF5050"/>
                </a:solidFill>
              </a:rPr>
              <a:t>ЛОКАЛЬНЫЕ  СЕТИ</a:t>
            </a:r>
            <a:r>
              <a:rPr lang="ru-RU" sz="1800">
                <a:solidFill>
                  <a:schemeClr val="tx1"/>
                </a:solidFill>
              </a:rPr>
              <a:t> – это небольшие компьютерные сети,  работающие в пределах одного помещения, одного предприятия</a:t>
            </a:r>
            <a:endParaRPr lang="ru-RU" sz="1800" b="1">
              <a:solidFill>
                <a:schemeClr val="tx1"/>
              </a:solidFill>
            </a:endParaRP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835150" y="1536700"/>
            <a:ext cx="0" cy="10175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6335713" y="1536700"/>
            <a:ext cx="0" cy="10572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15900" y="2390775"/>
            <a:ext cx="3419475" cy="1627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50825" y="2554288"/>
            <a:ext cx="3384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>
                <a:solidFill>
                  <a:schemeClr val="tx1"/>
                </a:solidFill>
              </a:rPr>
              <a:t>       </a:t>
            </a:r>
            <a:r>
              <a:rPr lang="ru-RU" sz="1200">
                <a:solidFill>
                  <a:schemeClr val="tx1"/>
                </a:solidFill>
              </a:rPr>
              <a:t>Пользователю одноранговой сети могут быть доступны ресурсы всех подключенных к ней компьютеров (в том случае, если эти ресурсы не защищены от постороннего доступа). </a:t>
            </a:r>
            <a:endParaRPr lang="ru-RU" sz="12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995738" y="2390775"/>
            <a:ext cx="4948237" cy="1627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067175" y="2432050"/>
            <a:ext cx="4897438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1200">
                <a:solidFill>
                  <a:schemeClr val="tx1"/>
                </a:solidFill>
              </a:rPr>
              <a:t>       </a:t>
            </a:r>
            <a:r>
              <a:rPr lang="ru-RU" sz="1200">
                <a:solidFill>
                  <a:schemeClr val="tx1"/>
                </a:solidFill>
              </a:rPr>
              <a:t>Сеть с выделенным сервером организована по следующему принципу: имеется один центральный компьютер (сервер) и множество подключенных к нему менее мощных компьютеров  - рабочих станций.  Центральная машина обычно имеет больший объем внешней памяти, к ней подключены устройства, которых нет на рабочих станциях (принтер, сканер, модем для выхода в глобальную сеть и пр.).</a:t>
            </a:r>
            <a:endParaRPr lang="ru-RU" sz="12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215900" y="1739900"/>
            <a:ext cx="3421063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ОДНОРАНГОВАЯ  СЕТЬ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994150" y="1739900"/>
            <a:ext cx="4970463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СЕТЬ  С  ВЫДЕЛЕННЫМ  СЕРВЕРОМ</a:t>
            </a:r>
          </a:p>
        </p:txBody>
      </p: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215900" y="4292600"/>
            <a:ext cx="8640763" cy="1800225"/>
            <a:chOff x="136" y="2582"/>
            <a:chExt cx="5443" cy="1256"/>
          </a:xfrm>
        </p:grpSpPr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 flipV="1">
              <a:off x="3243" y="2890"/>
              <a:ext cx="2109" cy="692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>
              <a:off x="3356" y="2915"/>
              <a:ext cx="1679" cy="564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810" name="Group 18"/>
            <p:cNvGrpSpPr>
              <a:grpSpLocks/>
            </p:cNvGrpSpPr>
            <p:nvPr/>
          </p:nvGrpSpPr>
          <p:grpSpPr bwMode="auto">
            <a:xfrm>
              <a:off x="2971" y="3274"/>
              <a:ext cx="499" cy="564"/>
              <a:chOff x="2494" y="2840"/>
              <a:chExt cx="499" cy="499"/>
            </a:xfrm>
          </p:grpSpPr>
          <p:sp>
            <p:nvSpPr>
              <p:cNvPr id="33811" name="Oval 19"/>
              <p:cNvSpPr>
                <a:spLocks noChangeArrowheads="1"/>
              </p:cNvSpPr>
              <p:nvPr/>
            </p:nvSpPr>
            <p:spPr bwMode="auto">
              <a:xfrm>
                <a:off x="2494" y="2840"/>
                <a:ext cx="499" cy="499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3812" name="Picture 20" descr="YY05ANIM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lum bright="12000"/>
              </a:blip>
              <a:srcRect/>
              <a:stretch>
                <a:fillRect/>
              </a:stretch>
            </p:blipFill>
            <p:spPr bwMode="auto">
              <a:xfrm>
                <a:off x="2517" y="2931"/>
                <a:ext cx="454" cy="361"/>
              </a:xfrm>
              <a:prstGeom prst="rect">
                <a:avLst/>
              </a:prstGeom>
              <a:noFill/>
            </p:spPr>
          </p:pic>
        </p:grpSp>
        <p:grpSp>
          <p:nvGrpSpPr>
            <p:cNvPr id="33813" name="Group 21"/>
            <p:cNvGrpSpPr>
              <a:grpSpLocks/>
            </p:cNvGrpSpPr>
            <p:nvPr/>
          </p:nvGrpSpPr>
          <p:grpSpPr bwMode="auto">
            <a:xfrm>
              <a:off x="5080" y="2658"/>
              <a:ext cx="499" cy="564"/>
              <a:chOff x="2494" y="2840"/>
              <a:chExt cx="499" cy="499"/>
            </a:xfrm>
          </p:grpSpPr>
          <p:sp>
            <p:nvSpPr>
              <p:cNvPr id="33814" name="Oval 22"/>
              <p:cNvSpPr>
                <a:spLocks noChangeArrowheads="1"/>
              </p:cNvSpPr>
              <p:nvPr/>
            </p:nvSpPr>
            <p:spPr bwMode="auto">
              <a:xfrm>
                <a:off x="2494" y="2840"/>
                <a:ext cx="499" cy="499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3815" name="Picture 23" descr="YY05ANIM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lum bright="12000"/>
              </a:blip>
              <a:srcRect/>
              <a:stretch>
                <a:fillRect/>
              </a:stretch>
            </p:blipFill>
            <p:spPr bwMode="auto">
              <a:xfrm>
                <a:off x="2517" y="2931"/>
                <a:ext cx="454" cy="361"/>
              </a:xfrm>
              <a:prstGeom prst="rect">
                <a:avLst/>
              </a:prstGeom>
              <a:noFill/>
            </p:spPr>
          </p:pic>
        </p:grpSp>
        <p:grpSp>
          <p:nvGrpSpPr>
            <p:cNvPr id="33816" name="Group 24"/>
            <p:cNvGrpSpPr>
              <a:grpSpLocks/>
            </p:cNvGrpSpPr>
            <p:nvPr/>
          </p:nvGrpSpPr>
          <p:grpSpPr bwMode="auto">
            <a:xfrm>
              <a:off x="4762" y="3197"/>
              <a:ext cx="499" cy="564"/>
              <a:chOff x="2494" y="2840"/>
              <a:chExt cx="499" cy="499"/>
            </a:xfrm>
          </p:grpSpPr>
          <p:sp>
            <p:nvSpPr>
              <p:cNvPr id="33817" name="Oval 25"/>
              <p:cNvSpPr>
                <a:spLocks noChangeArrowheads="1"/>
              </p:cNvSpPr>
              <p:nvPr/>
            </p:nvSpPr>
            <p:spPr bwMode="auto">
              <a:xfrm>
                <a:off x="2494" y="2840"/>
                <a:ext cx="499" cy="499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3818" name="Picture 26" descr="YY05ANIM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lum bright="12000"/>
              </a:blip>
              <a:srcRect/>
              <a:stretch>
                <a:fillRect/>
              </a:stretch>
            </p:blipFill>
            <p:spPr bwMode="auto">
              <a:xfrm>
                <a:off x="2517" y="2931"/>
                <a:ext cx="454" cy="361"/>
              </a:xfrm>
              <a:prstGeom prst="rect">
                <a:avLst/>
              </a:prstGeom>
              <a:noFill/>
            </p:spPr>
          </p:pic>
        </p:grpSp>
        <p:grpSp>
          <p:nvGrpSpPr>
            <p:cNvPr id="33819" name="Group 27"/>
            <p:cNvGrpSpPr>
              <a:grpSpLocks/>
            </p:cNvGrpSpPr>
            <p:nvPr/>
          </p:nvGrpSpPr>
          <p:grpSpPr bwMode="auto">
            <a:xfrm>
              <a:off x="3061" y="2582"/>
              <a:ext cx="499" cy="563"/>
              <a:chOff x="2494" y="2840"/>
              <a:chExt cx="499" cy="499"/>
            </a:xfrm>
          </p:grpSpPr>
          <p:sp>
            <p:nvSpPr>
              <p:cNvPr id="33820" name="Oval 28"/>
              <p:cNvSpPr>
                <a:spLocks noChangeArrowheads="1"/>
              </p:cNvSpPr>
              <p:nvPr/>
            </p:nvSpPr>
            <p:spPr bwMode="auto">
              <a:xfrm>
                <a:off x="2494" y="2840"/>
                <a:ext cx="499" cy="499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3821" name="Picture 29" descr="YY05ANIM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lum bright="12000"/>
              </a:blip>
              <a:srcRect/>
              <a:stretch>
                <a:fillRect/>
              </a:stretch>
            </p:blipFill>
            <p:spPr bwMode="auto">
              <a:xfrm>
                <a:off x="2517" y="2931"/>
                <a:ext cx="454" cy="361"/>
              </a:xfrm>
              <a:prstGeom prst="rect">
                <a:avLst/>
              </a:prstGeom>
              <a:noFill/>
            </p:spPr>
          </p:pic>
        </p:grpSp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>
              <a:off x="2993" y="3171"/>
              <a:ext cx="1089" cy="103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823" name="Group 31"/>
            <p:cNvGrpSpPr>
              <a:grpSpLocks/>
            </p:cNvGrpSpPr>
            <p:nvPr/>
          </p:nvGrpSpPr>
          <p:grpSpPr bwMode="auto">
            <a:xfrm>
              <a:off x="3640" y="2658"/>
              <a:ext cx="986" cy="1076"/>
              <a:chOff x="2948" y="2478"/>
              <a:chExt cx="986" cy="952"/>
            </a:xfrm>
          </p:grpSpPr>
          <p:sp>
            <p:nvSpPr>
              <p:cNvPr id="33824" name="Oval 32"/>
              <p:cNvSpPr>
                <a:spLocks noChangeArrowheads="1"/>
              </p:cNvSpPr>
              <p:nvPr/>
            </p:nvSpPr>
            <p:spPr bwMode="auto">
              <a:xfrm>
                <a:off x="2948" y="2478"/>
                <a:ext cx="975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3825" name="Picture 33" descr="computer"/>
              <p:cNvPicPr>
                <a:picLocks noChangeAspect="1" noChangeArrowheads="1" noCrop="1"/>
              </p:cNvPicPr>
              <p:nvPr/>
            </p:nvPicPr>
            <p:blipFill>
              <a:blip r:embed="rId4" cstate="print">
                <a:lum bright="18000"/>
              </a:blip>
              <a:srcRect/>
              <a:stretch>
                <a:fillRect/>
              </a:stretch>
            </p:blipFill>
            <p:spPr bwMode="auto">
              <a:xfrm>
                <a:off x="2971" y="2659"/>
                <a:ext cx="963" cy="585"/>
              </a:xfrm>
              <a:prstGeom prst="rect">
                <a:avLst/>
              </a:prstGeom>
              <a:noFill/>
            </p:spPr>
          </p:pic>
        </p:grpSp>
        <p:grpSp>
          <p:nvGrpSpPr>
            <p:cNvPr id="33826" name="Group 34"/>
            <p:cNvGrpSpPr>
              <a:grpSpLocks/>
            </p:cNvGrpSpPr>
            <p:nvPr/>
          </p:nvGrpSpPr>
          <p:grpSpPr bwMode="auto">
            <a:xfrm>
              <a:off x="4117" y="3171"/>
              <a:ext cx="408" cy="461"/>
              <a:chOff x="1932" y="1321"/>
              <a:chExt cx="511" cy="470"/>
            </a:xfrm>
          </p:grpSpPr>
          <p:sp>
            <p:nvSpPr>
              <p:cNvPr id="33827" name="Text Box 35"/>
              <p:cNvSpPr txBox="1">
                <a:spLocks noChangeArrowheads="1"/>
              </p:cNvSpPr>
              <p:nvPr/>
            </p:nvSpPr>
            <p:spPr bwMode="auto">
              <a:xfrm>
                <a:off x="1932" y="1321"/>
                <a:ext cx="511" cy="4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180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33828" name="Object 36"/>
              <p:cNvGraphicFramePr>
                <a:graphicFrameLocks noChangeAspect="1"/>
              </p:cNvGraphicFramePr>
              <p:nvPr/>
            </p:nvGraphicFramePr>
            <p:xfrm>
              <a:off x="1973" y="1366"/>
              <a:ext cx="426" cy="372"/>
            </p:xfrm>
            <a:graphic>
              <a:graphicData uri="http://schemas.openxmlformats.org/presentationml/2006/ole">
                <p:oleObj spid="_x0000_s33828" r:id="rId5" imgW="1702613" imgH="1771193" progId="MS_ClipArt_Gallery.5">
                  <p:embed/>
                </p:oleObj>
              </a:graphicData>
            </a:graphic>
          </p:graphicFrame>
        </p:grpSp>
        <p:pic>
          <p:nvPicPr>
            <p:cNvPr id="33829" name="Picture 37" descr="J0300520">
              <a:hlinkClick r:id="rId6" action="ppaction://hlinksldjump" tooltip="ИНТЕРНЕТ"/>
            </p:cNvPr>
            <p:cNvPicPr>
              <a:picLocks noChangeAspect="1" noChangeArrowheads="1" noCrop="1"/>
            </p:cNvPicPr>
            <p:nvPr/>
          </p:nvPicPr>
          <p:blipFill>
            <a:blip r:embed="rId7" cstate="print">
              <a:lum bright="18000"/>
            </a:blip>
            <a:srcRect/>
            <a:stretch>
              <a:fillRect/>
            </a:stretch>
          </p:blipFill>
          <p:spPr bwMode="auto">
            <a:xfrm>
              <a:off x="3708" y="3044"/>
              <a:ext cx="295" cy="309"/>
            </a:xfrm>
            <a:prstGeom prst="rect">
              <a:avLst/>
            </a:prstGeom>
            <a:noFill/>
          </p:spPr>
        </p:pic>
        <p:sp>
          <p:nvSpPr>
            <p:cNvPr id="33830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3913" y="2787"/>
              <a:ext cx="453" cy="7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Сервер</a:t>
              </a:r>
            </a:p>
          </p:txBody>
        </p:sp>
        <p:grpSp>
          <p:nvGrpSpPr>
            <p:cNvPr id="33831" name="Group 39"/>
            <p:cNvGrpSpPr>
              <a:grpSpLocks/>
            </p:cNvGrpSpPr>
            <p:nvPr/>
          </p:nvGrpSpPr>
          <p:grpSpPr bwMode="auto">
            <a:xfrm>
              <a:off x="2517" y="2838"/>
              <a:ext cx="499" cy="564"/>
              <a:chOff x="2494" y="2840"/>
              <a:chExt cx="499" cy="499"/>
            </a:xfrm>
          </p:grpSpPr>
          <p:sp>
            <p:nvSpPr>
              <p:cNvPr id="33832" name="Oval 40"/>
              <p:cNvSpPr>
                <a:spLocks noChangeArrowheads="1"/>
              </p:cNvSpPr>
              <p:nvPr/>
            </p:nvSpPr>
            <p:spPr bwMode="auto">
              <a:xfrm>
                <a:off x="2494" y="2840"/>
                <a:ext cx="499" cy="499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3833" name="Picture 41" descr="YY05ANIM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lum bright="12000"/>
              </a:blip>
              <a:srcRect/>
              <a:stretch>
                <a:fillRect/>
              </a:stretch>
            </p:blipFill>
            <p:spPr bwMode="auto">
              <a:xfrm>
                <a:off x="2517" y="2931"/>
                <a:ext cx="454" cy="361"/>
              </a:xfrm>
              <a:prstGeom prst="rect">
                <a:avLst/>
              </a:prstGeom>
              <a:noFill/>
            </p:spPr>
          </p:pic>
        </p:grpSp>
        <p:grpSp>
          <p:nvGrpSpPr>
            <p:cNvPr id="33834" name="Group 42"/>
            <p:cNvGrpSpPr>
              <a:grpSpLocks/>
            </p:cNvGrpSpPr>
            <p:nvPr/>
          </p:nvGrpSpPr>
          <p:grpSpPr bwMode="auto">
            <a:xfrm>
              <a:off x="725" y="3171"/>
              <a:ext cx="499" cy="564"/>
              <a:chOff x="2494" y="2840"/>
              <a:chExt cx="499" cy="499"/>
            </a:xfrm>
          </p:grpSpPr>
          <p:sp>
            <p:nvSpPr>
              <p:cNvPr id="33835" name="Oval 43"/>
              <p:cNvSpPr>
                <a:spLocks noChangeArrowheads="1"/>
              </p:cNvSpPr>
              <p:nvPr/>
            </p:nvSpPr>
            <p:spPr bwMode="auto">
              <a:xfrm>
                <a:off x="2494" y="2840"/>
                <a:ext cx="499" cy="499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3836" name="Picture 44" descr="YY05ANIM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lum bright="12000"/>
              </a:blip>
              <a:srcRect/>
              <a:stretch>
                <a:fillRect/>
              </a:stretch>
            </p:blipFill>
            <p:spPr bwMode="auto">
              <a:xfrm>
                <a:off x="2517" y="2931"/>
                <a:ext cx="454" cy="361"/>
              </a:xfrm>
              <a:prstGeom prst="rect">
                <a:avLst/>
              </a:prstGeom>
              <a:noFill/>
            </p:spPr>
          </p:pic>
        </p:grpSp>
        <p:grpSp>
          <p:nvGrpSpPr>
            <p:cNvPr id="33837" name="Group 45"/>
            <p:cNvGrpSpPr>
              <a:grpSpLocks/>
            </p:cNvGrpSpPr>
            <p:nvPr/>
          </p:nvGrpSpPr>
          <p:grpSpPr bwMode="auto">
            <a:xfrm>
              <a:off x="136" y="3171"/>
              <a:ext cx="499" cy="564"/>
              <a:chOff x="2494" y="2840"/>
              <a:chExt cx="499" cy="499"/>
            </a:xfrm>
          </p:grpSpPr>
          <p:sp>
            <p:nvSpPr>
              <p:cNvPr id="33838" name="Oval 46"/>
              <p:cNvSpPr>
                <a:spLocks noChangeArrowheads="1"/>
              </p:cNvSpPr>
              <p:nvPr/>
            </p:nvSpPr>
            <p:spPr bwMode="auto">
              <a:xfrm>
                <a:off x="2494" y="2840"/>
                <a:ext cx="499" cy="499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3839" name="Picture 47" descr="YY05ANIM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lum bright="12000"/>
              </a:blip>
              <a:srcRect/>
              <a:stretch>
                <a:fillRect/>
              </a:stretch>
            </p:blipFill>
            <p:spPr bwMode="auto">
              <a:xfrm>
                <a:off x="2517" y="2931"/>
                <a:ext cx="454" cy="361"/>
              </a:xfrm>
              <a:prstGeom prst="rect">
                <a:avLst/>
              </a:prstGeom>
              <a:noFill/>
            </p:spPr>
          </p:pic>
        </p:grpSp>
        <p:grpSp>
          <p:nvGrpSpPr>
            <p:cNvPr id="33840" name="Group 48"/>
            <p:cNvGrpSpPr>
              <a:grpSpLocks/>
            </p:cNvGrpSpPr>
            <p:nvPr/>
          </p:nvGrpSpPr>
          <p:grpSpPr bwMode="auto">
            <a:xfrm>
              <a:off x="1315" y="3171"/>
              <a:ext cx="499" cy="564"/>
              <a:chOff x="2494" y="2840"/>
              <a:chExt cx="499" cy="499"/>
            </a:xfrm>
          </p:grpSpPr>
          <p:sp>
            <p:nvSpPr>
              <p:cNvPr id="33841" name="Oval 49"/>
              <p:cNvSpPr>
                <a:spLocks noChangeArrowheads="1"/>
              </p:cNvSpPr>
              <p:nvPr/>
            </p:nvSpPr>
            <p:spPr bwMode="auto">
              <a:xfrm>
                <a:off x="2494" y="2840"/>
                <a:ext cx="499" cy="499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3842" name="Picture 50" descr="YY05ANIM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lum bright="12000"/>
              </a:blip>
              <a:srcRect/>
              <a:stretch>
                <a:fillRect/>
              </a:stretch>
            </p:blipFill>
            <p:spPr bwMode="auto">
              <a:xfrm>
                <a:off x="2517" y="2931"/>
                <a:ext cx="454" cy="361"/>
              </a:xfrm>
              <a:prstGeom prst="rect">
                <a:avLst/>
              </a:prstGeom>
              <a:noFill/>
            </p:spPr>
          </p:pic>
        </p:grpSp>
        <p:grpSp>
          <p:nvGrpSpPr>
            <p:cNvPr id="33843" name="Group 51"/>
            <p:cNvGrpSpPr>
              <a:grpSpLocks/>
            </p:cNvGrpSpPr>
            <p:nvPr/>
          </p:nvGrpSpPr>
          <p:grpSpPr bwMode="auto">
            <a:xfrm>
              <a:off x="1882" y="3171"/>
              <a:ext cx="499" cy="564"/>
              <a:chOff x="2494" y="2840"/>
              <a:chExt cx="499" cy="499"/>
            </a:xfrm>
          </p:grpSpPr>
          <p:sp>
            <p:nvSpPr>
              <p:cNvPr id="33844" name="Oval 52"/>
              <p:cNvSpPr>
                <a:spLocks noChangeArrowheads="1"/>
              </p:cNvSpPr>
              <p:nvPr/>
            </p:nvSpPr>
            <p:spPr bwMode="auto">
              <a:xfrm>
                <a:off x="2494" y="2840"/>
                <a:ext cx="499" cy="499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3845" name="Picture 53" descr="YY05ANIM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lum bright="12000"/>
              </a:blip>
              <a:srcRect/>
              <a:stretch>
                <a:fillRect/>
              </a:stretch>
            </p:blipFill>
            <p:spPr bwMode="auto">
              <a:xfrm>
                <a:off x="2517" y="2931"/>
                <a:ext cx="454" cy="361"/>
              </a:xfrm>
              <a:prstGeom prst="rect">
                <a:avLst/>
              </a:prstGeom>
              <a:noFill/>
            </p:spPr>
          </p:pic>
        </p:grpSp>
        <p:sp>
          <p:nvSpPr>
            <p:cNvPr id="33846" name="Line 54"/>
            <p:cNvSpPr>
              <a:spLocks noChangeShapeType="1"/>
            </p:cNvSpPr>
            <p:nvPr/>
          </p:nvSpPr>
          <p:spPr bwMode="auto">
            <a:xfrm>
              <a:off x="158" y="2864"/>
              <a:ext cx="2200" cy="0"/>
            </a:xfrm>
            <a:prstGeom prst="line">
              <a:avLst/>
            </a:prstGeom>
            <a:noFill/>
            <a:ln w="57150">
              <a:solidFill>
                <a:srgbClr val="FF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7" name="Line 55"/>
            <p:cNvSpPr>
              <a:spLocks noChangeShapeType="1"/>
            </p:cNvSpPr>
            <p:nvPr/>
          </p:nvSpPr>
          <p:spPr bwMode="auto">
            <a:xfrm>
              <a:off x="385" y="2864"/>
              <a:ext cx="0" cy="307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8" name="Line 56"/>
            <p:cNvSpPr>
              <a:spLocks noChangeShapeType="1"/>
            </p:cNvSpPr>
            <p:nvPr/>
          </p:nvSpPr>
          <p:spPr bwMode="auto">
            <a:xfrm>
              <a:off x="975" y="2864"/>
              <a:ext cx="0" cy="307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9" name="Line 57"/>
            <p:cNvSpPr>
              <a:spLocks noChangeShapeType="1"/>
            </p:cNvSpPr>
            <p:nvPr/>
          </p:nvSpPr>
          <p:spPr bwMode="auto">
            <a:xfrm>
              <a:off x="1565" y="2864"/>
              <a:ext cx="0" cy="307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50" name="Line 58"/>
            <p:cNvSpPr>
              <a:spLocks noChangeShapeType="1"/>
            </p:cNvSpPr>
            <p:nvPr/>
          </p:nvSpPr>
          <p:spPr bwMode="auto">
            <a:xfrm>
              <a:off x="2132" y="2864"/>
              <a:ext cx="0" cy="307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313612" cy="711200"/>
          </a:xfrm>
        </p:spPr>
        <p:txBody>
          <a:bodyPr/>
          <a:lstStyle/>
          <a:p>
            <a:pPr algn="ctr"/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28775"/>
            <a:ext cx="7313612" cy="4313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Arial" charset="0"/>
              </a:rPr>
              <a:t>Общая схема соединения компьютеров в локальные сети называется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топологией сети</a:t>
            </a:r>
            <a:r>
              <a:rPr lang="ru-RU"/>
              <a:t>. </a:t>
            </a:r>
          </a:p>
        </p:txBody>
      </p:sp>
      <p:pic>
        <p:nvPicPr>
          <p:cNvPr id="32772" name="Picture 4" descr="a22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941888"/>
            <a:ext cx="280828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 descr="a22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429000"/>
            <a:ext cx="2520950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 descr="a22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4868863"/>
            <a:ext cx="2519362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50825" y="4365625"/>
            <a:ext cx="1368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  <a:latin typeface="Times New Roman" pitchFamily="18" charset="0"/>
              </a:rPr>
              <a:t>шина</a:t>
            </a:r>
            <a:r>
              <a:rPr lang="ru-RU" sz="18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916238" y="3284538"/>
            <a:ext cx="1368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  <a:latin typeface="Times New Roman" pitchFamily="18" charset="0"/>
              </a:rPr>
              <a:t>звезда</a:t>
            </a:r>
            <a:r>
              <a:rPr lang="ru-RU" sz="18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7235825" y="4076700"/>
            <a:ext cx="1368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  <a:latin typeface="Times New Roman" pitchFamily="18" charset="0"/>
              </a:rPr>
              <a:t>кольцо</a:t>
            </a:r>
            <a:r>
              <a:rPr lang="ru-RU" sz="18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765175"/>
            <a:ext cx="7313612" cy="1143000"/>
          </a:xfrm>
        </p:spPr>
        <p:txBody>
          <a:bodyPr/>
          <a:lstStyle/>
          <a:p>
            <a:pPr algn="ctr"/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 b="1">
                <a:solidFill>
                  <a:srgbClr val="FF0000"/>
                </a:solidFill>
              </a:rPr>
              <a:t>Резюме</a:t>
            </a:r>
            <a:r>
              <a:rPr lang="ru-RU" sz="2400" b="1">
                <a:solidFill>
                  <a:schemeClr val="tx1"/>
                </a:solidFill>
              </a:rPr>
              <a:t> - краткая биография, отражающая данные о себе, представляющие интерес для работодателя: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525962"/>
          </a:xfrm>
        </p:spPr>
        <p:txBody>
          <a:bodyPr/>
          <a:lstStyle/>
          <a:p>
            <a:r>
              <a:rPr lang="ru-RU" sz="2500"/>
              <a:t>Сведения об образовании и имеющемся опыте работы.</a:t>
            </a:r>
          </a:p>
          <a:p>
            <a:r>
              <a:rPr lang="ru-RU" sz="2500"/>
              <a:t>Дополнительные сведения (владение компьютером, умение оформлять деловые бумаги).</a:t>
            </a:r>
          </a:p>
          <a:p>
            <a:r>
              <a:rPr lang="ru-RU" sz="2500"/>
              <a:t>Прочие сведения (владение языками, водительские права, интересы, склонности).</a:t>
            </a:r>
          </a:p>
          <a:p>
            <a:r>
              <a:rPr lang="ru-RU" sz="2500"/>
              <a:t>Иная вспомогательная информация.</a:t>
            </a:r>
          </a:p>
          <a:p>
            <a:r>
              <a:rPr lang="ru-RU" sz="2500"/>
              <a:t>Сведения о рекомендациях.</a:t>
            </a:r>
          </a:p>
          <a:p>
            <a:r>
              <a:rPr lang="ru-RU" sz="2500"/>
              <a:t>Ф.И.О., год рождения, дом. адрес, телефон.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237</TotalTime>
  <Words>280</Words>
  <Application>Microsoft Office PowerPoint</Application>
  <PresentationFormat>Экран (4:3)</PresentationFormat>
  <Paragraphs>25</Paragraphs>
  <Slides>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Times New Roman</vt:lpstr>
      <vt:lpstr>Arial</vt:lpstr>
      <vt:lpstr>Verdana</vt:lpstr>
      <vt:lpstr>Wingdings</vt:lpstr>
      <vt:lpstr>Century Gothic</vt:lpstr>
      <vt:lpstr>Затмение</vt:lpstr>
      <vt:lpstr>MS_ClipArt_Gallery.5</vt:lpstr>
      <vt:lpstr>Слайд 1</vt:lpstr>
      <vt:lpstr>Слайд 2</vt:lpstr>
      <vt:lpstr>Слайд 3</vt:lpstr>
      <vt:lpstr>Слайд 4</vt:lpstr>
      <vt:lpstr>       Резюме - краткая биография, отражающая данные о себе, представляющие интерес для работодателя:</vt:lpstr>
    </vt:vector>
  </TitlesOfParts>
  <Company>СОШ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коммуникационных технологий при передаче деловой  информации</dc:title>
  <dc:creator>максимов</dc:creator>
  <cp:lastModifiedBy>ПАХОМОВ</cp:lastModifiedBy>
  <cp:revision>7</cp:revision>
  <cp:lastPrinted>1601-01-01T00:00:00Z</cp:lastPrinted>
  <dcterms:created xsi:type="dcterms:W3CDTF">2009-11-16T05:51:40Z</dcterms:created>
  <dcterms:modified xsi:type="dcterms:W3CDTF">2014-01-09T19:26:16Z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