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2" r:id="rId2"/>
    <p:sldId id="281" r:id="rId3"/>
    <p:sldId id="280" r:id="rId4"/>
    <p:sldId id="258" r:id="rId5"/>
    <p:sldId id="259" r:id="rId6"/>
    <p:sldId id="260" r:id="rId7"/>
    <p:sldId id="261" r:id="rId8"/>
    <p:sldId id="262" r:id="rId9"/>
    <p:sldId id="264" r:id="rId10"/>
    <p:sldId id="278" r:id="rId11"/>
    <p:sldId id="279" r:id="rId12"/>
    <p:sldId id="276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1F7287B-1BE2-4A5B-AE2E-DBA3FCB20C16}">
          <p14:sldIdLst>
            <p14:sldId id="282"/>
            <p14:sldId id="281"/>
            <p14:sldId id="280"/>
            <p14:sldId id="258"/>
            <p14:sldId id="259"/>
            <p14:sldId id="260"/>
            <p14:sldId id="261"/>
            <p14:sldId id="262"/>
            <p14:sldId id="264"/>
            <p14:sldId id="278"/>
            <p14:sldId id="279"/>
            <p14:sldId id="276"/>
            <p14:sldId id="283"/>
            <p14:sldId id="284"/>
          </p14:sldIdLst>
        </p14:section>
        <p14:section name="Раздел без заголовка" id="{1E40EE1D-08BF-4D9B-821F-FD51CB8E32B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64F0-C3D4-418A-90CC-D84896C7C5F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F2D6-B4E2-4353-98EC-F5F260CC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0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F2D6-B4E2-4353-98EC-F5F260CCD9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04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6349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6037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098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Program Files\Издательство Учитель\Биология. 5-7 классы (карточки)\DATA\bg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1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539552" y="2996952"/>
            <a:ext cx="7866230" cy="293235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Акулова </a:t>
            </a:r>
          </a:p>
          <a:p>
            <a:pPr marL="0" indent="0" algn="ctr" eaLnBrk="1" hangingPunct="1"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Галина Дмитриевна</a:t>
            </a:r>
          </a:p>
          <a:p>
            <a:pPr marL="0" indent="0" algn="ctr" eaLnBrk="1" hangingPunct="1">
              <a:buNone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учительных начальных классов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min-mou17-z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319" y="142852"/>
            <a:ext cx="295107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3108" y="368178"/>
            <a:ext cx="7200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Министерство общего и профессионального образования Свердловской области</a:t>
            </a:r>
            <a:endParaRPr lang="ru-RU" sz="2000" dirty="0">
              <a:ea typeface="Times New Roman" pitchFamily="18" charset="0"/>
              <a:cs typeface="Arial" pitchFamily="34" charset="0"/>
            </a:endParaRPr>
          </a:p>
          <a:p>
            <a:pPr indent="449263" algn="ctr" eaLnBrk="0" hangingPunct="0"/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Управление образования Администрации городского округа Сухой Лог</a:t>
            </a:r>
            <a:endParaRPr lang="ru-RU" sz="2000" dirty="0">
              <a:ea typeface="Times New Roman" pitchFamily="18" charset="0"/>
              <a:cs typeface="Arial" pitchFamily="34" charset="0"/>
            </a:endParaRPr>
          </a:p>
          <a:p>
            <a:pPr indent="449263" algn="ctr" eaLnBrk="0" hangingPunct="0"/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МАОУ «</a:t>
            </a:r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Лицей №17»</a:t>
            </a:r>
            <a:endParaRPr lang="ru-RU" sz="20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935238" y="6360096"/>
            <a:ext cx="328968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900" dirty="0"/>
              <a:t>№ 263-673-196 Акулова Галина </a:t>
            </a:r>
            <a:r>
              <a:rPr lang="ru-RU" sz="900" dirty="0" smtClean="0"/>
              <a:t>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МАОУ</a:t>
            </a:r>
            <a:r>
              <a:rPr kumimoji="0" lang="ru-RU" sz="1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«Лицей № 17»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городской округ Сухой Лог, Свердловская область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1588" y="1588"/>
            <a:ext cx="9134475" cy="6848475"/>
            <a:chOff x="1" y="1"/>
            <a:chExt cx="5754" cy="4314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1" y="1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000125" y="857250"/>
            <a:ext cx="7286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3200" b="1" dirty="0">
                <a:solidFill>
                  <a:srgbClr val="7030A0"/>
                </a:solidFill>
                <a:latin typeface="Constantia" pitchFamily="18" charset="0"/>
              </a:rPr>
              <a:t>ДЛЯ ЧЕГО СЛУЖАТ </a:t>
            </a:r>
            <a:r>
              <a:rPr lang="ru-RU" sz="3200" b="1" dirty="0" smtClean="0">
                <a:solidFill>
                  <a:srgbClr val="7030A0"/>
                </a:solidFill>
                <a:latin typeface="Constantia" pitchFamily="18" charset="0"/>
              </a:rPr>
              <a:t>АНТОНИМЫ?</a:t>
            </a:r>
            <a:endParaRPr lang="ru-RU" sz="32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4929188" y="1643063"/>
            <a:ext cx="4000500" cy="2214562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chemeClr val="bg1"/>
                </a:solidFill>
              </a:rPr>
              <a:t>помогают сравнивать</a:t>
            </a: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4929188" y="4357688"/>
            <a:ext cx="3714750" cy="1928812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chemeClr val="bg1"/>
                </a:solidFill>
              </a:rPr>
              <a:t>придают ясность</a:t>
            </a:r>
            <a:endParaRPr lang="ru-RU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500063" y="1571625"/>
            <a:ext cx="4214812" cy="2143125"/>
          </a:xfrm>
          <a:prstGeom prst="ellipse">
            <a:avLst/>
          </a:prstGeom>
          <a:solidFill>
            <a:srgbClr val="7878DE"/>
          </a:solidFill>
          <a:ln w="255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chemeClr val="bg1"/>
                </a:solidFill>
              </a:rPr>
              <a:t>Раскрывают </a:t>
            </a:r>
            <a:r>
              <a:rPr lang="ru-RU" sz="2400" dirty="0" smtClean="0">
                <a:solidFill>
                  <a:schemeClr val="bg1"/>
                </a:solidFill>
              </a:rPr>
              <a:t>противоположные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явления</a:t>
            </a: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428625" y="4429125"/>
            <a:ext cx="4000500" cy="1928813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</a:rPr>
              <a:t>расширяют</a:t>
            </a:r>
            <a:endParaRPr lang="ru-RU" sz="2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FF"/>
                </a:solidFill>
                <a:latin typeface="Arial" pitchFamily="34" charset="0"/>
              </a:rPr>
              <a:t>словарный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</a:rPr>
              <a:t>запас</a:t>
            </a:r>
            <a:endParaRPr lang="ru-RU" sz="28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6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1588" y="1588"/>
            <a:ext cx="9134475" cy="6848475"/>
            <a:chOff x="1" y="1"/>
            <a:chExt cx="5754" cy="4314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1" y="1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000125" y="857250"/>
            <a:ext cx="7286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3200" b="1" dirty="0">
                <a:solidFill>
                  <a:srgbClr val="7030A0"/>
                </a:solidFill>
                <a:latin typeface="Constantia" pitchFamily="18" charset="0"/>
              </a:rPr>
              <a:t>ДЛЯ ЧЕГО СЛУЖАТ </a:t>
            </a:r>
            <a:r>
              <a:rPr lang="ru-RU" sz="3200" b="1" dirty="0" smtClean="0">
                <a:solidFill>
                  <a:srgbClr val="7030A0"/>
                </a:solidFill>
                <a:latin typeface="Constantia" pitchFamily="18" charset="0"/>
              </a:rPr>
              <a:t>ОМОНИМЫ?</a:t>
            </a:r>
            <a:endParaRPr lang="ru-RU" sz="32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4214810" y="3857628"/>
            <a:ext cx="4000500" cy="2214562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bg1"/>
                </a:solidFill>
              </a:rPr>
              <a:t>расширяют словарный запас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928662" y="2071678"/>
            <a:ext cx="4214812" cy="2143125"/>
          </a:xfrm>
          <a:prstGeom prst="ellipse">
            <a:avLst/>
          </a:prstGeom>
          <a:solidFill>
            <a:srgbClr val="7878DE"/>
          </a:solidFill>
          <a:ln w="255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Помогают понять речь собеседника </a:t>
            </a: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40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0" y="36909"/>
            <a:ext cx="9134475" cy="6848475"/>
            <a:chOff x="1" y="1"/>
            <a:chExt cx="5754" cy="4314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1" y="1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000125" y="857250"/>
            <a:ext cx="7286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3200" b="1">
                <a:solidFill>
                  <a:srgbClr val="7030A0"/>
                </a:solidFill>
                <a:latin typeface="Constantia" pitchFamily="18" charset="0"/>
              </a:rPr>
              <a:t>ДЛЯ ЧЕГО СЛУЖАТ СИНОНИМЫ?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2339752" y="1439443"/>
            <a:ext cx="4000500" cy="2214562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</a:rPr>
              <a:t>ПОМОГАЮТ ИЗБЕЖАТЬ ПОВТОРОВ.</a:t>
            </a: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4891983" y="3983320"/>
            <a:ext cx="3714750" cy="1928812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</a:rPr>
              <a:t>более </a:t>
            </a: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точно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п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</a:rPr>
              <a:t>ередают</a:t>
            </a:r>
            <a:endParaRPr lang="ru-RU" sz="24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</a:rPr>
              <a:t>мысли </a:t>
            </a: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и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</a:rPr>
              <a:t>чувства </a:t>
            </a:r>
            <a:endParaRPr lang="ru-RU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549609" y="4005064"/>
            <a:ext cx="4000500" cy="1928813"/>
          </a:xfrm>
          <a:prstGeom prst="ellipse">
            <a:avLst/>
          </a:prstGeom>
          <a:solidFill>
            <a:srgbClr val="7878DE"/>
          </a:solidFill>
          <a:ln w="936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помогают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расширить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</a:rPr>
              <a:t>словарный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</a:rPr>
              <a:t>запас</a:t>
            </a:r>
            <a:endParaRPr lang="ru-RU" sz="2400" b="1" dirty="0">
              <a:solidFill>
                <a:srgbClr val="FFFFFF"/>
              </a:solidFill>
              <a:latin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12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331026"/>
              </p:ext>
            </p:extLst>
          </p:nvPr>
        </p:nvGraphicFramePr>
        <p:xfrm>
          <a:off x="467544" y="332656"/>
          <a:ext cx="8352927" cy="6291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903"/>
                <a:gridCol w="2679938"/>
                <a:gridCol w="3145086"/>
              </a:tblGrid>
              <a:tr h="500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Знаем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13" marR="68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Хотим узнать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13" marR="68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Узнали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13" marR="68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1.Антонимы - это слова противоположные по смыслу.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2.Омонимы – это слова одинаковые по произношению и написанию, но разные по значению.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Синонимы  - это слова близкие по смыслу, относятся к одной части речи, но звучат и пишутся по-разному.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10287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13" marR="68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2000" dirty="0">
                          <a:effectLst/>
                        </a:rPr>
                        <a:t> Для чего нужны в речи слова-синонимы, антонимы, омонимы?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13" marR="68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Раскрывают противоположные </a:t>
                      </a:r>
                      <a:r>
                        <a:rPr lang="ru-RU" sz="2000" dirty="0" smtClean="0">
                          <a:effectLst/>
                        </a:rPr>
                        <a:t>явления, помогают</a:t>
                      </a:r>
                      <a:r>
                        <a:rPr lang="ru-RU" sz="2000" baseline="0" dirty="0" smtClean="0">
                          <a:effectLst/>
                        </a:rPr>
                        <a:t> сравнивать,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придают ясность.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Помогают понять речь собеседника, расширяют словарный запас.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Помогают  избегать повторов, более точно передают мысли и чувства.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13" marR="68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677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Домашнее </a:t>
            </a:r>
            <a:r>
              <a:rPr lang="ru-RU" sz="4000" dirty="0" smtClean="0"/>
              <a:t>задание</a:t>
            </a:r>
            <a:r>
              <a:rPr lang="ru-RU" sz="4000" dirty="0"/>
              <a:t>:</a:t>
            </a:r>
          </a:p>
          <a:p>
            <a:pPr algn="ctr"/>
            <a:r>
              <a:rPr lang="en-US" sz="2800" dirty="0" smtClean="0"/>
              <a:t>(</a:t>
            </a:r>
            <a:r>
              <a:rPr lang="ru-RU" sz="2800" dirty="0" smtClean="0"/>
              <a:t>Выберите для себя задание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marL="1371600" lvl="1" indent="-914400">
              <a:buAutoNum type="arabicPeriod"/>
            </a:pPr>
            <a:r>
              <a:rPr lang="ru-RU" sz="4800" dirty="0" smtClean="0"/>
              <a:t>Упр</a:t>
            </a:r>
            <a:r>
              <a:rPr lang="ru-RU" sz="4800" dirty="0"/>
              <a:t>. 124</a:t>
            </a:r>
            <a:r>
              <a:rPr lang="ru-RU" sz="4800" dirty="0" smtClean="0"/>
              <a:t>.</a:t>
            </a:r>
          </a:p>
          <a:p>
            <a:pPr lvl="1"/>
            <a:endParaRPr lang="ru-RU" sz="4800" dirty="0"/>
          </a:p>
          <a:p>
            <a:pPr lvl="1"/>
            <a:r>
              <a:rPr lang="en-US" sz="4800" dirty="0" smtClean="0"/>
              <a:t>2. </a:t>
            </a:r>
            <a:r>
              <a:rPr lang="ru-RU" sz="4800" dirty="0" smtClean="0"/>
              <a:t>Сочинить </a:t>
            </a:r>
            <a:r>
              <a:rPr lang="ru-RU" sz="4800" dirty="0"/>
              <a:t>сказку о сделанных открытиях.</a:t>
            </a:r>
          </a:p>
          <a:p>
            <a:r>
              <a:rPr lang="ru-RU" sz="4800" dirty="0">
                <a:latin typeface="Arial Black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2295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/>
              <a:t>«Русский язык в умелых руках …</a:t>
            </a:r>
          </a:p>
          <a:p>
            <a:pPr algn="ctr"/>
            <a:r>
              <a:rPr lang="ru-RU" sz="6600" dirty="0"/>
              <a:t> ловок, гибок, послушен и выразителен». </a:t>
            </a:r>
          </a:p>
          <a:p>
            <a:pPr algn="r"/>
            <a:r>
              <a:rPr lang="ru-RU" sz="5400" dirty="0"/>
              <a:t>(</a:t>
            </a:r>
            <a:r>
              <a:rPr lang="ru-RU" sz="5400" dirty="0" err="1"/>
              <a:t>А.И.Куприн</a:t>
            </a:r>
            <a:r>
              <a:rPr lang="ru-RU" sz="5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7296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357166"/>
            <a:ext cx="2634689" cy="2107751"/>
            <a:chOff x="2580" y="1718369"/>
            <a:chExt cx="2634689" cy="210775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80" y="1718369"/>
              <a:ext cx="2634689" cy="21077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64314" y="1780103"/>
              <a:ext cx="2511221" cy="198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Родник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ключ</a:t>
              </a:r>
              <a:endParaRPr lang="ru-RU" sz="54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54655" y="2375124"/>
            <a:ext cx="2634689" cy="2107751"/>
            <a:chOff x="3076092" y="118400"/>
            <a:chExt cx="2634689" cy="210775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76092" y="118400"/>
              <a:ext cx="2634689" cy="21077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137826" y="180134"/>
              <a:ext cx="2511221" cy="198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Свет 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тьма</a:t>
              </a:r>
              <a:endParaRPr lang="ru-RU" sz="5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286512" y="357166"/>
            <a:ext cx="2634689" cy="2107751"/>
            <a:chOff x="6149603" y="1718369"/>
            <a:chExt cx="2634689" cy="210775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49603" y="1718369"/>
              <a:ext cx="2634689" cy="21077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211337" y="1780103"/>
              <a:ext cx="2511221" cy="198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Ручка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ручка</a:t>
              </a:r>
              <a:endParaRPr lang="ru-RU" sz="5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7158" y="2928935"/>
            <a:ext cx="2634689" cy="1214446"/>
            <a:chOff x="2580" y="1718369"/>
            <a:chExt cx="2634689" cy="210775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80" y="1718369"/>
              <a:ext cx="2634689" cy="210775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4314" y="1780103"/>
              <a:ext cx="2511221" cy="19842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/>
                <a:t>синонимы</a:t>
              </a:r>
              <a:endParaRPr lang="ru-RU" sz="36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071802" y="4714884"/>
            <a:ext cx="2634689" cy="1214446"/>
            <a:chOff x="2580" y="1718369"/>
            <a:chExt cx="2634689" cy="210775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80" y="1718369"/>
              <a:ext cx="2634689" cy="210775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4314" y="1780103"/>
              <a:ext cx="2511221" cy="19842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/>
                <a:t>антонимы</a:t>
              </a:r>
              <a:endParaRPr lang="ru-RU" sz="36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43636" y="2786058"/>
            <a:ext cx="2634689" cy="1214446"/>
            <a:chOff x="2580" y="1718369"/>
            <a:chExt cx="2634689" cy="210775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80" y="1718369"/>
              <a:ext cx="2634689" cy="210775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64314" y="1780103"/>
              <a:ext cx="2511221" cy="19842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/>
                <a:t>омонимы</a:t>
              </a:r>
              <a:endParaRPr lang="ru-RU" sz="3600" b="1" kern="1200" dirty="0"/>
            </a:p>
          </p:txBody>
        </p:sp>
      </p:grpSp>
      <p:pic>
        <p:nvPicPr>
          <p:cNvPr id="20" name="Picture 2" descr="http://www.alteprint.ru/upload/iblock/9eb/9eb5a7cf0845064647287042bde736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42852"/>
            <a:ext cx="1357302" cy="13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erdian.files.wordpress.com/2008/08/hand-in-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1976418" cy="14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0.liveinternet.ru/images/attach/c/7/97/776/97776224_rodn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2763917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Тема</a:t>
            </a:r>
            <a:r>
              <a:rPr lang="en-US" sz="4800" b="1" dirty="0" smtClean="0"/>
              <a:t> </a:t>
            </a:r>
            <a:r>
              <a:rPr lang="ru-RU" sz="4800" b="1" dirty="0" smtClean="0"/>
              <a:t>урока: </a:t>
            </a:r>
          </a:p>
          <a:p>
            <a:r>
              <a:rPr lang="ru-RU" sz="7200" dirty="0" smtClean="0"/>
              <a:t>Синонимы</a:t>
            </a:r>
            <a:r>
              <a:rPr lang="ru-RU" sz="7200" dirty="0"/>
              <a:t>, антонимы и омонимы в 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14203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Объект исследования: </a:t>
            </a:r>
            <a:r>
              <a:rPr lang="ru-RU" sz="8000" dirty="0" smtClean="0"/>
              <a:t>наша </a:t>
            </a:r>
            <a:r>
              <a:rPr lang="ru-RU" sz="8000" dirty="0"/>
              <a:t>речь.</a:t>
            </a:r>
          </a:p>
          <a:p>
            <a:r>
              <a:rPr lang="ru-RU" sz="5400" dirty="0"/>
              <a:t>Предмет исследования: </a:t>
            </a:r>
            <a:r>
              <a:rPr lang="ru-RU" sz="8000" dirty="0"/>
              <a:t>слова.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58664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Гипотеза: </a:t>
            </a:r>
          </a:p>
          <a:p>
            <a:r>
              <a:rPr lang="ru-RU" sz="4800" b="1" dirty="0" smtClean="0"/>
              <a:t>Если </a:t>
            </a:r>
            <a:r>
              <a:rPr lang="ru-RU" sz="4800" b="1" dirty="0"/>
              <a:t>мы будем использовать в речи синонимы, антонимы и омонимы, то наша </a:t>
            </a:r>
            <a:r>
              <a:rPr lang="ru-RU" sz="4800" b="1" dirty="0" smtClean="0"/>
              <a:t>речь</a:t>
            </a:r>
            <a:endParaRPr lang="ru-RU" sz="4800" b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14338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будет понятной, точной, яркой, выразительной.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0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Для чего нужны в </a:t>
            </a:r>
            <a:r>
              <a:rPr lang="ru-RU" sz="6000" b="1" dirty="0" smtClean="0"/>
              <a:t>речи синонимы</a:t>
            </a:r>
            <a:r>
              <a:rPr lang="ru-RU" sz="6000" b="1" dirty="0"/>
              <a:t>, антонимы и омонимы?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83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0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можно назвать этих животных?</a:t>
            </a:r>
            <a:endParaRPr lang="ru-RU" sz="3200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29" y="1035472"/>
            <a:ext cx="7731501" cy="560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12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49" y="332655"/>
            <a:ext cx="8305915" cy="62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39131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228</Words>
  <Application>Microsoft Office PowerPoint</Application>
  <PresentationFormat>Экран (4:3)</PresentationFormat>
  <Paragraphs>78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Лицей</cp:lastModifiedBy>
  <cp:revision>16</cp:revision>
  <dcterms:modified xsi:type="dcterms:W3CDTF">2013-12-12T07:07:26Z</dcterms:modified>
</cp:coreProperties>
</file>