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6" r:id="rId2"/>
    <p:sldId id="278" r:id="rId3"/>
    <p:sldId id="284" r:id="rId4"/>
    <p:sldId id="256" r:id="rId5"/>
    <p:sldId id="265" r:id="rId6"/>
    <p:sldId id="272" r:id="rId7"/>
    <p:sldId id="270" r:id="rId8"/>
    <p:sldId id="258" r:id="rId9"/>
    <p:sldId id="268" r:id="rId10"/>
    <p:sldId id="281" r:id="rId11"/>
    <p:sldId id="267" r:id="rId12"/>
    <p:sldId id="280" r:id="rId13"/>
    <p:sldId id="282" r:id="rId14"/>
    <p:sldId id="293" r:id="rId15"/>
    <p:sldId id="259" r:id="rId16"/>
    <p:sldId id="283" r:id="rId17"/>
    <p:sldId id="269" r:id="rId18"/>
    <p:sldId id="260" r:id="rId19"/>
    <p:sldId id="292" r:id="rId20"/>
    <p:sldId id="271" r:id="rId21"/>
    <p:sldId id="261" r:id="rId22"/>
    <p:sldId id="274" r:id="rId23"/>
    <p:sldId id="273" r:id="rId24"/>
    <p:sldId id="290" r:id="rId25"/>
    <p:sldId id="291" r:id="rId26"/>
    <p:sldId id="294" r:id="rId27"/>
    <p:sldId id="285" r:id="rId28"/>
    <p:sldId id="275" r:id="rId29"/>
    <p:sldId id="276" r:id="rId30"/>
    <p:sldId id="287" r:id="rId31"/>
    <p:sldId id="277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005"/>
  <ax:ocxPr ax:name="_cy" ax:value="17604"/>
  <ax:ocxPr ax:name="FlashVars" ax:value=""/>
  <ax:ocxPr ax:name="Movie" ax:value="ch08_13_10.swf"/>
  <ax:ocxPr ax:name="Src" ax:value="ch08_13_10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1409"/>
  <ax:ocxPr ax:name="_cy" ax:value="13802"/>
  <ax:ocxPr ax:name="FlashVars" ax:value=""/>
  <ax:ocxPr ax:name="Movie" ax:value="ch08_13_12.swf"/>
  <ax:ocxPr ax:name="Src" ax:value="ch08_13_12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C4C3C9D-034D-4587-83AC-BBEEE1516B95}" type="datetimeFigureOut">
              <a:rPr lang="ru-RU" smtClean="0"/>
              <a:pPr/>
              <a:t>10.01.2014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497EA2-C199-4FC9-8A0E-77905A354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Hargis\Desktop\&#1085;&#1086;&#1091;&#1090;\&#1059;&#1088;&#1086;&#1082;&#1080;\8%20&#1082;&#1083;&#1072;&#1089;&#1089;\&#1058;&#1077;&#1084;&#1072;%202.%20&#1050;&#1083;&#1072;&#1089;&#1089;&#1080;&#1092;&#1080;&#1082;&#1072;&#1094;&#1080;&#1103;%20&#1093;&#1080;&#1084;%20&#1088;&#1077;&#1072;&#1082;&#1094;&#1080;&#1081;.%20&#1055;&#1088;&#1086;&#1089;&#1090;&#1099;&#1077;%20&#1074;-&#1074;&#1072;\&#1055;&#1088;&#1086;&#1089;&#1090;&#1099;&#1077;%20&#1074;&#1077;&#1097;&#1077;&#1089;&#1090;&#1074;&#1072;\&#1055;&#1088;&#1086;&#1089;&#1090;&#1099;&#1077;%20&#1074;-&#1074;&#1072;-&#1084;&#1077;&#1090;&#1072;&#1083;&#1083;&#1099;\&#1058;&#1074;&#1077;&#1088;&#1076;&#1086;&#1089;&#1090;&#1100;%20&#1052;&#1077;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Hargis\Desktop\&#1085;&#1086;&#1091;&#1090;\&#1059;&#1088;&#1086;&#1082;&#1080;\8%20&#1082;&#1083;&#1072;&#1089;&#1089;\&#1058;&#1077;&#1084;&#1072;%202.%20&#1050;&#1083;&#1072;&#1089;&#1089;&#1080;&#1092;&#1080;&#1082;&#1072;&#1094;&#1080;&#1103;%20&#1093;&#1080;&#1084;%20&#1088;&#1077;&#1072;&#1082;&#1094;&#1080;&#1081;.%20&#1055;&#1088;&#1086;&#1089;&#1090;&#1099;&#1077;%20&#1074;-&#1074;&#1072;\&#1055;&#1088;&#1086;&#1089;&#1090;&#1099;&#1077;%20&#1074;&#1077;&#1097;&#1077;&#1089;&#1090;&#1074;&#1072;\&#1055;&#1088;&#1086;&#1089;&#1090;&#1099;&#1077;%20&#1074;-&#1074;&#1072;-&#1084;&#1077;&#1090;&#1072;&#1083;&#1083;&#1099;\&#1058;&#1077;&#1087;&#1083;&#1086;&#1087;&#1088;&#1086;&#1074;&#1086;&#1076;&#1085;&#1086;&#1089;&#1090;&#1100;%20&#1052;&#1077;.avi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 descr="http://rudocs.exdat.com/pars_docs/tw_refs/462/461784/461784_html_m25160e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6" name="Picture 4" descr="http://rudocs.exdat.com/pars_docs/tw_refs/462/461784/461784_html_m25160e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6840760" cy="6647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Твердость М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6320703" cy="517148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твердость металлов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Электропроводность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Металлы хорошо проводят </a:t>
            </a:r>
          </a:p>
          <a:p>
            <a:pPr algn="ctr">
              <a:buNone/>
            </a:pPr>
            <a:r>
              <a:rPr lang="ru-RU" dirty="0" smtClean="0"/>
              <a:t>электрический ток.</a:t>
            </a:r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r>
              <a:rPr lang="ru-RU" dirty="0" smtClean="0"/>
              <a:t>    Лучшие проводники:</a:t>
            </a:r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r>
              <a:rPr lang="ru-RU" dirty="0" smtClean="0"/>
              <a:t>    </a:t>
            </a:r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Ag</a:t>
            </a:r>
            <a:r>
              <a:rPr lang="ru-RU" b="1" dirty="0" smtClean="0"/>
              <a:t>                </a:t>
            </a:r>
            <a:r>
              <a:rPr lang="en-US" b="1" dirty="0" smtClean="0"/>
              <a:t>Cu </a:t>
            </a:r>
            <a:r>
              <a:rPr lang="ru-RU" b="1" dirty="0" smtClean="0"/>
              <a:t>                       </a:t>
            </a:r>
            <a:r>
              <a:rPr lang="en-US" b="1" dirty="0" smtClean="0"/>
              <a:t>Fe</a:t>
            </a:r>
            <a:endParaRPr lang="ru-RU" dirty="0" smtClean="0"/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endParaRPr lang="ru-RU" dirty="0" smtClean="0"/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r>
              <a:rPr lang="ru-RU" dirty="0" smtClean="0"/>
              <a:t>    худшие – </a:t>
            </a:r>
          </a:p>
          <a:p>
            <a:pPr>
              <a:buClr>
                <a:schemeClr val="accent5">
                  <a:lumMod val="50000"/>
                </a:schemeClr>
              </a:buClr>
              <a:buNone/>
            </a:pPr>
            <a:r>
              <a:rPr lang="ru-RU" b="1" dirty="0" smtClean="0"/>
              <a:t>           </a:t>
            </a:r>
            <a:r>
              <a:rPr lang="en-US" b="1" dirty="0" smtClean="0"/>
              <a:t>Hg</a:t>
            </a:r>
            <a:r>
              <a:rPr lang="ru-RU" b="1" dirty="0" smtClean="0"/>
              <a:t>                    </a:t>
            </a:r>
            <a:r>
              <a:rPr lang="en-US" b="1" dirty="0" err="1" smtClean="0"/>
              <a:t>Pb</a:t>
            </a:r>
            <a:r>
              <a:rPr lang="ru-RU" b="1" dirty="0" smtClean="0"/>
              <a:t>                 </a:t>
            </a:r>
            <a:r>
              <a:rPr lang="en-US" b="1" dirty="0" smtClean="0"/>
              <a:t>W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медн пров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75856" y="2852936"/>
            <a:ext cx="1857388" cy="13466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serebr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2996952"/>
            <a:ext cx="1214446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железо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868144" y="2924944"/>
            <a:ext cx="1881961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вольфрам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0112" y="5085184"/>
            <a:ext cx="1500198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Hg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1600" y="5085184"/>
            <a:ext cx="1808509" cy="1511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свинец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03848" y="5085184"/>
            <a:ext cx="2000264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7921714" imgH="6336686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теплопроводность</a:t>
            </a:r>
            <a:endParaRPr lang="ru-RU" dirty="0"/>
          </a:p>
        </p:txBody>
      </p:sp>
      <p:pic>
        <p:nvPicPr>
          <p:cNvPr id="3" name="Теплопроводность М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6552728" cy="5361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chu1412sv.mskobr.ru/images/add_education/a3584d36.jpg"/>
          <p:cNvPicPr>
            <a:picLocks noChangeAspect="1" noChangeArrowheads="1"/>
          </p:cNvPicPr>
          <p:nvPr/>
        </p:nvPicPr>
        <p:blipFill>
          <a:blip r:embed="rId2" cstate="print"/>
          <a:srcRect t="7937" b="12694"/>
          <a:stretch>
            <a:fillRect/>
          </a:stretch>
        </p:blipFill>
        <p:spPr bwMode="auto">
          <a:xfrm>
            <a:off x="2483768" y="3068960"/>
            <a:ext cx="447675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20708357">
            <a:off x="507607" y="1113633"/>
            <a:ext cx="68082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Делаем о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пыты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4294967295"/>
          </p:nvPr>
        </p:nvSpPr>
        <p:spPr>
          <a:xfrm>
            <a:off x="571472" y="357166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Ковкость, пластичность</a:t>
            </a:r>
            <a:endParaRPr lang="ru-RU" dirty="0"/>
          </a:p>
        </p:txBody>
      </p:sp>
      <p:pic>
        <p:nvPicPr>
          <p:cNvPr id="12" name="Рисунок 11" descr="ме фольг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282" y="1571612"/>
            <a:ext cx="3071834" cy="3303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tugoplav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059832" y="4714860"/>
            <a:ext cx="3000396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фольга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86314" y="1643050"/>
            <a:ext cx="2951168" cy="2889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пластичность </a:t>
            </a:r>
            <a:endParaRPr lang="ru-RU" dirty="0"/>
          </a:p>
        </p:txBody>
      </p:sp>
    </p:spTree>
    <p:controls>
      <p:control spid="25602" name="ShockwaveFlash1" r:id="rId2" imgW="7706801" imgH="49688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Металлический блеск</a:t>
            </a:r>
            <a:endParaRPr lang="ru-RU" dirty="0"/>
          </a:p>
        </p:txBody>
      </p:sp>
      <p:pic>
        <p:nvPicPr>
          <p:cNvPr id="7" name="Содержимое 6" descr="Ме блес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23114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mage_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55776" y="3140968"/>
            <a:ext cx="2405454" cy="3207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1156-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76056" y="4071941"/>
            <a:ext cx="2554920" cy="2786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1556792"/>
            <a:ext cx="5328592" cy="16561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Самые блестящие металлы - это</a:t>
            </a:r>
            <a:r>
              <a:rPr lang="ru-RU" sz="2000" b="1" dirty="0" smtClean="0">
                <a:solidFill>
                  <a:schemeClr val="tx1"/>
                </a:solidFill>
              </a:rPr>
              <a:t> ртуть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(из нее изготавливали в средние века знаменитые «венецианские зеркала»)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и </a:t>
            </a:r>
            <a:r>
              <a:rPr lang="ru-RU" sz="2000" b="1" dirty="0" smtClean="0">
                <a:solidFill>
                  <a:schemeClr val="tx1"/>
                </a:solidFill>
              </a:rPr>
              <a:t>серебро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Металлы звенят</a:t>
            </a:r>
            <a:endParaRPr lang="ru-RU" dirty="0"/>
          </a:p>
        </p:txBody>
      </p:sp>
      <p:pic>
        <p:nvPicPr>
          <p:cNvPr id="7" name="Содержимое 6" descr="alexandrov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4077072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bell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52736"/>
            <a:ext cx="2476980" cy="34409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5157192"/>
            <a:ext cx="4392488" cy="14401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Металлы звенят, и это свойство используется для изготовления колокольчиков и церковных колоколов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4034" name="Picture 2" descr="http://ic.pics.livejournal.com/finka_free/37869612/91042/91042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268760"/>
            <a:ext cx="3777991" cy="2519984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chu1412sv.mskobr.ru/images/add_education/a3584d36.jpg"/>
          <p:cNvPicPr>
            <a:picLocks noChangeAspect="1" noChangeArrowheads="1"/>
          </p:cNvPicPr>
          <p:nvPr/>
        </p:nvPicPr>
        <p:blipFill>
          <a:blip r:embed="rId2" cstate="print"/>
          <a:srcRect t="7937" b="12694"/>
          <a:stretch>
            <a:fillRect/>
          </a:stretch>
        </p:blipFill>
        <p:spPr bwMode="auto">
          <a:xfrm>
            <a:off x="2483768" y="3068960"/>
            <a:ext cx="447675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20708357">
            <a:off x="507607" y="1113633"/>
            <a:ext cx="68082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Делаем о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пыты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3de234266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73218" y="3429001"/>
            <a:ext cx="4770782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irst Te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000628" cy="3380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357166"/>
            <a:ext cx="7239000" cy="767578"/>
          </a:xfrm>
        </p:spPr>
        <p:txBody>
          <a:bodyPr/>
          <a:lstStyle/>
          <a:p>
            <a:pPr algn="ctr"/>
            <a:r>
              <a:rPr lang="ru-RU" dirty="0" smtClean="0"/>
              <a:t>Цвет металлов</a:t>
            </a:r>
            <a:endParaRPr lang="ru-RU" dirty="0"/>
          </a:p>
        </p:txBody>
      </p:sp>
      <p:pic>
        <p:nvPicPr>
          <p:cNvPr id="4" name="Рисунок 3" descr="1263796726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43240" y="3500438"/>
            <a:ext cx="2643206" cy="3165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золото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3573016"/>
            <a:ext cx="2770899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jewel_platinum_ring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940152" y="2966764"/>
            <a:ext cx="2376264" cy="3168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7544" y="6021288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Золото - желтый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49122" y="3028310"/>
            <a:ext cx="269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Серебро - серебристый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6165304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Платина - белый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1340768"/>
            <a:ext cx="7056784" cy="12961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По цвету</a:t>
            </a:r>
            <a:r>
              <a:rPr lang="ru-RU" sz="2200" dirty="0" smtClean="0">
                <a:solidFill>
                  <a:schemeClr val="tx1"/>
                </a:solidFill>
              </a:rPr>
              <a:t> различают металлы черные и цветные. Среди последних выделяют драгоценные – 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Au</a:t>
            </a:r>
            <a:r>
              <a:rPr lang="ru-RU" sz="2200" b="1" dirty="0" smtClean="0">
                <a:solidFill>
                  <a:schemeClr val="tx1"/>
                </a:solidFill>
              </a:rPr>
              <a:t>, </a:t>
            </a:r>
            <a:r>
              <a:rPr lang="en-US" sz="2200" b="1" dirty="0" smtClean="0">
                <a:solidFill>
                  <a:schemeClr val="tx1"/>
                </a:solidFill>
              </a:rPr>
              <a:t>Ag</a:t>
            </a:r>
            <a:r>
              <a:rPr lang="ru-RU" sz="2200" b="1" dirty="0" smtClean="0">
                <a:solidFill>
                  <a:schemeClr val="tx1"/>
                </a:solidFill>
              </a:rPr>
              <a:t>, </a:t>
            </a:r>
            <a:r>
              <a:rPr lang="en-US" sz="2200" b="1" dirty="0" smtClean="0">
                <a:solidFill>
                  <a:schemeClr val="tx1"/>
                </a:solidFill>
              </a:rPr>
              <a:t>Pt</a:t>
            </a:r>
            <a:r>
              <a:rPr lang="ru-RU" sz="2200" dirty="0" smtClean="0">
                <a:solidFill>
                  <a:schemeClr val="tx1"/>
                </a:solidFill>
              </a:rPr>
              <a:t>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aberge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628" y="357166"/>
            <a:ext cx="3048000" cy="2114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zhemch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780928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zhemch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780928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395536" y="476672"/>
            <a:ext cx="4176464" cy="18722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Золото – металл ювелиров. Именно на его основе изготовляли знаменитые пасхальные яйца Фаберже</a:t>
            </a:r>
            <a:endParaRPr lang="ru-RU" sz="2200" dirty="0"/>
          </a:p>
        </p:txBody>
      </p:sp>
      <p:pic>
        <p:nvPicPr>
          <p:cNvPr id="40962" name="Picture 2" descr="http://1.bp.blogspot.com/-T-CqPLG9kZI/T41N0S0AsjI/AAAAAAAAFpU/JFSY2dKNtlc/s1600/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636912"/>
            <a:ext cx="2551426" cy="3980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.Скотт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2996952"/>
            <a:ext cx="2857520" cy="3575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Терра Нова Скотт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4005064"/>
            <a:ext cx="4968552" cy="263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75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188640"/>
            <a:ext cx="3071257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Sn-50-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2204864"/>
            <a:ext cx="2304824" cy="1681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3419872" y="260648"/>
            <a:ext cx="4608512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Из-за «оловянной чумы» погибла экспедиция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Р. Скотта к Южному полюсу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Аллотропия металлов</a:t>
            </a:r>
            <a:endParaRPr lang="ru-RU" dirty="0"/>
          </a:p>
        </p:txBody>
      </p:sp>
      <p:pic>
        <p:nvPicPr>
          <p:cNvPr id="4" name="Содержимое 3" descr="olov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643182"/>
            <a:ext cx="2693327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S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786322"/>
            <a:ext cx="2645672" cy="1597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7158" y="1785926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Металлическое олово (белое)</a:t>
            </a:r>
            <a:endParaRPr lang="ru-RU" dirty="0"/>
          </a:p>
        </p:txBody>
      </p:sp>
      <p:pic>
        <p:nvPicPr>
          <p:cNvPr id="7" name="Рисунок 6" descr="Sn - gr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2928934"/>
            <a:ext cx="3547708" cy="330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500562" y="2000240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Порошкообразное олово</a:t>
            </a:r>
          </a:p>
          <a:p>
            <a:pPr algn="ctr"/>
            <a:r>
              <a:rPr lang="ru-RU" dirty="0" smtClean="0"/>
              <a:t>(серое)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лабораторная работа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988840"/>
            <a:ext cx="7056784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1. Рассмотрите образцы металлов, определите их агрегатное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356992"/>
            <a:ext cx="6984776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2. Определите цвет металлов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4581128"/>
            <a:ext cx="7056784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3. Определите пластичность металлов, для этого попробуйте согнуть пластину металла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заполните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628800"/>
          <a:ext cx="8640960" cy="49685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14214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Свойства металла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Алюминий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Железо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Медь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4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Агрегатное состояние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8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Цвет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8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Пластичность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397000"/>
          <a:ext cx="7776864" cy="455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8"/>
                <a:gridCol w="972108"/>
                <a:gridCol w="972108"/>
                <a:gridCol w="972108"/>
                <a:gridCol w="972108"/>
                <a:gridCol w="972108"/>
                <a:gridCol w="972108"/>
                <a:gridCol w="972108"/>
              </a:tblGrid>
              <a:tr h="7587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87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587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87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871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87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3521075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4725144"/>
            <a:ext cx="7416824" cy="1800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Век железа был давно в зените.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Но уже у химиков в руках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Засверкал как драгоценность алюминий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Этот легкий сказочный металл.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nanolife.info/uploads/posts/2010-02/1265669972_al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4494117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869160"/>
            <a:ext cx="7272808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Титан – химический реактор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 очень прочная броня,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Компрессор, рельсы, элеватор,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Конструкций легких кружева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6866" name="Picture 2" descr="http://super-splav.ru/img/metal_tu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2609850" cy="3114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8" name="Picture 4" descr="http://iasp.psychotechnology.ru/img/react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16832"/>
            <a:ext cx="3312368" cy="2526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4797152"/>
            <a:ext cx="7272808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Посмотри! Блестящий чайник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 пузатый самовар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Тонким слоем покрывает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Никель – сказочный металл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www.tulasamovar.ru/upload/iblock/ff9/DSC08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96752"/>
            <a:ext cx="3168352" cy="3457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844" name="Picture 4" descr="http://www.samovarmag.ru/upload/1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3238500" cy="3276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cond_Temp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4797152"/>
            <a:ext cx="7272808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Без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медной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электропроводки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Нам свет в квартире не включить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И </a:t>
            </a:r>
            <a:r>
              <a:rPr lang="en-US" sz="2400" dirty="0" err="1" smtClean="0">
                <a:solidFill>
                  <a:schemeClr val="tx1"/>
                </a:solidFill>
              </a:rPr>
              <a:t>трансформатор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без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обмотки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Не мог бы технике служить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5058" name="Picture 2" descr="https://encrypted-tbn3.gstatic.com/images?q=tbn:ANd9GcS7oh0qeLLSLPC9DHzQQZUNLBed_tZXz2j2ut5XKWDVOOdBWz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816424" cy="2539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0" name="Picture 4" descr="http://chiplist.ru/db_photo/transformers/transformator_tp-128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2776"/>
            <a:ext cx="3228975" cy="2733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4797152"/>
            <a:ext cx="7272808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Все знают, что в лампе обычной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Вольфрам - раскаленная нить.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Но вы металлурга спросите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Легко ли его получить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4818" name="Picture 2" descr="https://encrypted-tbn2.gstatic.com/images?q=tbn:ANd9GcTeY6VQ08Q7kNE1_oDEBMWE6bif-MCpBQ1la_bpV_oR4lFhFVR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166733" cy="2569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20" name="Picture 4" descr="http://www.obstanovka.com/wp-content/uploads/2010/02/lamp3.jpg"/>
          <p:cNvPicPr>
            <a:picLocks noChangeAspect="1" noChangeArrowheads="1"/>
          </p:cNvPicPr>
          <p:nvPr/>
        </p:nvPicPr>
        <p:blipFill>
          <a:blip r:embed="rId3" cstate="print"/>
          <a:srcRect l="10080" r="19361" b="10417"/>
          <a:stretch>
            <a:fillRect/>
          </a:stretch>
        </p:blipFill>
        <p:spPr bwMode="auto">
          <a:xfrm>
            <a:off x="4932040" y="1484784"/>
            <a:ext cx="2729279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</a:t>
            </a:r>
            <a:r>
              <a:rPr lang="ru-RU" dirty="0" smtClean="0"/>
              <a:t>итать  </a:t>
            </a:r>
            <a:r>
              <a:rPr lang="ru-RU" dirty="0" smtClean="0"/>
              <a:t>§ </a:t>
            </a:r>
            <a:r>
              <a:rPr lang="ru-RU" dirty="0" smtClean="0"/>
              <a:t>13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оставить загадки или кроссворды о металлах или их физических свойствах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Простые вещества – металлы.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55343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8 класс</a:t>
            </a:r>
          </a:p>
          <a:p>
            <a:pPr algn="ctr"/>
            <a:r>
              <a:rPr lang="ru-RU" dirty="0" smtClean="0"/>
              <a:t>Харгелюнова Ирина Геннадьевна, </a:t>
            </a:r>
          </a:p>
          <a:p>
            <a:pPr algn="ctr"/>
            <a:r>
              <a:rPr lang="ru-RU" dirty="0" smtClean="0"/>
              <a:t>учитель химии </a:t>
            </a:r>
          </a:p>
          <a:p>
            <a:pPr algn="ctr"/>
            <a:r>
              <a:rPr lang="ru-RU" dirty="0" smtClean="0"/>
              <a:t>МКОУ «Виноградненская СОШ»</a:t>
            </a:r>
          </a:p>
          <a:p>
            <a:pPr algn="ctr"/>
            <a:r>
              <a:rPr lang="ru-RU" dirty="0" err="1" smtClean="0"/>
              <a:t>Городовиковского</a:t>
            </a:r>
            <a:r>
              <a:rPr lang="ru-RU" dirty="0" smtClean="0"/>
              <a:t> района </a:t>
            </a:r>
          </a:p>
          <a:p>
            <a:pPr algn="ctr"/>
            <a:r>
              <a:rPr lang="ru-RU" dirty="0" smtClean="0"/>
              <a:t>Республики Калмыкия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давайте вспомним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846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Какой вид химической связи в кристалле металла?</a:t>
            </a:r>
          </a:p>
          <a:p>
            <a:r>
              <a:rPr lang="ru-RU" sz="2800" dirty="0" smtClean="0"/>
              <a:t>Почему металлы легко отдают свои электроны?</a:t>
            </a:r>
          </a:p>
          <a:p>
            <a:r>
              <a:rPr lang="ru-RU" sz="2800" dirty="0" smtClean="0"/>
              <a:t>Сколько электронов располагается на внешнем уровне атомов металлов?</a:t>
            </a:r>
          </a:p>
          <a:p>
            <a:r>
              <a:rPr lang="ru-RU" sz="2800" dirty="0" smtClean="0"/>
              <a:t>Как изменяются металлические свойства в периодах и группах и почему?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конеч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3" y="428604"/>
            <a:ext cx="2917641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щи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204864"/>
            <a:ext cx="3810000" cy="3609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gepardo4_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14752"/>
            <a:ext cx="3810000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3635896" y="188640"/>
            <a:ext cx="4392488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Еще в глубокой древности человек изготовлял из металлов наконечники стрел и копий, щиты и мечи, плуги и бороны.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В древности были известны</a:t>
            </a:r>
            <a:br>
              <a:rPr lang="ru-RU" dirty="0" smtClean="0"/>
            </a:br>
            <a:r>
              <a:rPr lang="ru-RU" dirty="0" smtClean="0"/>
              <a:t> 7 металлов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7239000" cy="4846320"/>
          </a:xfrm>
        </p:spPr>
        <p:txBody>
          <a:bodyPr>
            <a:normAutofit/>
          </a:bodyPr>
          <a:lstStyle/>
          <a:p>
            <a:pPr algn="ctr" eaLnBrk="1" hangingPunct="1">
              <a:buNone/>
              <a:defRPr/>
            </a:pPr>
            <a:r>
              <a:rPr lang="ru-RU" sz="3600" dirty="0" smtClean="0"/>
              <a:t>Золото – Солнце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Серебро – Луна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Олово – Юпитер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Железо – Марс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Ртуть – Меркурий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Медь – Венера</a:t>
            </a:r>
          </a:p>
          <a:p>
            <a:pPr algn="ctr" eaLnBrk="1" hangingPunct="1">
              <a:buNone/>
              <a:defRPr/>
            </a:pPr>
            <a:r>
              <a:rPr lang="ru-RU" sz="3600" dirty="0" smtClean="0"/>
              <a:t>Свинец - Сатурн</a:t>
            </a:r>
          </a:p>
        </p:txBody>
      </p:sp>
      <p:pic>
        <p:nvPicPr>
          <p:cNvPr id="4100" name="Рисунок 3" descr="silver_m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2214554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1" name="Рисунок 4" descr="алхим олово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2786058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2" name="Рисунок 5" descr="железо алхим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3429000"/>
            <a:ext cx="666750" cy="666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3" name="Рисунок 6" descr="ртуть алхим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3636" y="4000504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4" name="Рисунок 7" descr="алхим медь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4643446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5" name="Рисунок 8" descr="свинец алхим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357826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6" name="Рисунок 9" descr="волокно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1571612"/>
            <a:ext cx="714375" cy="71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металлы – твердые вещества, кроме ртути.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7" name="Picture 3" descr="F:\Химия\99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8" y="3000372"/>
            <a:ext cx="2787612" cy="258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C:\Users\lord roman\Desktop\Химия1\Уроки\картинки урок знаний\Металлы\серебр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2928934"/>
            <a:ext cx="4129088" cy="2738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Твердость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Хром – самый твердый металл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Натрий – самый мягкий металл</a:t>
            </a:r>
            <a:endParaRPr lang="ru-RU" dirty="0"/>
          </a:p>
        </p:txBody>
      </p:sp>
      <p:pic>
        <p:nvPicPr>
          <p:cNvPr id="7" name="Рисунок 6" descr="натр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5" y="2852936"/>
            <a:ext cx="354099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r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044" y="2857496"/>
            <a:ext cx="3513576" cy="2515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973</TotalTime>
  <Words>426</Words>
  <Application>Microsoft Office PowerPoint</Application>
  <PresentationFormat>Экран (4:3)</PresentationFormat>
  <Paragraphs>112</Paragraphs>
  <Slides>32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Слайд 1</vt:lpstr>
      <vt:lpstr>Слайд 2</vt:lpstr>
      <vt:lpstr>Слайд 3</vt:lpstr>
      <vt:lpstr>Простые вещества – металлы.</vt:lpstr>
      <vt:lpstr>давайте вспомним</vt:lpstr>
      <vt:lpstr>Слайд 6</vt:lpstr>
      <vt:lpstr>В древности были известны  7 металлов</vt:lpstr>
      <vt:lpstr>Физические свойства</vt:lpstr>
      <vt:lpstr>Твердость </vt:lpstr>
      <vt:lpstr>твердость металлов</vt:lpstr>
      <vt:lpstr>Электропроводность</vt:lpstr>
      <vt:lpstr>Слайд 12</vt:lpstr>
      <vt:lpstr>теплопроводность</vt:lpstr>
      <vt:lpstr>Слайд 14</vt:lpstr>
      <vt:lpstr>Ковкость, пластичность</vt:lpstr>
      <vt:lpstr>пластичность </vt:lpstr>
      <vt:lpstr>Металлический блеск</vt:lpstr>
      <vt:lpstr>Металлы звенят</vt:lpstr>
      <vt:lpstr>Слайд 19</vt:lpstr>
      <vt:lpstr>Цвет металлов</vt:lpstr>
      <vt:lpstr>Слайд 21</vt:lpstr>
      <vt:lpstr>Слайд 22</vt:lpstr>
      <vt:lpstr>Аллотропия металлов</vt:lpstr>
      <vt:lpstr>лабораторная работа</vt:lpstr>
      <vt:lpstr>заполните таблицу</vt:lpstr>
      <vt:lpstr>кроссворд</vt:lpstr>
      <vt:lpstr>загадки</vt:lpstr>
      <vt:lpstr>загадки</vt:lpstr>
      <vt:lpstr>загадки</vt:lpstr>
      <vt:lpstr>загадки</vt:lpstr>
      <vt:lpstr>загадки</vt:lpstr>
      <vt:lpstr>домашнее задание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вещества – металлы.</dc:title>
  <dc:creator>Ромео</dc:creator>
  <cp:lastModifiedBy>Hargis</cp:lastModifiedBy>
  <cp:revision>85</cp:revision>
  <dcterms:created xsi:type="dcterms:W3CDTF">2008-11-12T19:55:53Z</dcterms:created>
  <dcterms:modified xsi:type="dcterms:W3CDTF">2014-01-10T14:04:07Z</dcterms:modified>
</cp:coreProperties>
</file>