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Aharoni" pitchFamily="2" charset="-79"/>
                <a:cs typeface="Aharoni" pitchFamily="2" charset="-79"/>
              </a:rPr>
              <a:t>?</a:t>
            </a:r>
            <a:endParaRPr lang="ru-RU" sz="11500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Изводишь единого слова ради,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Тысячи тонн словесной руды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Вл. Маяковский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 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В начале было Слово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«Евангелие»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 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В поэзии переводчик не раб, а соперник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По В. Жуковскому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Джон Голсуорси</a:t>
            </a:r>
            <a:endParaRPr lang="ru-RU" b="1" dirty="0">
              <a:cs typeface="Aharoni" pitchFamily="2" charset="-79"/>
            </a:endParaRPr>
          </a:p>
        </p:txBody>
      </p:sp>
      <p:pic>
        <p:nvPicPr>
          <p:cNvPr id="1026" name="Picture 2" descr="C:\Users\Максим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3329609" cy="4572000"/>
          </a:xfrm>
          <a:prstGeom prst="rect">
            <a:avLst/>
          </a:prstGeom>
          <a:noFill/>
        </p:spPr>
      </p:pic>
      <p:pic>
        <p:nvPicPr>
          <p:cNvPr id="1027" name="Picture 3" descr="C:\Users\Максим\Desktop\dzhon_golsuorsi_sovremennaya_komediya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929066"/>
            <a:ext cx="2014534" cy="2786082"/>
          </a:xfrm>
          <a:prstGeom prst="rect">
            <a:avLst/>
          </a:prstGeom>
          <a:noFill/>
        </p:spPr>
      </p:pic>
      <p:pic>
        <p:nvPicPr>
          <p:cNvPr id="1028" name="Picture 4" descr="C:\Users\Максим\Desktop\55865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928802"/>
            <a:ext cx="2200278" cy="3046418"/>
          </a:xfrm>
          <a:prstGeom prst="rect">
            <a:avLst/>
          </a:prstGeom>
          <a:noFill/>
        </p:spPr>
      </p:pic>
      <p:pic>
        <p:nvPicPr>
          <p:cNvPr id="1030" name="Picture 6" descr="C:\Users\Максим\Desktop\page_16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214422"/>
            <a:ext cx="235745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Новелла 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err="1" smtClean="0">
                <a:solidFill>
                  <a:schemeClr val="bg1"/>
                </a:solidFill>
                <a:cs typeface="Aharoni" pitchFamily="2" charset="-79"/>
              </a:rPr>
              <a:t>Расска́з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 или </a:t>
            </a:r>
            <a:r>
              <a:rPr lang="ru-RU" sz="2400" b="1" dirty="0" err="1" smtClean="0">
                <a:solidFill>
                  <a:schemeClr val="bg1"/>
                </a:solidFill>
                <a:cs typeface="Aharoni" pitchFamily="2" charset="-79"/>
              </a:rPr>
              <a:t>нове́лла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— 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основной жанр малой повествовательной прозы. Автора рассказов принято именовать новеллистом, а совокупность рассказов — </a:t>
            </a:r>
            <a:r>
              <a:rPr lang="ru-RU" sz="2400" b="1" dirty="0" err="1" smtClean="0">
                <a:solidFill>
                  <a:schemeClr val="bg1"/>
                </a:solidFill>
                <a:cs typeface="Aharoni" pitchFamily="2" charset="-79"/>
              </a:rPr>
              <a:t>новеллистикой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Новелла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 — более краткая форма 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художественной прозы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, нежели повесть или роман. Восходит к 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фольклорным жанрам </a:t>
            </a:r>
            <a:r>
              <a:rPr lang="ru-RU" sz="2400" b="1" dirty="0" smtClean="0">
                <a:solidFill>
                  <a:schemeClr val="bg1"/>
                </a:solidFill>
                <a:cs typeface="Aharoni" pitchFamily="2" charset="-79"/>
              </a:rPr>
              <a:t>устного пересказа в виде сказаний или поучительного иносказания и притчи. По сравнению с более развёрнутыми повествовательными формами в рассказах немного действующих лиц и одна сюжетная линия (реже несколько) при характерном наличии какой-то одной проблемы.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Художественные 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Психологизм: «история души человеческой».</a:t>
            </a: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Точность, лаконизм </a:t>
            </a: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повествования</a:t>
            </a: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.</a:t>
            </a: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Духовный конфликт.</a:t>
            </a: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Этический конфликт (отношение к прекрасному, жертвовать настоящим счастьем ради общепринятого).</a:t>
            </a: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Неожиданный поворот </a:t>
            </a: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событий.</a:t>
            </a:r>
            <a:endParaRPr lang="ru-RU" b="1" dirty="0" smtClean="0">
              <a:solidFill>
                <a:schemeClr val="bg1"/>
              </a:solidFill>
              <a:cs typeface="Aharoni" pitchFamily="2" charset="-79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Живописность </a:t>
            </a:r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Импрессионизм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– </a:t>
            </a:r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от фр. впечатление, модернистское художественное направление, возникшее в творчестве французских живописцев 19 в. и оказавшее  существенное влияние на русскую культуру. </a:t>
            </a:r>
            <a:endParaRPr lang="ru-RU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Средства выразительности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эпитеты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метафора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высокая лексика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фразеологизм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деталь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образ-символ</a:t>
            </a:r>
          </a:p>
          <a:p>
            <a:r>
              <a:rPr lang="ru-RU" b="1" dirty="0" smtClean="0">
                <a:solidFill>
                  <a:schemeClr val="bg1"/>
                </a:solidFill>
                <a:cs typeface="Aharoni" pitchFamily="2" charset="-79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выразительности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26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37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Metaphors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Epithets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Repetition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Simile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precious sense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achievable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elysium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He had stumbled… he had stumbled …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glittering or golden visions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a buried memory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the captured loveliness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precious sense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restful inebriety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unbidden flying rapture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cs typeface="Aharoni" pitchFamily="2" charset="-79"/>
              </a:rPr>
              <a:t>Критерии оценки перевода</a:t>
            </a:r>
            <a:endParaRPr lang="ru-RU" sz="4000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образность;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богатство лексики, художественных </a:t>
            </a:r>
            <a:r>
              <a:rPr lang="ru-RU" b="1" dirty="0" smtClean="0">
                <a:solidFill>
                  <a:schemeClr val="bg1"/>
                </a:solidFill>
              </a:rPr>
              <a:t>средств;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особенности стиля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грамотность речи;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умение </a:t>
            </a:r>
            <a:r>
              <a:rPr lang="ru-RU" b="1" dirty="0" smtClean="0">
                <a:solidFill>
                  <a:schemeClr val="bg1"/>
                </a:solidFill>
              </a:rPr>
              <a:t>перевести </a:t>
            </a:r>
            <a:r>
              <a:rPr lang="ru-RU" b="1" dirty="0" smtClean="0">
                <a:solidFill>
                  <a:schemeClr val="bg1"/>
                </a:solidFill>
              </a:rPr>
              <a:t>образ-символ.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b="1" dirty="0" smtClean="0">
                <a:latin typeface="Aharoni" pitchFamily="2" charset="-79"/>
                <a:cs typeface="Aharoni" pitchFamily="2" charset="-79"/>
              </a:rPr>
              <a:t>?</a:t>
            </a:r>
            <a:endParaRPr lang="ru-RU" sz="54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«Проба пера»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«Тернистый путь переводчика»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«Мастер-перевод»</a:t>
            </a:r>
            <a:endParaRPr lang="ru-RU" sz="6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160</Words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?</vt:lpstr>
      <vt:lpstr>Джон Голсуорси</vt:lpstr>
      <vt:lpstr>Новелла </vt:lpstr>
      <vt:lpstr>Художественные приемы</vt:lpstr>
      <vt:lpstr>Импрессионизм</vt:lpstr>
      <vt:lpstr>Средства выразительности</vt:lpstr>
      <vt:lpstr>Средства выразительности</vt:lpstr>
      <vt:lpstr>Критерии оценки перевода</vt:lpstr>
      <vt:lpstr>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</dc:title>
  <dc:creator>Максим</dc:creator>
  <cp:lastModifiedBy>Максим</cp:lastModifiedBy>
  <cp:revision>11</cp:revision>
  <dcterms:created xsi:type="dcterms:W3CDTF">2013-12-10T19:47:02Z</dcterms:created>
  <dcterms:modified xsi:type="dcterms:W3CDTF">2013-12-10T20:17:02Z</dcterms:modified>
</cp:coreProperties>
</file>