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71" r:id="rId4"/>
    <p:sldId id="270" r:id="rId5"/>
    <p:sldId id="272" r:id="rId6"/>
    <p:sldId id="273" r:id="rId7"/>
    <p:sldId id="266" r:id="rId8"/>
    <p:sldId id="269" r:id="rId9"/>
    <p:sldId id="257" r:id="rId10"/>
    <p:sldId id="258" r:id="rId11"/>
    <p:sldId id="260" r:id="rId12"/>
    <p:sldId id="261" r:id="rId13"/>
    <p:sldId id="262" r:id="rId14"/>
    <p:sldId id="263" r:id="rId15"/>
    <p:sldId id="264" r:id="rId16"/>
    <p:sldId id="265" r:id="rId17"/>
    <p:sldId id="274" r:id="rId18"/>
    <p:sldId id="25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4CB56"/>
    <a:srgbClr val="F9C7D5"/>
    <a:srgbClr val="F27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4660"/>
  </p:normalViewPr>
  <p:slideViewPr>
    <p:cSldViewPr>
      <p:cViewPr>
        <p:scale>
          <a:sx n="66" d="100"/>
          <a:sy n="66" d="100"/>
        </p:scale>
        <p:origin x="-10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34.wmf"/><Relationship Id="rId5" Type="http://schemas.openxmlformats.org/officeDocument/2006/relationships/image" Target="../media/image28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8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4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3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87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0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FFBB-479D-4E6D-B8B4-F860D74121CF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AE1A-724C-4D08-BCA2-418FEB24A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2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9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jpeg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wmf"/><Relationship Id="rId17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35.jpeg"/><Relationship Id="rId10" Type="http://schemas.openxmlformats.org/officeDocument/2006/relationships/image" Target="../media/image3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13.wmf"/><Relationship Id="rId19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jpeg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jpeg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3.jpeg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jpeg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1286" y="248816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16" y="260648"/>
            <a:ext cx="374441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Тема:</a:t>
            </a: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Picture 3" descr="C:\Users\Анна\AppData\Local\Microsoft\Windows\Temporary Internet Files\Content.IE5\HBS2JEIF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912" y="2780928"/>
            <a:ext cx="2344175" cy="164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1412776"/>
            <a:ext cx="89289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Определение параллельных прямых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1683" y="4832285"/>
            <a:ext cx="34806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№166</a:t>
            </a:r>
          </a:p>
          <a:p>
            <a:pPr algn="ctr"/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А.Ю.</a:t>
            </a:r>
            <a:endParaRPr lang="ru-RU" sz="3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24744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606" y="4476711"/>
            <a:ext cx="2599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все углы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7165" y="112474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2150" y="24583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90" y="119675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067" y="15271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39127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6503" y="28529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9667" y="355820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7858" y="26369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47001"/>
              </p:ext>
            </p:extLst>
          </p:nvPr>
        </p:nvGraphicFramePr>
        <p:xfrm>
          <a:off x="4182151" y="3795402"/>
          <a:ext cx="1325953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" name="Формула" r:id="rId3" imgW="457200" imgH="177480" progId="Equation.3">
                  <p:embed/>
                </p:oleObj>
              </mc:Choice>
              <mc:Fallback>
                <p:oleObj name="Формула" r:id="rId3" imgW="457200" imgH="177480" progId="Equation.3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1" y="3795402"/>
                        <a:ext cx="1325953" cy="448940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520758"/>
              </p:ext>
            </p:extLst>
          </p:nvPr>
        </p:nvGraphicFramePr>
        <p:xfrm>
          <a:off x="4212194" y="4476712"/>
          <a:ext cx="123982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" name="Формула" r:id="rId5" imgW="457200" imgH="177480" progId="Equation.3">
                  <p:embed/>
                </p:oleObj>
              </mc:Choice>
              <mc:Fallback>
                <p:oleObj name="Формула" r:id="rId5" imgW="457200" imgH="177480" progId="Equation.3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194" y="4476712"/>
                        <a:ext cx="1239822" cy="449262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445922"/>
              </p:ext>
            </p:extLst>
          </p:nvPr>
        </p:nvGraphicFramePr>
        <p:xfrm>
          <a:off x="4182150" y="5157192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Формула" r:id="rId7" imgW="507960" imgH="177480" progId="Equation.3">
                  <p:embed/>
                </p:oleObj>
              </mc:Choice>
              <mc:Fallback>
                <p:oleObj name="Формула" r:id="rId7" imgW="507960" imgH="177480" progId="Equation.3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0" y="5157192"/>
                        <a:ext cx="1282700" cy="449262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98087"/>
              </p:ext>
            </p:extLst>
          </p:nvPr>
        </p:nvGraphicFramePr>
        <p:xfrm>
          <a:off x="4201227" y="5949280"/>
          <a:ext cx="12811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" name="Формула" r:id="rId9" imgW="507960" imgH="177480" progId="Equation.3">
                  <p:embed/>
                </p:oleObj>
              </mc:Choice>
              <mc:Fallback>
                <p:oleObj name="Формула" r:id="rId9" imgW="507960" imgH="177480" progId="Equation.3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227" y="5949280"/>
                        <a:ext cx="1281113" cy="449262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141899"/>
              </p:ext>
            </p:extLst>
          </p:nvPr>
        </p:nvGraphicFramePr>
        <p:xfrm>
          <a:off x="6567488" y="3795713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" name="Формула" r:id="rId11" imgW="507960" imgH="177480" progId="Equation.3">
                  <p:embed/>
                </p:oleObj>
              </mc:Choice>
              <mc:Fallback>
                <p:oleObj name="Формула" r:id="rId11" imgW="507960" imgH="17748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795713"/>
                        <a:ext cx="1282700" cy="449262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295189"/>
              </p:ext>
            </p:extLst>
          </p:nvPr>
        </p:nvGraphicFramePr>
        <p:xfrm>
          <a:off x="6537315" y="4489114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" name="Формула" r:id="rId13" imgW="507960" imgH="177480" progId="Equation.3">
                  <p:embed/>
                </p:oleObj>
              </mc:Choice>
              <mc:Fallback>
                <p:oleObj name="Формула" r:id="rId13" imgW="507960" imgH="177480" progId="Equation.3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15" y="4489114"/>
                        <a:ext cx="1282700" cy="449262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95065"/>
              </p:ext>
            </p:extLst>
          </p:nvPr>
        </p:nvGraphicFramePr>
        <p:xfrm>
          <a:off x="6556884" y="5157192"/>
          <a:ext cx="12493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" name="Формула" r:id="rId15" imgW="495000" imgH="164880" progId="Equation.3">
                  <p:embed/>
                </p:oleObj>
              </mc:Choice>
              <mc:Fallback>
                <p:oleObj name="Формула" r:id="rId15" imgW="495000" imgH="164880" progId="Equation.3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884" y="5157192"/>
                        <a:ext cx="1249362" cy="417512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22176"/>
              </p:ext>
            </p:extLst>
          </p:nvPr>
        </p:nvGraphicFramePr>
        <p:xfrm>
          <a:off x="6565947" y="5877272"/>
          <a:ext cx="12509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" name="Формула" r:id="rId17" imgW="495000" imgH="177480" progId="Equation.3">
                  <p:embed/>
                </p:oleObj>
              </mc:Choice>
              <mc:Fallback>
                <p:oleObj name="Формула" r:id="rId17" imgW="495000" imgH="177480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47" y="5877272"/>
                        <a:ext cx="1250950" cy="449263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Месяц 22"/>
          <p:cNvSpPr/>
          <p:nvPr/>
        </p:nvSpPr>
        <p:spPr>
          <a:xfrm rot="8818417">
            <a:off x="4436431" y="959915"/>
            <a:ext cx="162476" cy="460603"/>
          </a:xfrm>
          <a:prstGeom prst="mo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есяц 23"/>
          <p:cNvSpPr/>
          <p:nvPr/>
        </p:nvSpPr>
        <p:spPr>
          <a:xfrm rot="3220163">
            <a:off x="3465266" y="716439"/>
            <a:ext cx="448992" cy="835132"/>
          </a:xfrm>
          <a:prstGeom prst="moon">
            <a:avLst>
              <a:gd name="adj" fmla="val 268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есяц 24"/>
          <p:cNvSpPr/>
          <p:nvPr/>
        </p:nvSpPr>
        <p:spPr>
          <a:xfrm rot="13743176">
            <a:off x="3935834" y="1589598"/>
            <a:ext cx="363442" cy="717430"/>
          </a:xfrm>
          <a:prstGeom prst="moon">
            <a:avLst>
              <a:gd name="adj" fmla="val 2558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есяц 25"/>
          <p:cNvSpPr/>
          <p:nvPr/>
        </p:nvSpPr>
        <p:spPr>
          <a:xfrm rot="9322439" flipH="1">
            <a:off x="2067851" y="2977870"/>
            <a:ext cx="255771" cy="552570"/>
          </a:xfrm>
          <a:prstGeom prst="moon">
            <a:avLst>
              <a:gd name="adj" fmla="val 24021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есяц 26"/>
          <p:cNvSpPr/>
          <p:nvPr/>
        </p:nvSpPr>
        <p:spPr>
          <a:xfrm rot="3466158">
            <a:off x="2528085" y="2030556"/>
            <a:ext cx="427599" cy="835132"/>
          </a:xfrm>
          <a:prstGeom prst="moon">
            <a:avLst>
              <a:gd name="adj" fmla="val 26811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9487769">
            <a:off x="3446467" y="2267220"/>
            <a:ext cx="296850" cy="671712"/>
          </a:xfrm>
          <a:prstGeom prst="moon">
            <a:avLst>
              <a:gd name="adj" fmla="val 29787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 rot="14740734">
            <a:off x="2854142" y="2993604"/>
            <a:ext cx="417660" cy="924419"/>
          </a:xfrm>
          <a:prstGeom prst="moon">
            <a:avLst>
              <a:gd name="adj" fmla="val 25583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 rot="8818417" flipH="1">
            <a:off x="3149243" y="1732619"/>
            <a:ext cx="187978" cy="491143"/>
          </a:xfrm>
          <a:prstGeom prst="moon">
            <a:avLst>
              <a:gd name="adj" fmla="val 2402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47" name="Picture 123" descr="C:\Users\Анна\AppData\Local\Microsoft\Windows\Temporary Internet Files\Content.IE5\VS0IT22V\dglxasset[1].aspx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010" y="245839"/>
            <a:ext cx="1819656" cy="13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8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78462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85802" y="134117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8845" y="10655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3808" y="299695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07087" y="1561915"/>
            <a:ext cx="89666" cy="89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96136" y="1251509"/>
            <a:ext cx="89666" cy="89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220072" y="3182951"/>
            <a:ext cx="89666" cy="89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826150" y="2907286"/>
            <a:ext cx="89666" cy="89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114813" y="33273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2298" y="4293096"/>
            <a:ext cx="3039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AC - </a:t>
            </a:r>
            <a:r>
              <a:rPr lang="ru-RU" sz="4000" b="1" i="1" dirty="0" smtClean="0">
                <a:solidFill>
                  <a:srgbClr val="FF0000"/>
                </a:solidFill>
              </a:rPr>
              <a:t>секущая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fs.servers.soneta.ru/original/001/829d73e0-2f6b-4bfb-ab31-25dc90f4ff63.jpg"/>
          <p:cNvPicPr>
            <a:picLocks noChangeAspect="1" noChangeArrowheads="1"/>
          </p:cNvPicPr>
          <p:nvPr/>
        </p:nvPicPr>
        <p:blipFill>
          <a:blip r:embed="rId2" cstate="print">
            <a:lum bright="-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00982"/>
            <a:ext cx="1688918" cy="11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5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28099" y="548680"/>
            <a:ext cx="5544616" cy="2844168"/>
            <a:chOff x="1079612" y="944873"/>
            <a:chExt cx="5544616" cy="284416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407089" y="1232905"/>
              <a:ext cx="5040560" cy="72008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079612" y="2694713"/>
              <a:ext cx="5544616" cy="71169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195736" y="944873"/>
              <a:ext cx="2091673" cy="284416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885802" y="134117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68845" y="106551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3808" y="299695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807087" y="1561915"/>
              <a:ext cx="89666" cy="8966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5796136" y="1251509"/>
              <a:ext cx="89666" cy="896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5220072" y="3182951"/>
              <a:ext cx="89666" cy="896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26150" y="2907286"/>
              <a:ext cx="89666" cy="8966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14813" y="332737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Freeform 6"/>
          <p:cNvSpPr>
            <a:spLocks/>
          </p:cNvSpPr>
          <p:nvPr/>
        </p:nvSpPr>
        <p:spPr bwMode="auto">
          <a:xfrm rot="18286065">
            <a:off x="2460567" y="1588072"/>
            <a:ext cx="1522315" cy="1407246"/>
          </a:xfrm>
          <a:custGeom>
            <a:avLst/>
            <a:gdLst>
              <a:gd name="T0" fmla="*/ 1792 w 1792"/>
              <a:gd name="T1" fmla="*/ 0 h 1632"/>
              <a:gd name="T2" fmla="*/ 0 w 1792"/>
              <a:gd name="T3" fmla="*/ 32 h 1632"/>
              <a:gd name="T4" fmla="*/ 720 w 1792"/>
              <a:gd name="T5" fmla="*/ 1632 h 1632"/>
              <a:gd name="T6" fmla="*/ 1198 w 1792"/>
              <a:gd name="T7" fmla="*/ 1461 h 1632"/>
              <a:gd name="T8" fmla="*/ 1549 w 1792"/>
              <a:gd name="T9" fmla="*/ 1118 h 1632"/>
              <a:gd name="T10" fmla="*/ 1614 w 1792"/>
              <a:gd name="T11" fmla="*/ 808 h 1632"/>
              <a:gd name="T12" fmla="*/ 1708 w 1792"/>
              <a:gd name="T13" fmla="*/ 364 h 1632"/>
              <a:gd name="connsiteX0" fmla="*/ 10629 w 10629"/>
              <a:gd name="connsiteY0" fmla="*/ 421 h 10421"/>
              <a:gd name="connsiteX1" fmla="*/ 0 w 10629"/>
              <a:gd name="connsiteY1" fmla="*/ 0 h 10421"/>
              <a:gd name="connsiteX2" fmla="*/ 4647 w 10629"/>
              <a:gd name="connsiteY2" fmla="*/ 10421 h 10421"/>
              <a:gd name="connsiteX3" fmla="*/ 7314 w 10629"/>
              <a:gd name="connsiteY3" fmla="*/ 9373 h 10421"/>
              <a:gd name="connsiteX4" fmla="*/ 9273 w 10629"/>
              <a:gd name="connsiteY4" fmla="*/ 7271 h 10421"/>
              <a:gd name="connsiteX5" fmla="*/ 9636 w 10629"/>
              <a:gd name="connsiteY5" fmla="*/ 5372 h 10421"/>
              <a:gd name="connsiteX6" fmla="*/ 10160 w 10629"/>
              <a:gd name="connsiteY6" fmla="*/ 2651 h 10421"/>
              <a:gd name="connsiteX0" fmla="*/ 10629 w 10629"/>
              <a:gd name="connsiteY0" fmla="*/ 421 h 10450"/>
              <a:gd name="connsiteX1" fmla="*/ 0 w 10629"/>
              <a:gd name="connsiteY1" fmla="*/ 0 h 10450"/>
              <a:gd name="connsiteX2" fmla="*/ 4788 w 10629"/>
              <a:gd name="connsiteY2" fmla="*/ 10450 h 10450"/>
              <a:gd name="connsiteX3" fmla="*/ 7314 w 10629"/>
              <a:gd name="connsiteY3" fmla="*/ 9373 h 10450"/>
              <a:gd name="connsiteX4" fmla="*/ 9273 w 10629"/>
              <a:gd name="connsiteY4" fmla="*/ 7271 h 10450"/>
              <a:gd name="connsiteX5" fmla="*/ 9636 w 10629"/>
              <a:gd name="connsiteY5" fmla="*/ 5372 h 10450"/>
              <a:gd name="connsiteX6" fmla="*/ 10160 w 10629"/>
              <a:gd name="connsiteY6" fmla="*/ 2651 h 10450"/>
              <a:gd name="connsiteX0" fmla="*/ 9873 w 10160"/>
              <a:gd name="connsiteY0" fmla="*/ 594 h 10450"/>
              <a:gd name="connsiteX1" fmla="*/ 0 w 10160"/>
              <a:gd name="connsiteY1" fmla="*/ 0 h 10450"/>
              <a:gd name="connsiteX2" fmla="*/ 4788 w 10160"/>
              <a:gd name="connsiteY2" fmla="*/ 10450 h 10450"/>
              <a:gd name="connsiteX3" fmla="*/ 7314 w 10160"/>
              <a:gd name="connsiteY3" fmla="*/ 9373 h 10450"/>
              <a:gd name="connsiteX4" fmla="*/ 9273 w 10160"/>
              <a:gd name="connsiteY4" fmla="*/ 7271 h 10450"/>
              <a:gd name="connsiteX5" fmla="*/ 9636 w 10160"/>
              <a:gd name="connsiteY5" fmla="*/ 5372 h 10450"/>
              <a:gd name="connsiteX6" fmla="*/ 10160 w 10160"/>
              <a:gd name="connsiteY6" fmla="*/ 2651 h 10450"/>
              <a:gd name="connsiteX0" fmla="*/ 9672 w 9959"/>
              <a:gd name="connsiteY0" fmla="*/ 626 h 10482"/>
              <a:gd name="connsiteX1" fmla="*/ 0 w 9959"/>
              <a:gd name="connsiteY1" fmla="*/ 0 h 10482"/>
              <a:gd name="connsiteX2" fmla="*/ 4587 w 9959"/>
              <a:gd name="connsiteY2" fmla="*/ 10482 h 10482"/>
              <a:gd name="connsiteX3" fmla="*/ 7113 w 9959"/>
              <a:gd name="connsiteY3" fmla="*/ 9405 h 10482"/>
              <a:gd name="connsiteX4" fmla="*/ 9072 w 9959"/>
              <a:gd name="connsiteY4" fmla="*/ 7303 h 10482"/>
              <a:gd name="connsiteX5" fmla="*/ 9435 w 9959"/>
              <a:gd name="connsiteY5" fmla="*/ 5404 h 10482"/>
              <a:gd name="connsiteX6" fmla="*/ 9959 w 9959"/>
              <a:gd name="connsiteY6" fmla="*/ 2683 h 10482"/>
              <a:gd name="connsiteX0" fmla="*/ 9712 w 10000"/>
              <a:gd name="connsiteY0" fmla="*/ 597 h 9834"/>
              <a:gd name="connsiteX1" fmla="*/ 0 w 10000"/>
              <a:gd name="connsiteY1" fmla="*/ 0 h 9834"/>
              <a:gd name="connsiteX2" fmla="*/ 4830 w 10000"/>
              <a:gd name="connsiteY2" fmla="*/ 9834 h 9834"/>
              <a:gd name="connsiteX3" fmla="*/ 7142 w 10000"/>
              <a:gd name="connsiteY3" fmla="*/ 8973 h 9834"/>
              <a:gd name="connsiteX4" fmla="*/ 9109 w 10000"/>
              <a:gd name="connsiteY4" fmla="*/ 6967 h 9834"/>
              <a:gd name="connsiteX5" fmla="*/ 9474 w 10000"/>
              <a:gd name="connsiteY5" fmla="*/ 5156 h 9834"/>
              <a:gd name="connsiteX6" fmla="*/ 10000 w 10000"/>
              <a:gd name="connsiteY6" fmla="*/ 2560 h 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9834">
                <a:moveTo>
                  <a:pt x="9712" y="597"/>
                </a:moveTo>
                <a:lnTo>
                  <a:pt x="0" y="0"/>
                </a:lnTo>
                <a:lnTo>
                  <a:pt x="4830" y="9834"/>
                </a:lnTo>
                <a:lnTo>
                  <a:pt x="7142" y="8973"/>
                </a:lnTo>
                <a:lnTo>
                  <a:pt x="9109" y="6967"/>
                </a:lnTo>
                <a:cubicBezTo>
                  <a:pt x="9231" y="6363"/>
                  <a:pt x="9352" y="5760"/>
                  <a:pt x="9474" y="5156"/>
                </a:cubicBezTo>
                <a:lnTo>
                  <a:pt x="10000" y="2560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 rot="321586">
            <a:off x="2816702" y="958142"/>
            <a:ext cx="1575851" cy="963892"/>
          </a:xfrm>
          <a:custGeom>
            <a:avLst/>
            <a:gdLst>
              <a:gd name="T0" fmla="*/ 1792 w 1792"/>
              <a:gd name="T1" fmla="*/ 0 h 1632"/>
              <a:gd name="T2" fmla="*/ 0 w 1792"/>
              <a:gd name="T3" fmla="*/ 32 h 1632"/>
              <a:gd name="T4" fmla="*/ 720 w 1792"/>
              <a:gd name="T5" fmla="*/ 1632 h 1632"/>
              <a:gd name="T6" fmla="*/ 1198 w 1792"/>
              <a:gd name="T7" fmla="*/ 1461 h 1632"/>
              <a:gd name="T8" fmla="*/ 1549 w 1792"/>
              <a:gd name="T9" fmla="*/ 1118 h 1632"/>
              <a:gd name="T10" fmla="*/ 1614 w 1792"/>
              <a:gd name="T11" fmla="*/ 808 h 1632"/>
              <a:gd name="T12" fmla="*/ 1708 w 1792"/>
              <a:gd name="T13" fmla="*/ 364 h 1632"/>
              <a:gd name="connsiteX0" fmla="*/ 10629 w 10629"/>
              <a:gd name="connsiteY0" fmla="*/ 421 h 10421"/>
              <a:gd name="connsiteX1" fmla="*/ 0 w 10629"/>
              <a:gd name="connsiteY1" fmla="*/ 0 h 10421"/>
              <a:gd name="connsiteX2" fmla="*/ 4647 w 10629"/>
              <a:gd name="connsiteY2" fmla="*/ 10421 h 10421"/>
              <a:gd name="connsiteX3" fmla="*/ 7314 w 10629"/>
              <a:gd name="connsiteY3" fmla="*/ 9373 h 10421"/>
              <a:gd name="connsiteX4" fmla="*/ 9273 w 10629"/>
              <a:gd name="connsiteY4" fmla="*/ 7271 h 10421"/>
              <a:gd name="connsiteX5" fmla="*/ 9636 w 10629"/>
              <a:gd name="connsiteY5" fmla="*/ 5372 h 10421"/>
              <a:gd name="connsiteX6" fmla="*/ 10160 w 10629"/>
              <a:gd name="connsiteY6" fmla="*/ 2651 h 10421"/>
              <a:gd name="connsiteX0" fmla="*/ 10629 w 10629"/>
              <a:gd name="connsiteY0" fmla="*/ 421 h 10450"/>
              <a:gd name="connsiteX1" fmla="*/ 0 w 10629"/>
              <a:gd name="connsiteY1" fmla="*/ 0 h 10450"/>
              <a:gd name="connsiteX2" fmla="*/ 4788 w 10629"/>
              <a:gd name="connsiteY2" fmla="*/ 10450 h 10450"/>
              <a:gd name="connsiteX3" fmla="*/ 7314 w 10629"/>
              <a:gd name="connsiteY3" fmla="*/ 9373 h 10450"/>
              <a:gd name="connsiteX4" fmla="*/ 9273 w 10629"/>
              <a:gd name="connsiteY4" fmla="*/ 7271 h 10450"/>
              <a:gd name="connsiteX5" fmla="*/ 9636 w 10629"/>
              <a:gd name="connsiteY5" fmla="*/ 5372 h 10450"/>
              <a:gd name="connsiteX6" fmla="*/ 10160 w 10629"/>
              <a:gd name="connsiteY6" fmla="*/ 2651 h 10450"/>
              <a:gd name="connsiteX0" fmla="*/ 13043 w 13043"/>
              <a:gd name="connsiteY0" fmla="*/ 421 h 9373"/>
              <a:gd name="connsiteX1" fmla="*/ 2414 w 13043"/>
              <a:gd name="connsiteY1" fmla="*/ 0 h 9373"/>
              <a:gd name="connsiteX2" fmla="*/ 0 w 13043"/>
              <a:gd name="connsiteY2" fmla="*/ 4707 h 9373"/>
              <a:gd name="connsiteX3" fmla="*/ 9728 w 13043"/>
              <a:gd name="connsiteY3" fmla="*/ 9373 h 9373"/>
              <a:gd name="connsiteX4" fmla="*/ 11687 w 13043"/>
              <a:gd name="connsiteY4" fmla="*/ 7271 h 9373"/>
              <a:gd name="connsiteX5" fmla="*/ 12050 w 13043"/>
              <a:gd name="connsiteY5" fmla="*/ 5372 h 9373"/>
              <a:gd name="connsiteX6" fmla="*/ 12574 w 13043"/>
              <a:gd name="connsiteY6" fmla="*/ 2651 h 9373"/>
              <a:gd name="connsiteX0" fmla="*/ 7574 w 9640"/>
              <a:gd name="connsiteY0" fmla="*/ 0 h 12238"/>
              <a:gd name="connsiteX1" fmla="*/ 1851 w 9640"/>
              <a:gd name="connsiteY1" fmla="*/ 2238 h 12238"/>
              <a:gd name="connsiteX2" fmla="*/ 0 w 9640"/>
              <a:gd name="connsiteY2" fmla="*/ 7260 h 12238"/>
              <a:gd name="connsiteX3" fmla="*/ 7458 w 9640"/>
              <a:gd name="connsiteY3" fmla="*/ 12238 h 12238"/>
              <a:gd name="connsiteX4" fmla="*/ 8960 w 9640"/>
              <a:gd name="connsiteY4" fmla="*/ 9995 h 12238"/>
              <a:gd name="connsiteX5" fmla="*/ 9239 w 9640"/>
              <a:gd name="connsiteY5" fmla="*/ 7969 h 12238"/>
              <a:gd name="connsiteX6" fmla="*/ 9640 w 9640"/>
              <a:gd name="connsiteY6" fmla="*/ 5066 h 12238"/>
              <a:gd name="connsiteX0" fmla="*/ 7857 w 9591"/>
              <a:gd name="connsiteY0" fmla="*/ 109 h 10109"/>
              <a:gd name="connsiteX1" fmla="*/ 1920 w 9591"/>
              <a:gd name="connsiteY1" fmla="*/ 1938 h 10109"/>
              <a:gd name="connsiteX2" fmla="*/ 0 w 9591"/>
              <a:gd name="connsiteY2" fmla="*/ 6041 h 10109"/>
              <a:gd name="connsiteX3" fmla="*/ 7737 w 9591"/>
              <a:gd name="connsiteY3" fmla="*/ 10109 h 10109"/>
              <a:gd name="connsiteX4" fmla="*/ 9295 w 9591"/>
              <a:gd name="connsiteY4" fmla="*/ 8276 h 10109"/>
              <a:gd name="connsiteX5" fmla="*/ 9584 w 9591"/>
              <a:gd name="connsiteY5" fmla="*/ 6621 h 10109"/>
              <a:gd name="connsiteX6" fmla="*/ 8055 w 9591"/>
              <a:gd name="connsiteY6" fmla="*/ 0 h 10109"/>
              <a:gd name="connsiteX0" fmla="*/ 8192 w 9696"/>
              <a:gd name="connsiteY0" fmla="*/ 108 h 10000"/>
              <a:gd name="connsiteX1" fmla="*/ 2002 w 9696"/>
              <a:gd name="connsiteY1" fmla="*/ 1917 h 10000"/>
              <a:gd name="connsiteX2" fmla="*/ 0 w 9696"/>
              <a:gd name="connsiteY2" fmla="*/ 5976 h 10000"/>
              <a:gd name="connsiteX3" fmla="*/ 8067 w 9696"/>
              <a:gd name="connsiteY3" fmla="*/ 10000 h 10000"/>
              <a:gd name="connsiteX4" fmla="*/ 9691 w 9696"/>
              <a:gd name="connsiteY4" fmla="*/ 8187 h 10000"/>
              <a:gd name="connsiteX5" fmla="*/ 8517 w 9696"/>
              <a:gd name="connsiteY5" fmla="*/ 3958 h 10000"/>
              <a:gd name="connsiteX6" fmla="*/ 8398 w 9696"/>
              <a:gd name="connsiteY6" fmla="*/ 0 h 10000"/>
              <a:gd name="connsiteX0" fmla="*/ 8449 w 8816"/>
              <a:gd name="connsiteY0" fmla="*/ 108 h 10000"/>
              <a:gd name="connsiteX1" fmla="*/ 2065 w 8816"/>
              <a:gd name="connsiteY1" fmla="*/ 1917 h 10000"/>
              <a:gd name="connsiteX2" fmla="*/ 0 w 8816"/>
              <a:gd name="connsiteY2" fmla="*/ 5976 h 10000"/>
              <a:gd name="connsiteX3" fmla="*/ 8320 w 8816"/>
              <a:gd name="connsiteY3" fmla="*/ 10000 h 10000"/>
              <a:gd name="connsiteX4" fmla="*/ 8301 w 8816"/>
              <a:gd name="connsiteY4" fmla="*/ 5613 h 10000"/>
              <a:gd name="connsiteX5" fmla="*/ 8784 w 8816"/>
              <a:gd name="connsiteY5" fmla="*/ 3958 h 10000"/>
              <a:gd name="connsiteX6" fmla="*/ 8661 w 8816"/>
              <a:gd name="connsiteY6" fmla="*/ 0 h 10000"/>
              <a:gd name="connsiteX0" fmla="*/ 9584 w 10001"/>
              <a:gd name="connsiteY0" fmla="*/ 108 h 6098"/>
              <a:gd name="connsiteX1" fmla="*/ 2342 w 10001"/>
              <a:gd name="connsiteY1" fmla="*/ 1917 h 6098"/>
              <a:gd name="connsiteX2" fmla="*/ 0 w 10001"/>
              <a:gd name="connsiteY2" fmla="*/ 5976 h 6098"/>
              <a:gd name="connsiteX3" fmla="*/ 7093 w 10001"/>
              <a:gd name="connsiteY3" fmla="*/ 6089 h 6098"/>
              <a:gd name="connsiteX4" fmla="*/ 9416 w 10001"/>
              <a:gd name="connsiteY4" fmla="*/ 5613 h 6098"/>
              <a:gd name="connsiteX5" fmla="*/ 9964 w 10001"/>
              <a:gd name="connsiteY5" fmla="*/ 3958 h 6098"/>
              <a:gd name="connsiteX6" fmla="*/ 9824 w 10001"/>
              <a:gd name="connsiteY6" fmla="*/ 0 h 6098"/>
              <a:gd name="connsiteX0" fmla="*/ 9583 w 10000"/>
              <a:gd name="connsiteY0" fmla="*/ 177 h 9985"/>
              <a:gd name="connsiteX1" fmla="*/ 2342 w 10000"/>
              <a:gd name="connsiteY1" fmla="*/ 3144 h 9985"/>
              <a:gd name="connsiteX2" fmla="*/ 0 w 10000"/>
              <a:gd name="connsiteY2" fmla="*/ 9800 h 9985"/>
              <a:gd name="connsiteX3" fmla="*/ 7092 w 10000"/>
              <a:gd name="connsiteY3" fmla="*/ 9985 h 9985"/>
              <a:gd name="connsiteX4" fmla="*/ 8922 w 10000"/>
              <a:gd name="connsiteY4" fmla="*/ 7507 h 9985"/>
              <a:gd name="connsiteX5" fmla="*/ 9963 w 10000"/>
              <a:gd name="connsiteY5" fmla="*/ 6491 h 9985"/>
              <a:gd name="connsiteX6" fmla="*/ 9823 w 10000"/>
              <a:gd name="connsiteY6" fmla="*/ 0 h 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9985">
                <a:moveTo>
                  <a:pt x="9583" y="177"/>
                </a:moveTo>
                <a:lnTo>
                  <a:pt x="2342" y="3144"/>
                </a:lnTo>
                <a:lnTo>
                  <a:pt x="0" y="9800"/>
                </a:lnTo>
                <a:lnTo>
                  <a:pt x="7092" y="9985"/>
                </a:lnTo>
                <a:cubicBezTo>
                  <a:pt x="7086" y="7588"/>
                  <a:pt x="8929" y="9904"/>
                  <a:pt x="8922" y="7507"/>
                </a:cubicBezTo>
                <a:cubicBezTo>
                  <a:pt x="9039" y="6611"/>
                  <a:pt x="9846" y="7386"/>
                  <a:pt x="9963" y="6491"/>
                </a:cubicBezTo>
                <a:cubicBezTo>
                  <a:pt x="10133" y="5207"/>
                  <a:pt x="9655" y="1282"/>
                  <a:pt x="9823" y="0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09811"/>
              </p:ext>
            </p:extLst>
          </p:nvPr>
        </p:nvGraphicFramePr>
        <p:xfrm>
          <a:off x="6012160" y="692696"/>
          <a:ext cx="2475528" cy="49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692696"/>
                        <a:ext cx="2475528" cy="495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2160" y="1196752"/>
            <a:ext cx="28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односторонние</a:t>
            </a:r>
            <a:r>
              <a:rPr lang="ru-RU" sz="2400" b="1" i="1" dirty="0" smtClean="0"/>
              <a:t> углы</a:t>
            </a:r>
            <a:endParaRPr lang="ru-RU" sz="2400" b="1" i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611560" y="3356992"/>
            <a:ext cx="5112568" cy="3312368"/>
            <a:chOff x="611560" y="3227077"/>
            <a:chExt cx="5112568" cy="331236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611560" y="3947157"/>
              <a:ext cx="5112568" cy="7920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83568" y="5459325"/>
              <a:ext cx="4752528" cy="6480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835696" y="3227077"/>
              <a:ext cx="2227061" cy="29523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133247" y="412632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15586" y="381591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0549" y="574735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53828" y="4312320"/>
              <a:ext cx="89666" cy="8966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337358" y="4608303"/>
              <a:ext cx="89666" cy="896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566813" y="5933356"/>
              <a:ext cx="89666" cy="896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172891" y="5657691"/>
              <a:ext cx="89666" cy="8966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1554" y="607778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Freeform 8"/>
          <p:cNvSpPr>
            <a:spLocks/>
          </p:cNvSpPr>
          <p:nvPr/>
        </p:nvSpPr>
        <p:spPr bwMode="auto">
          <a:xfrm rot="11810764">
            <a:off x="1421140" y="4275267"/>
            <a:ext cx="1523626" cy="1569613"/>
          </a:xfrm>
          <a:custGeom>
            <a:avLst/>
            <a:gdLst>
              <a:gd name="T0" fmla="*/ 681 w 1089"/>
              <a:gd name="T1" fmla="*/ 0 h 590"/>
              <a:gd name="T2" fmla="*/ 0 w 1089"/>
              <a:gd name="T3" fmla="*/ 590 h 590"/>
              <a:gd name="T4" fmla="*/ 953 w 1089"/>
              <a:gd name="T5" fmla="*/ 499 h 590"/>
              <a:gd name="T6" fmla="*/ 1089 w 1089"/>
              <a:gd name="T7" fmla="*/ 272 h 590"/>
              <a:gd name="T8" fmla="*/ 998 w 1089"/>
              <a:gd name="T9" fmla="*/ 91 h 590"/>
              <a:gd name="T10" fmla="*/ 907 w 1089"/>
              <a:gd name="T11" fmla="*/ 0 h 590"/>
              <a:gd name="T12" fmla="*/ 681 w 1089"/>
              <a:gd name="T13" fmla="*/ 0 h 590"/>
              <a:gd name="connsiteX0" fmla="*/ 6253 w 10000"/>
              <a:gd name="connsiteY0" fmla="*/ 0 h 10000"/>
              <a:gd name="connsiteX1" fmla="*/ 0 w 10000"/>
              <a:gd name="connsiteY1" fmla="*/ 10000 h 10000"/>
              <a:gd name="connsiteX2" fmla="*/ 8987 w 10000"/>
              <a:gd name="connsiteY2" fmla="*/ 8967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6253 w 10000"/>
              <a:gd name="connsiteY6" fmla="*/ 0 h 10000"/>
              <a:gd name="connsiteX0" fmla="*/ 5902 w 10000"/>
              <a:gd name="connsiteY0" fmla="*/ 0 h 10069"/>
              <a:gd name="connsiteX1" fmla="*/ 0 w 10000"/>
              <a:gd name="connsiteY1" fmla="*/ 10069 h 10069"/>
              <a:gd name="connsiteX2" fmla="*/ 8987 w 10000"/>
              <a:gd name="connsiteY2" fmla="*/ 9036 h 10069"/>
              <a:gd name="connsiteX3" fmla="*/ 10000 w 10000"/>
              <a:gd name="connsiteY3" fmla="*/ 4679 h 10069"/>
              <a:gd name="connsiteX4" fmla="*/ 9164 w 10000"/>
              <a:gd name="connsiteY4" fmla="*/ 1611 h 10069"/>
              <a:gd name="connsiteX5" fmla="*/ 8329 w 10000"/>
              <a:gd name="connsiteY5" fmla="*/ 69 h 10069"/>
              <a:gd name="connsiteX6" fmla="*/ 5902 w 10000"/>
              <a:gd name="connsiteY6" fmla="*/ 0 h 10069"/>
              <a:gd name="connsiteX0" fmla="*/ 5678 w 10000"/>
              <a:gd name="connsiteY0" fmla="*/ 0 h 10094"/>
              <a:gd name="connsiteX1" fmla="*/ 0 w 10000"/>
              <a:gd name="connsiteY1" fmla="*/ 10094 h 10094"/>
              <a:gd name="connsiteX2" fmla="*/ 8987 w 10000"/>
              <a:gd name="connsiteY2" fmla="*/ 9061 h 10094"/>
              <a:gd name="connsiteX3" fmla="*/ 10000 w 10000"/>
              <a:gd name="connsiteY3" fmla="*/ 4704 h 10094"/>
              <a:gd name="connsiteX4" fmla="*/ 9164 w 10000"/>
              <a:gd name="connsiteY4" fmla="*/ 1636 h 10094"/>
              <a:gd name="connsiteX5" fmla="*/ 8329 w 10000"/>
              <a:gd name="connsiteY5" fmla="*/ 94 h 10094"/>
              <a:gd name="connsiteX6" fmla="*/ 5678 w 10000"/>
              <a:gd name="connsiteY6" fmla="*/ 0 h 10094"/>
              <a:gd name="connsiteX0" fmla="*/ 5678 w 10000"/>
              <a:gd name="connsiteY0" fmla="*/ 0 h 10094"/>
              <a:gd name="connsiteX1" fmla="*/ 0 w 10000"/>
              <a:gd name="connsiteY1" fmla="*/ 10094 h 10094"/>
              <a:gd name="connsiteX2" fmla="*/ 8825 w 10000"/>
              <a:gd name="connsiteY2" fmla="*/ 7566 h 10094"/>
              <a:gd name="connsiteX3" fmla="*/ 10000 w 10000"/>
              <a:gd name="connsiteY3" fmla="*/ 4704 h 10094"/>
              <a:gd name="connsiteX4" fmla="*/ 9164 w 10000"/>
              <a:gd name="connsiteY4" fmla="*/ 1636 h 10094"/>
              <a:gd name="connsiteX5" fmla="*/ 8329 w 10000"/>
              <a:gd name="connsiteY5" fmla="*/ 94 h 10094"/>
              <a:gd name="connsiteX6" fmla="*/ 5678 w 10000"/>
              <a:gd name="connsiteY6" fmla="*/ 0 h 10094"/>
              <a:gd name="connsiteX0" fmla="*/ 5678 w 10000"/>
              <a:gd name="connsiteY0" fmla="*/ 0 h 10094"/>
              <a:gd name="connsiteX1" fmla="*/ 0 w 10000"/>
              <a:gd name="connsiteY1" fmla="*/ 10094 h 10094"/>
              <a:gd name="connsiteX2" fmla="*/ 7851 w 10000"/>
              <a:gd name="connsiteY2" fmla="*/ 7759 h 10094"/>
              <a:gd name="connsiteX3" fmla="*/ 10000 w 10000"/>
              <a:gd name="connsiteY3" fmla="*/ 4704 h 10094"/>
              <a:gd name="connsiteX4" fmla="*/ 9164 w 10000"/>
              <a:gd name="connsiteY4" fmla="*/ 1636 h 10094"/>
              <a:gd name="connsiteX5" fmla="*/ 8329 w 10000"/>
              <a:gd name="connsiteY5" fmla="*/ 94 h 10094"/>
              <a:gd name="connsiteX6" fmla="*/ 5678 w 10000"/>
              <a:gd name="connsiteY6" fmla="*/ 0 h 10094"/>
              <a:gd name="connsiteX0" fmla="*/ 3151 w 10000"/>
              <a:gd name="connsiteY0" fmla="*/ 4084 h 10000"/>
              <a:gd name="connsiteX1" fmla="*/ 0 w 10000"/>
              <a:gd name="connsiteY1" fmla="*/ 10000 h 10000"/>
              <a:gd name="connsiteX2" fmla="*/ 7851 w 10000"/>
              <a:gd name="connsiteY2" fmla="*/ 7665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3151 w 10000"/>
              <a:gd name="connsiteY6" fmla="*/ 4084 h 10000"/>
              <a:gd name="connsiteX0" fmla="*/ 3151 w 10000"/>
              <a:gd name="connsiteY0" fmla="*/ 2542 h 8458"/>
              <a:gd name="connsiteX1" fmla="*/ 0 w 10000"/>
              <a:gd name="connsiteY1" fmla="*/ 8458 h 8458"/>
              <a:gd name="connsiteX2" fmla="*/ 7851 w 10000"/>
              <a:gd name="connsiteY2" fmla="*/ 6123 h 8458"/>
              <a:gd name="connsiteX3" fmla="*/ 10000 w 10000"/>
              <a:gd name="connsiteY3" fmla="*/ 3068 h 8458"/>
              <a:gd name="connsiteX4" fmla="*/ 9164 w 10000"/>
              <a:gd name="connsiteY4" fmla="*/ 0 h 8458"/>
              <a:gd name="connsiteX5" fmla="*/ 6809 w 10000"/>
              <a:gd name="connsiteY5" fmla="*/ 910 h 8458"/>
              <a:gd name="connsiteX6" fmla="*/ 3151 w 10000"/>
              <a:gd name="connsiteY6" fmla="*/ 2542 h 8458"/>
              <a:gd name="connsiteX0" fmla="*/ 3151 w 10000"/>
              <a:gd name="connsiteY0" fmla="*/ 1929 h 8924"/>
              <a:gd name="connsiteX1" fmla="*/ 0 w 10000"/>
              <a:gd name="connsiteY1" fmla="*/ 8924 h 8924"/>
              <a:gd name="connsiteX2" fmla="*/ 7851 w 10000"/>
              <a:gd name="connsiteY2" fmla="*/ 6163 h 8924"/>
              <a:gd name="connsiteX3" fmla="*/ 10000 w 10000"/>
              <a:gd name="connsiteY3" fmla="*/ 2551 h 8924"/>
              <a:gd name="connsiteX4" fmla="*/ 8721 w 10000"/>
              <a:gd name="connsiteY4" fmla="*/ 505 h 8924"/>
              <a:gd name="connsiteX5" fmla="*/ 6809 w 10000"/>
              <a:gd name="connsiteY5" fmla="*/ 0 h 8924"/>
              <a:gd name="connsiteX6" fmla="*/ 3151 w 10000"/>
              <a:gd name="connsiteY6" fmla="*/ 1929 h 8924"/>
              <a:gd name="connsiteX0" fmla="*/ 3151 w 10000"/>
              <a:gd name="connsiteY0" fmla="*/ 1596 h 9434"/>
              <a:gd name="connsiteX1" fmla="*/ 0 w 10000"/>
              <a:gd name="connsiteY1" fmla="*/ 9434 h 9434"/>
              <a:gd name="connsiteX2" fmla="*/ 7851 w 10000"/>
              <a:gd name="connsiteY2" fmla="*/ 6340 h 9434"/>
              <a:gd name="connsiteX3" fmla="*/ 10000 w 10000"/>
              <a:gd name="connsiteY3" fmla="*/ 2293 h 9434"/>
              <a:gd name="connsiteX4" fmla="*/ 8721 w 10000"/>
              <a:gd name="connsiteY4" fmla="*/ 0 h 9434"/>
              <a:gd name="connsiteX5" fmla="*/ 6871 w 10000"/>
              <a:gd name="connsiteY5" fmla="*/ 521 h 9434"/>
              <a:gd name="connsiteX6" fmla="*/ 3151 w 10000"/>
              <a:gd name="connsiteY6" fmla="*/ 1596 h 9434"/>
              <a:gd name="connsiteX0" fmla="*/ 3151 w 10000"/>
              <a:gd name="connsiteY0" fmla="*/ 1140 h 9448"/>
              <a:gd name="connsiteX1" fmla="*/ 0 w 10000"/>
              <a:gd name="connsiteY1" fmla="*/ 9448 h 9448"/>
              <a:gd name="connsiteX2" fmla="*/ 7851 w 10000"/>
              <a:gd name="connsiteY2" fmla="*/ 6168 h 9448"/>
              <a:gd name="connsiteX3" fmla="*/ 10000 w 10000"/>
              <a:gd name="connsiteY3" fmla="*/ 1879 h 9448"/>
              <a:gd name="connsiteX4" fmla="*/ 8402 w 10000"/>
              <a:gd name="connsiteY4" fmla="*/ 414 h 9448"/>
              <a:gd name="connsiteX5" fmla="*/ 6871 w 10000"/>
              <a:gd name="connsiteY5" fmla="*/ 0 h 9448"/>
              <a:gd name="connsiteX6" fmla="*/ 3151 w 10000"/>
              <a:gd name="connsiteY6" fmla="*/ 1140 h 9448"/>
              <a:gd name="connsiteX0" fmla="*/ 3499 w 10000"/>
              <a:gd name="connsiteY0" fmla="*/ 1105 h 10000"/>
              <a:gd name="connsiteX1" fmla="*/ 0 w 10000"/>
              <a:gd name="connsiteY1" fmla="*/ 10000 h 10000"/>
              <a:gd name="connsiteX2" fmla="*/ 7851 w 10000"/>
              <a:gd name="connsiteY2" fmla="*/ 6528 h 10000"/>
              <a:gd name="connsiteX3" fmla="*/ 10000 w 10000"/>
              <a:gd name="connsiteY3" fmla="*/ 1989 h 10000"/>
              <a:gd name="connsiteX4" fmla="*/ 8402 w 10000"/>
              <a:gd name="connsiteY4" fmla="*/ 438 h 10000"/>
              <a:gd name="connsiteX5" fmla="*/ 6871 w 10000"/>
              <a:gd name="connsiteY5" fmla="*/ 0 h 10000"/>
              <a:gd name="connsiteX6" fmla="*/ 3499 w 10000"/>
              <a:gd name="connsiteY6" fmla="*/ 110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3499" y="1105"/>
                </a:moveTo>
                <a:lnTo>
                  <a:pt x="0" y="10000"/>
                </a:lnTo>
                <a:lnTo>
                  <a:pt x="7851" y="6528"/>
                </a:lnTo>
                <a:lnTo>
                  <a:pt x="10000" y="1989"/>
                </a:lnTo>
                <a:lnTo>
                  <a:pt x="8402" y="438"/>
                </a:lnTo>
                <a:lnTo>
                  <a:pt x="6871" y="0"/>
                </a:lnTo>
                <a:lnTo>
                  <a:pt x="3499" y="1105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 rot="1031001">
            <a:off x="2457148" y="4473230"/>
            <a:ext cx="1511285" cy="1589422"/>
          </a:xfrm>
          <a:custGeom>
            <a:avLst/>
            <a:gdLst>
              <a:gd name="T0" fmla="*/ 681 w 1089"/>
              <a:gd name="T1" fmla="*/ 0 h 590"/>
              <a:gd name="T2" fmla="*/ 0 w 1089"/>
              <a:gd name="T3" fmla="*/ 590 h 590"/>
              <a:gd name="T4" fmla="*/ 953 w 1089"/>
              <a:gd name="T5" fmla="*/ 499 h 590"/>
              <a:gd name="T6" fmla="*/ 1089 w 1089"/>
              <a:gd name="T7" fmla="*/ 272 h 590"/>
              <a:gd name="T8" fmla="*/ 998 w 1089"/>
              <a:gd name="T9" fmla="*/ 91 h 590"/>
              <a:gd name="T10" fmla="*/ 907 w 1089"/>
              <a:gd name="T11" fmla="*/ 0 h 590"/>
              <a:gd name="T12" fmla="*/ 681 w 1089"/>
              <a:gd name="T13" fmla="*/ 0 h 590"/>
              <a:gd name="connsiteX0" fmla="*/ 6253 w 10000"/>
              <a:gd name="connsiteY0" fmla="*/ 0 h 10000"/>
              <a:gd name="connsiteX1" fmla="*/ 0 w 10000"/>
              <a:gd name="connsiteY1" fmla="*/ 10000 h 10000"/>
              <a:gd name="connsiteX2" fmla="*/ 8987 w 10000"/>
              <a:gd name="connsiteY2" fmla="*/ 8967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6253 w 10000"/>
              <a:gd name="connsiteY6" fmla="*/ 0 h 10000"/>
              <a:gd name="connsiteX0" fmla="*/ 5902 w 10000"/>
              <a:gd name="connsiteY0" fmla="*/ 0 h 10069"/>
              <a:gd name="connsiteX1" fmla="*/ 0 w 10000"/>
              <a:gd name="connsiteY1" fmla="*/ 10069 h 10069"/>
              <a:gd name="connsiteX2" fmla="*/ 8987 w 10000"/>
              <a:gd name="connsiteY2" fmla="*/ 9036 h 10069"/>
              <a:gd name="connsiteX3" fmla="*/ 10000 w 10000"/>
              <a:gd name="connsiteY3" fmla="*/ 4679 h 10069"/>
              <a:gd name="connsiteX4" fmla="*/ 9164 w 10000"/>
              <a:gd name="connsiteY4" fmla="*/ 1611 h 10069"/>
              <a:gd name="connsiteX5" fmla="*/ 8329 w 10000"/>
              <a:gd name="connsiteY5" fmla="*/ 69 h 10069"/>
              <a:gd name="connsiteX6" fmla="*/ 5902 w 10000"/>
              <a:gd name="connsiteY6" fmla="*/ 0 h 10069"/>
              <a:gd name="connsiteX0" fmla="*/ 5678 w 10000"/>
              <a:gd name="connsiteY0" fmla="*/ 0 h 10094"/>
              <a:gd name="connsiteX1" fmla="*/ 0 w 10000"/>
              <a:gd name="connsiteY1" fmla="*/ 10094 h 10094"/>
              <a:gd name="connsiteX2" fmla="*/ 8987 w 10000"/>
              <a:gd name="connsiteY2" fmla="*/ 9061 h 10094"/>
              <a:gd name="connsiteX3" fmla="*/ 10000 w 10000"/>
              <a:gd name="connsiteY3" fmla="*/ 4704 h 10094"/>
              <a:gd name="connsiteX4" fmla="*/ 9164 w 10000"/>
              <a:gd name="connsiteY4" fmla="*/ 1636 h 10094"/>
              <a:gd name="connsiteX5" fmla="*/ 8329 w 10000"/>
              <a:gd name="connsiteY5" fmla="*/ 94 h 10094"/>
              <a:gd name="connsiteX6" fmla="*/ 5678 w 10000"/>
              <a:gd name="connsiteY6" fmla="*/ 0 h 10094"/>
              <a:gd name="connsiteX0" fmla="*/ 6007 w 10329"/>
              <a:gd name="connsiteY0" fmla="*/ 0 h 10299"/>
              <a:gd name="connsiteX1" fmla="*/ 0 w 10329"/>
              <a:gd name="connsiteY1" fmla="*/ 10299 h 10299"/>
              <a:gd name="connsiteX2" fmla="*/ 9316 w 10329"/>
              <a:gd name="connsiteY2" fmla="*/ 9061 h 10299"/>
              <a:gd name="connsiteX3" fmla="*/ 10329 w 10329"/>
              <a:gd name="connsiteY3" fmla="*/ 4704 h 10299"/>
              <a:gd name="connsiteX4" fmla="*/ 9493 w 10329"/>
              <a:gd name="connsiteY4" fmla="*/ 1636 h 10299"/>
              <a:gd name="connsiteX5" fmla="*/ 8658 w 10329"/>
              <a:gd name="connsiteY5" fmla="*/ 94 h 10299"/>
              <a:gd name="connsiteX6" fmla="*/ 6007 w 10329"/>
              <a:gd name="connsiteY6" fmla="*/ 0 h 10299"/>
              <a:gd name="connsiteX0" fmla="*/ 3451 w 10329"/>
              <a:gd name="connsiteY0" fmla="*/ 4177 h 10205"/>
              <a:gd name="connsiteX1" fmla="*/ 0 w 10329"/>
              <a:gd name="connsiteY1" fmla="*/ 10205 h 10205"/>
              <a:gd name="connsiteX2" fmla="*/ 9316 w 10329"/>
              <a:gd name="connsiteY2" fmla="*/ 8967 h 10205"/>
              <a:gd name="connsiteX3" fmla="*/ 10329 w 10329"/>
              <a:gd name="connsiteY3" fmla="*/ 4610 h 10205"/>
              <a:gd name="connsiteX4" fmla="*/ 9493 w 10329"/>
              <a:gd name="connsiteY4" fmla="*/ 1542 h 10205"/>
              <a:gd name="connsiteX5" fmla="*/ 8658 w 10329"/>
              <a:gd name="connsiteY5" fmla="*/ 0 h 10205"/>
              <a:gd name="connsiteX6" fmla="*/ 3451 w 10329"/>
              <a:gd name="connsiteY6" fmla="*/ 4177 h 10205"/>
              <a:gd name="connsiteX0" fmla="*/ 3451 w 10329"/>
              <a:gd name="connsiteY0" fmla="*/ 2635 h 8663"/>
              <a:gd name="connsiteX1" fmla="*/ 0 w 10329"/>
              <a:gd name="connsiteY1" fmla="*/ 8663 h 8663"/>
              <a:gd name="connsiteX2" fmla="*/ 9316 w 10329"/>
              <a:gd name="connsiteY2" fmla="*/ 7425 h 8663"/>
              <a:gd name="connsiteX3" fmla="*/ 10329 w 10329"/>
              <a:gd name="connsiteY3" fmla="*/ 3068 h 8663"/>
              <a:gd name="connsiteX4" fmla="*/ 9493 w 10329"/>
              <a:gd name="connsiteY4" fmla="*/ 0 h 8663"/>
              <a:gd name="connsiteX5" fmla="*/ 7356 w 10329"/>
              <a:gd name="connsiteY5" fmla="*/ 1780 h 8663"/>
              <a:gd name="connsiteX6" fmla="*/ 3451 w 10329"/>
              <a:gd name="connsiteY6" fmla="*/ 2635 h 8663"/>
              <a:gd name="connsiteX0" fmla="*/ 3341 w 10000"/>
              <a:gd name="connsiteY0" fmla="*/ 987 h 7945"/>
              <a:gd name="connsiteX1" fmla="*/ 0 w 10000"/>
              <a:gd name="connsiteY1" fmla="*/ 7945 h 7945"/>
              <a:gd name="connsiteX2" fmla="*/ 9019 w 10000"/>
              <a:gd name="connsiteY2" fmla="*/ 6516 h 7945"/>
              <a:gd name="connsiteX3" fmla="*/ 10000 w 10000"/>
              <a:gd name="connsiteY3" fmla="*/ 1486 h 7945"/>
              <a:gd name="connsiteX4" fmla="*/ 8964 w 10000"/>
              <a:gd name="connsiteY4" fmla="*/ 488 h 7945"/>
              <a:gd name="connsiteX5" fmla="*/ 7122 w 10000"/>
              <a:gd name="connsiteY5" fmla="*/ 0 h 7945"/>
              <a:gd name="connsiteX6" fmla="*/ 3341 w 10000"/>
              <a:gd name="connsiteY6" fmla="*/ 987 h 7945"/>
              <a:gd name="connsiteX0" fmla="*/ 3341 w 9939"/>
              <a:gd name="connsiteY0" fmla="*/ 1242 h 10000"/>
              <a:gd name="connsiteX1" fmla="*/ 0 w 9939"/>
              <a:gd name="connsiteY1" fmla="*/ 10000 h 10000"/>
              <a:gd name="connsiteX2" fmla="*/ 9019 w 9939"/>
              <a:gd name="connsiteY2" fmla="*/ 8201 h 10000"/>
              <a:gd name="connsiteX3" fmla="*/ 9939 w 9939"/>
              <a:gd name="connsiteY3" fmla="*/ 4616 h 10000"/>
              <a:gd name="connsiteX4" fmla="*/ 8964 w 9939"/>
              <a:gd name="connsiteY4" fmla="*/ 614 h 10000"/>
              <a:gd name="connsiteX5" fmla="*/ 7122 w 9939"/>
              <a:gd name="connsiteY5" fmla="*/ 0 h 10000"/>
              <a:gd name="connsiteX6" fmla="*/ 3341 w 9939"/>
              <a:gd name="connsiteY6" fmla="*/ 1242 h 10000"/>
              <a:gd name="connsiteX0" fmla="*/ 3362 w 10000"/>
              <a:gd name="connsiteY0" fmla="*/ 1242 h 10000"/>
              <a:gd name="connsiteX1" fmla="*/ 0 w 10000"/>
              <a:gd name="connsiteY1" fmla="*/ 10000 h 10000"/>
              <a:gd name="connsiteX2" fmla="*/ 9002 w 10000"/>
              <a:gd name="connsiteY2" fmla="*/ 8627 h 10000"/>
              <a:gd name="connsiteX3" fmla="*/ 10000 w 10000"/>
              <a:gd name="connsiteY3" fmla="*/ 4616 h 10000"/>
              <a:gd name="connsiteX4" fmla="*/ 9019 w 10000"/>
              <a:gd name="connsiteY4" fmla="*/ 614 h 10000"/>
              <a:gd name="connsiteX5" fmla="*/ 7166 w 10000"/>
              <a:gd name="connsiteY5" fmla="*/ 0 h 10000"/>
              <a:gd name="connsiteX6" fmla="*/ 3362 w 10000"/>
              <a:gd name="connsiteY6" fmla="*/ 1242 h 10000"/>
              <a:gd name="connsiteX0" fmla="*/ 3362 w 10000"/>
              <a:gd name="connsiteY0" fmla="*/ 1242 h 10000"/>
              <a:gd name="connsiteX1" fmla="*/ 0 w 10000"/>
              <a:gd name="connsiteY1" fmla="*/ 10000 h 10000"/>
              <a:gd name="connsiteX2" fmla="*/ 8820 w 10000"/>
              <a:gd name="connsiteY2" fmla="*/ 8379 h 10000"/>
              <a:gd name="connsiteX3" fmla="*/ 10000 w 10000"/>
              <a:gd name="connsiteY3" fmla="*/ 4616 h 10000"/>
              <a:gd name="connsiteX4" fmla="*/ 9019 w 10000"/>
              <a:gd name="connsiteY4" fmla="*/ 614 h 10000"/>
              <a:gd name="connsiteX5" fmla="*/ 7166 w 10000"/>
              <a:gd name="connsiteY5" fmla="*/ 0 h 10000"/>
              <a:gd name="connsiteX6" fmla="*/ 3362 w 10000"/>
              <a:gd name="connsiteY6" fmla="*/ 1242 h 10000"/>
              <a:gd name="connsiteX0" fmla="*/ 3024 w 9662"/>
              <a:gd name="connsiteY0" fmla="*/ 1242 h 9898"/>
              <a:gd name="connsiteX1" fmla="*/ 0 w 9662"/>
              <a:gd name="connsiteY1" fmla="*/ 9898 h 9898"/>
              <a:gd name="connsiteX2" fmla="*/ 8482 w 9662"/>
              <a:gd name="connsiteY2" fmla="*/ 8379 h 9898"/>
              <a:gd name="connsiteX3" fmla="*/ 9662 w 9662"/>
              <a:gd name="connsiteY3" fmla="*/ 4616 h 9898"/>
              <a:gd name="connsiteX4" fmla="*/ 8681 w 9662"/>
              <a:gd name="connsiteY4" fmla="*/ 614 h 9898"/>
              <a:gd name="connsiteX5" fmla="*/ 6828 w 9662"/>
              <a:gd name="connsiteY5" fmla="*/ 0 h 9898"/>
              <a:gd name="connsiteX6" fmla="*/ 3024 w 9662"/>
              <a:gd name="connsiteY6" fmla="*/ 1242 h 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62" h="9898">
                <a:moveTo>
                  <a:pt x="3024" y="1242"/>
                </a:moveTo>
                <a:lnTo>
                  <a:pt x="0" y="9898"/>
                </a:lnTo>
                <a:lnTo>
                  <a:pt x="8482" y="8379"/>
                </a:lnTo>
                <a:lnTo>
                  <a:pt x="9662" y="4616"/>
                </a:lnTo>
                <a:lnTo>
                  <a:pt x="8681" y="614"/>
                </a:lnTo>
                <a:lnTo>
                  <a:pt x="6828" y="0"/>
                </a:lnTo>
                <a:lnTo>
                  <a:pt x="3024" y="1242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64375"/>
              </p:ext>
            </p:extLst>
          </p:nvPr>
        </p:nvGraphicFramePr>
        <p:xfrm>
          <a:off x="6012160" y="4338047"/>
          <a:ext cx="2475528" cy="49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338047"/>
                        <a:ext cx="2475528" cy="495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012160" y="4831647"/>
            <a:ext cx="28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накрест лежащие </a:t>
            </a:r>
            <a:r>
              <a:rPr lang="ru-RU" sz="2400" b="1" i="1" dirty="0" smtClean="0"/>
              <a:t>углы</a:t>
            </a:r>
            <a:endParaRPr lang="ru-RU" sz="2400" b="1" i="1" dirty="0"/>
          </a:p>
        </p:txBody>
      </p:sp>
      <p:pic>
        <p:nvPicPr>
          <p:cNvPr id="2072" name="Picture 24" descr="http://qrok.net/uploads/posts/2011-09/1315110142_1314872836_1stationery14me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847" y="2753377"/>
            <a:ext cx="1578139" cy="1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0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" grpId="0"/>
      <p:bldP spid="37" grpId="0" animBg="1"/>
      <p:bldP spid="38" grpId="0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78462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0795" y="29072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0335" y="14207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3891" y="24583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17008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75803" y="16711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6829" y="24638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22768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024747"/>
              </p:ext>
            </p:extLst>
          </p:nvPr>
        </p:nvGraphicFramePr>
        <p:xfrm>
          <a:off x="1981780" y="4293096"/>
          <a:ext cx="1725910" cy="130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3" imgW="571320" imgH="431640" progId="Equation.3">
                  <p:embed/>
                </p:oleObj>
              </mc:Choice>
              <mc:Fallback>
                <p:oleObj name="Формула" r:id="rId3" imgW="57132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780" y="4293096"/>
                        <a:ext cx="1725910" cy="1304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3754409" y="4365104"/>
            <a:ext cx="440161" cy="108012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14357" y="458199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односторонние углы</a:t>
            </a:r>
            <a:endParaRPr lang="ru-RU" sz="3600" b="1" dirty="0"/>
          </a:p>
        </p:txBody>
      </p:sp>
      <p:pic>
        <p:nvPicPr>
          <p:cNvPr id="3082" name="Picture 10" descr="Наука геометр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64704"/>
            <a:ext cx="1069733" cy="11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6923C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923C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6923C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923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78462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692696"/>
            <a:ext cx="2304256" cy="30963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0795" y="29072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0335" y="14207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3891" y="24583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17008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75803" y="16711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7864" y="2420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22768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689260"/>
              </p:ext>
            </p:extLst>
          </p:nvPr>
        </p:nvGraphicFramePr>
        <p:xfrm>
          <a:off x="1475656" y="4509612"/>
          <a:ext cx="1725910" cy="130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Формула" r:id="rId3" imgW="571320" imgH="431640" progId="Equation.3">
                  <p:embed/>
                </p:oleObj>
              </mc:Choice>
              <mc:Fallback>
                <p:oleObj name="Формула" r:id="rId3" imgW="57132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509612"/>
                        <a:ext cx="1725910" cy="1304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авая фигурная скобка 20"/>
          <p:cNvSpPr/>
          <p:nvPr/>
        </p:nvSpPr>
        <p:spPr>
          <a:xfrm>
            <a:off x="3248285" y="4581620"/>
            <a:ext cx="440161" cy="108012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08233" y="450912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накрест лежащие  углы</a:t>
            </a:r>
            <a:endParaRPr lang="ru-RU" sz="3600" b="1" dirty="0"/>
          </a:p>
        </p:txBody>
      </p:sp>
      <p:pic>
        <p:nvPicPr>
          <p:cNvPr id="4107" name="Picture 11" descr="http://gl.weburg.net/00/events/6/26413/original/5214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6712"/>
            <a:ext cx="1301124" cy="9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7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497A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497A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497A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497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78462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0795" y="29072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0335" y="14207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3891" y="24583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17008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75803" y="16711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6829" y="24638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22768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321694"/>
              </p:ext>
            </p:extLst>
          </p:nvPr>
        </p:nvGraphicFramePr>
        <p:xfrm>
          <a:off x="707310" y="4339993"/>
          <a:ext cx="597823" cy="45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9" name="Формула" r:id="rId3" imgW="215640" imgH="164880" progId="Equation.3">
                  <p:embed/>
                </p:oleObj>
              </mc:Choice>
              <mc:Fallback>
                <p:oleObj name="Формула" r:id="rId3" imgW="215640" imgH="16488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10" y="4339993"/>
                        <a:ext cx="597823" cy="457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43334"/>
              </p:ext>
            </p:extLst>
          </p:nvPr>
        </p:nvGraphicFramePr>
        <p:xfrm>
          <a:off x="2172806" y="4339952"/>
          <a:ext cx="666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0" name="Формула" r:id="rId5" imgW="241200" imgH="164880" progId="Equation.3">
                  <p:embed/>
                </p:oleObj>
              </mc:Choice>
              <mc:Fallback>
                <p:oleObj name="Формула" r:id="rId5" imgW="241200" imgH="16488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806" y="4339952"/>
                        <a:ext cx="6667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22496"/>
              </p:ext>
            </p:extLst>
          </p:nvPr>
        </p:nvGraphicFramePr>
        <p:xfrm>
          <a:off x="655687" y="5085184"/>
          <a:ext cx="6318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1" name="Формула" r:id="rId7" imgW="228600" imgH="177480" progId="Equation.3">
                  <p:embed/>
                </p:oleObj>
              </mc:Choice>
              <mc:Fallback>
                <p:oleObj name="Формула" r:id="rId7" imgW="228600" imgH="17748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87" y="5085184"/>
                        <a:ext cx="6318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1636"/>
              </p:ext>
            </p:extLst>
          </p:nvPr>
        </p:nvGraphicFramePr>
        <p:xfrm>
          <a:off x="2172012" y="5085184"/>
          <a:ext cx="6683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2" name="Формула" r:id="rId9" imgW="241200" imgH="164880" progId="Equation.3">
                  <p:embed/>
                </p:oleObj>
              </mc:Choice>
              <mc:Fallback>
                <p:oleObj name="Формула" r:id="rId9" imgW="241200" imgH="16488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012" y="5085184"/>
                        <a:ext cx="66833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4335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47664" y="50851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449576" y="4784665"/>
            <a:ext cx="762384" cy="2285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308295"/>
              </p:ext>
            </p:extLst>
          </p:nvPr>
        </p:nvGraphicFramePr>
        <p:xfrm>
          <a:off x="4793891" y="4272049"/>
          <a:ext cx="2758782" cy="58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3" name="Формула" r:id="rId11" imgW="952200" imgH="203040" progId="Equation.3">
                  <p:embed/>
                </p:oleObj>
              </mc:Choice>
              <mc:Fallback>
                <p:oleObj name="Формула" r:id="rId11" imgW="952200" imgH="20304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891" y="4272049"/>
                        <a:ext cx="2758782" cy="588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248516"/>
              </p:ext>
            </p:extLst>
          </p:nvPr>
        </p:nvGraphicFramePr>
        <p:xfrm>
          <a:off x="4740275" y="4957763"/>
          <a:ext cx="28686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Формула" r:id="rId13" imgW="990360" imgH="203040" progId="Equation.3">
                  <p:embed/>
                </p:oleObj>
              </mc:Choice>
              <mc:Fallback>
                <p:oleObj name="Формула" r:id="rId13" imgW="990360" imgH="2030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4957763"/>
                        <a:ext cx="286861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трелка вправо 24"/>
          <p:cNvSpPr/>
          <p:nvPr/>
        </p:nvSpPr>
        <p:spPr>
          <a:xfrm>
            <a:off x="7812360" y="4770907"/>
            <a:ext cx="792088" cy="17026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83568" y="6021288"/>
            <a:ext cx="79208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43954"/>
              </p:ext>
            </p:extLst>
          </p:nvPr>
        </p:nvGraphicFramePr>
        <p:xfrm>
          <a:off x="1682294" y="5814612"/>
          <a:ext cx="6130066" cy="710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Формула" r:id="rId15" imgW="1752480" imgH="203040" progId="Equation.3">
                  <p:embed/>
                </p:oleObj>
              </mc:Choice>
              <mc:Fallback>
                <p:oleObj name="Формула" r:id="rId15" imgW="1752480" imgH="20304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294" y="5814612"/>
                        <a:ext cx="6130066" cy="710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73" name="Picture 53" descr="https://sites.google.com/site/matematika448/ucenikam/6-klassy/%D0%93%D0%B5%D0%BE%D0%BC%D0%B5%D1%82%D1%80%D0%B8%D1%8F%201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6712"/>
            <a:ext cx="1479228" cy="134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1903852" y="332656"/>
            <a:ext cx="5634259" cy="3096346"/>
            <a:chOff x="965855" y="589573"/>
            <a:chExt cx="5821905" cy="319946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079612" y="2694713"/>
              <a:ext cx="5544616" cy="71169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Группа 1"/>
            <p:cNvGrpSpPr/>
            <p:nvPr/>
          </p:nvGrpSpPr>
          <p:grpSpPr>
            <a:xfrm>
              <a:off x="965855" y="589573"/>
              <a:ext cx="5821905" cy="3199468"/>
              <a:chOff x="965855" y="589573"/>
              <a:chExt cx="5821905" cy="3199468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1027120" y="1178462"/>
                <a:ext cx="5760640" cy="86409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2251256" y="887198"/>
                <a:ext cx="2215670" cy="290184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126315" y="2907286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65855" y="1420748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66926" y="589573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286599" y="1641664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75803" y="167119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56829" y="246388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06181" y="244562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ru-RU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861209"/>
              </p:ext>
            </p:extLst>
          </p:nvPr>
        </p:nvGraphicFramePr>
        <p:xfrm>
          <a:off x="478482" y="3645024"/>
          <a:ext cx="597823" cy="45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Формула" r:id="rId3" imgW="215640" imgH="164880" progId="Equation.3">
                  <p:embed/>
                </p:oleObj>
              </mc:Choice>
              <mc:Fallback>
                <p:oleObj name="Формула" r:id="rId3" imgW="215640" imgH="16488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82" y="3645024"/>
                        <a:ext cx="597823" cy="457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15619"/>
              </p:ext>
            </p:extLst>
          </p:nvPr>
        </p:nvGraphicFramePr>
        <p:xfrm>
          <a:off x="1771182" y="3649489"/>
          <a:ext cx="666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Формула" r:id="rId5" imgW="241200" imgH="164880" progId="Equation.3">
                  <p:embed/>
                </p:oleObj>
              </mc:Choice>
              <mc:Fallback>
                <p:oleObj name="Формула" r:id="rId5" imgW="241200" imgH="16488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182" y="3649489"/>
                        <a:ext cx="6667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315232"/>
              </p:ext>
            </p:extLst>
          </p:nvPr>
        </p:nvGraphicFramePr>
        <p:xfrm>
          <a:off x="444500" y="4313238"/>
          <a:ext cx="666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Формула" r:id="rId7" imgW="241200" imgH="164880" progId="Equation.3">
                  <p:embed/>
                </p:oleObj>
              </mc:Choice>
              <mc:Fallback>
                <p:oleObj name="Формула" r:id="rId7" imgW="241200" imgH="164880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313238"/>
                        <a:ext cx="6667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500270"/>
              </p:ext>
            </p:extLst>
          </p:nvPr>
        </p:nvGraphicFramePr>
        <p:xfrm>
          <a:off x="1752600" y="4257675"/>
          <a:ext cx="6334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1" name="Формула" r:id="rId9" imgW="228600" imgH="177480" progId="Equation.3">
                  <p:embed/>
                </p:oleObj>
              </mc:Choice>
              <mc:Fallback>
                <p:oleObj name="Формула" r:id="rId9" imgW="228600" imgH="177480" progId="Equation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57675"/>
                        <a:ext cx="63341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96922" y="36450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91476" y="430924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328322" y="5189116"/>
            <a:ext cx="683838" cy="1841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032163"/>
              </p:ext>
            </p:extLst>
          </p:nvPr>
        </p:nvGraphicFramePr>
        <p:xfrm>
          <a:off x="389041" y="4941168"/>
          <a:ext cx="2758782" cy="58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Формула" r:id="rId11" imgW="952200" imgH="203040" progId="Equation.3">
                  <p:embed/>
                </p:oleObj>
              </mc:Choice>
              <mc:Fallback>
                <p:oleObj name="Формула" r:id="rId11" imgW="952200" imgH="20304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41" y="4941168"/>
                        <a:ext cx="2758782" cy="588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Стрелка вправо 25"/>
          <p:cNvSpPr/>
          <p:nvPr/>
        </p:nvSpPr>
        <p:spPr>
          <a:xfrm>
            <a:off x="683568" y="6021288"/>
            <a:ext cx="58303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46409"/>
              </p:ext>
            </p:extLst>
          </p:nvPr>
        </p:nvGraphicFramePr>
        <p:xfrm>
          <a:off x="1363663" y="5748338"/>
          <a:ext cx="74168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Формула" r:id="rId13" imgW="2120760" imgH="228600" progId="Equation.3">
                  <p:embed/>
                </p:oleObj>
              </mc:Choice>
              <mc:Fallback>
                <p:oleObj name="Формула" r:id="rId13" imgW="2120760" imgH="22860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5748338"/>
                        <a:ext cx="7416800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03848" y="3737357"/>
            <a:ext cx="359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 накрест лежащие углы</a:t>
            </a:r>
            <a:endParaRPr lang="ru-RU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403848" y="4309241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 односторонние углы</a:t>
            </a:r>
            <a:endParaRPr lang="ru-RU" sz="2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47823" y="5085184"/>
            <a:ext cx="1633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 смежные</a:t>
            </a:r>
            <a:endParaRPr lang="ru-RU" sz="2400" b="1" i="1" dirty="0"/>
          </a:p>
        </p:txBody>
      </p:sp>
      <p:pic>
        <p:nvPicPr>
          <p:cNvPr id="6191" name="Picture 47" descr="http://www.chudo-chado.ru/upload/iblock/b08/b08e2b061d5603f21042d293b4262940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1229047" cy="122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9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439414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955665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737624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57165" y="13856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2150" y="5067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90" y="145770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067" y="178812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65222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9667" y="381915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7858" y="28978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 rot="21359957">
            <a:off x="3818163" y="517685"/>
            <a:ext cx="1885193" cy="1280108"/>
          </a:xfrm>
          <a:custGeom>
            <a:avLst/>
            <a:gdLst>
              <a:gd name="T0" fmla="*/ 681 w 1089"/>
              <a:gd name="T1" fmla="*/ 0 h 590"/>
              <a:gd name="T2" fmla="*/ 0 w 1089"/>
              <a:gd name="T3" fmla="*/ 590 h 590"/>
              <a:gd name="T4" fmla="*/ 953 w 1089"/>
              <a:gd name="T5" fmla="*/ 499 h 590"/>
              <a:gd name="T6" fmla="*/ 1089 w 1089"/>
              <a:gd name="T7" fmla="*/ 272 h 590"/>
              <a:gd name="T8" fmla="*/ 998 w 1089"/>
              <a:gd name="T9" fmla="*/ 91 h 590"/>
              <a:gd name="T10" fmla="*/ 907 w 1089"/>
              <a:gd name="T11" fmla="*/ 0 h 590"/>
              <a:gd name="T12" fmla="*/ 681 w 1089"/>
              <a:gd name="T13" fmla="*/ 0 h 590"/>
              <a:gd name="connsiteX0" fmla="*/ 6253 w 10000"/>
              <a:gd name="connsiteY0" fmla="*/ 0 h 10000"/>
              <a:gd name="connsiteX1" fmla="*/ 0 w 10000"/>
              <a:gd name="connsiteY1" fmla="*/ 10000 h 10000"/>
              <a:gd name="connsiteX2" fmla="*/ 9313 w 10000"/>
              <a:gd name="connsiteY2" fmla="*/ 8757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6253 w 10000"/>
              <a:gd name="connsiteY6" fmla="*/ 0 h 10000"/>
              <a:gd name="connsiteX0" fmla="*/ 5931 w 10000"/>
              <a:gd name="connsiteY0" fmla="*/ 0 h 10154"/>
              <a:gd name="connsiteX1" fmla="*/ 0 w 10000"/>
              <a:gd name="connsiteY1" fmla="*/ 10154 h 10154"/>
              <a:gd name="connsiteX2" fmla="*/ 9313 w 10000"/>
              <a:gd name="connsiteY2" fmla="*/ 8911 h 10154"/>
              <a:gd name="connsiteX3" fmla="*/ 10000 w 10000"/>
              <a:gd name="connsiteY3" fmla="*/ 4764 h 10154"/>
              <a:gd name="connsiteX4" fmla="*/ 9164 w 10000"/>
              <a:gd name="connsiteY4" fmla="*/ 1696 h 10154"/>
              <a:gd name="connsiteX5" fmla="*/ 8329 w 10000"/>
              <a:gd name="connsiteY5" fmla="*/ 154 h 10154"/>
              <a:gd name="connsiteX6" fmla="*/ 5931 w 10000"/>
              <a:gd name="connsiteY6" fmla="*/ 0 h 10154"/>
              <a:gd name="connsiteX0" fmla="*/ 5921 w 9990"/>
              <a:gd name="connsiteY0" fmla="*/ 0 h 9939"/>
              <a:gd name="connsiteX1" fmla="*/ 0 w 9990"/>
              <a:gd name="connsiteY1" fmla="*/ 9939 h 9939"/>
              <a:gd name="connsiteX2" fmla="*/ 9303 w 9990"/>
              <a:gd name="connsiteY2" fmla="*/ 8911 h 9939"/>
              <a:gd name="connsiteX3" fmla="*/ 9990 w 9990"/>
              <a:gd name="connsiteY3" fmla="*/ 4764 h 9939"/>
              <a:gd name="connsiteX4" fmla="*/ 9154 w 9990"/>
              <a:gd name="connsiteY4" fmla="*/ 1696 h 9939"/>
              <a:gd name="connsiteX5" fmla="*/ 8319 w 9990"/>
              <a:gd name="connsiteY5" fmla="*/ 154 h 9939"/>
              <a:gd name="connsiteX6" fmla="*/ 5921 w 9990"/>
              <a:gd name="connsiteY6" fmla="*/ 0 h 9939"/>
              <a:gd name="connsiteX0" fmla="*/ 5927 w 10000"/>
              <a:gd name="connsiteY0" fmla="*/ 0 h 10000"/>
              <a:gd name="connsiteX1" fmla="*/ 0 w 10000"/>
              <a:gd name="connsiteY1" fmla="*/ 10000 h 10000"/>
              <a:gd name="connsiteX2" fmla="*/ 9327 w 10000"/>
              <a:gd name="connsiteY2" fmla="*/ 8642 h 10000"/>
              <a:gd name="connsiteX3" fmla="*/ 10000 w 10000"/>
              <a:gd name="connsiteY3" fmla="*/ 4793 h 10000"/>
              <a:gd name="connsiteX4" fmla="*/ 9163 w 10000"/>
              <a:gd name="connsiteY4" fmla="*/ 1706 h 10000"/>
              <a:gd name="connsiteX5" fmla="*/ 8327 w 10000"/>
              <a:gd name="connsiteY5" fmla="*/ 155 h 10000"/>
              <a:gd name="connsiteX6" fmla="*/ 5927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5927" y="0"/>
                </a:moveTo>
                <a:lnTo>
                  <a:pt x="0" y="10000"/>
                </a:lnTo>
                <a:lnTo>
                  <a:pt x="9327" y="8642"/>
                </a:lnTo>
                <a:lnTo>
                  <a:pt x="10000" y="4793"/>
                </a:lnTo>
                <a:lnTo>
                  <a:pt x="9163" y="1706"/>
                </a:lnTo>
                <a:lnTo>
                  <a:pt x="8327" y="155"/>
                </a:lnTo>
                <a:lnTo>
                  <a:pt x="5927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" name="Freeform 8"/>
          <p:cNvSpPr>
            <a:spLocks/>
          </p:cNvSpPr>
          <p:nvPr/>
        </p:nvSpPr>
        <p:spPr bwMode="auto">
          <a:xfrm rot="852075">
            <a:off x="3064176" y="1862472"/>
            <a:ext cx="1589751" cy="1528622"/>
          </a:xfrm>
          <a:custGeom>
            <a:avLst/>
            <a:gdLst>
              <a:gd name="T0" fmla="*/ 681 w 1089"/>
              <a:gd name="T1" fmla="*/ 0 h 590"/>
              <a:gd name="T2" fmla="*/ 0 w 1089"/>
              <a:gd name="T3" fmla="*/ 590 h 590"/>
              <a:gd name="T4" fmla="*/ 953 w 1089"/>
              <a:gd name="T5" fmla="*/ 499 h 590"/>
              <a:gd name="T6" fmla="*/ 1089 w 1089"/>
              <a:gd name="T7" fmla="*/ 272 h 590"/>
              <a:gd name="T8" fmla="*/ 998 w 1089"/>
              <a:gd name="T9" fmla="*/ 91 h 590"/>
              <a:gd name="T10" fmla="*/ 907 w 1089"/>
              <a:gd name="T11" fmla="*/ 0 h 590"/>
              <a:gd name="T12" fmla="*/ 681 w 1089"/>
              <a:gd name="T13" fmla="*/ 0 h 590"/>
              <a:gd name="connsiteX0" fmla="*/ 6253 w 10000"/>
              <a:gd name="connsiteY0" fmla="*/ 0 h 10000"/>
              <a:gd name="connsiteX1" fmla="*/ 0 w 10000"/>
              <a:gd name="connsiteY1" fmla="*/ 10000 h 10000"/>
              <a:gd name="connsiteX2" fmla="*/ 8987 w 10000"/>
              <a:gd name="connsiteY2" fmla="*/ 8967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6253 w 10000"/>
              <a:gd name="connsiteY6" fmla="*/ 0 h 10000"/>
              <a:gd name="connsiteX0" fmla="*/ 5902 w 10000"/>
              <a:gd name="connsiteY0" fmla="*/ 0 h 10069"/>
              <a:gd name="connsiteX1" fmla="*/ 0 w 10000"/>
              <a:gd name="connsiteY1" fmla="*/ 10069 h 10069"/>
              <a:gd name="connsiteX2" fmla="*/ 8987 w 10000"/>
              <a:gd name="connsiteY2" fmla="*/ 9036 h 10069"/>
              <a:gd name="connsiteX3" fmla="*/ 10000 w 10000"/>
              <a:gd name="connsiteY3" fmla="*/ 4679 h 10069"/>
              <a:gd name="connsiteX4" fmla="*/ 9164 w 10000"/>
              <a:gd name="connsiteY4" fmla="*/ 1611 h 10069"/>
              <a:gd name="connsiteX5" fmla="*/ 8329 w 10000"/>
              <a:gd name="connsiteY5" fmla="*/ 69 h 10069"/>
              <a:gd name="connsiteX6" fmla="*/ 5902 w 10000"/>
              <a:gd name="connsiteY6" fmla="*/ 0 h 10069"/>
              <a:gd name="connsiteX0" fmla="*/ 5678 w 10000"/>
              <a:gd name="connsiteY0" fmla="*/ 0 h 10094"/>
              <a:gd name="connsiteX1" fmla="*/ 0 w 10000"/>
              <a:gd name="connsiteY1" fmla="*/ 10094 h 10094"/>
              <a:gd name="connsiteX2" fmla="*/ 8987 w 10000"/>
              <a:gd name="connsiteY2" fmla="*/ 9061 h 10094"/>
              <a:gd name="connsiteX3" fmla="*/ 10000 w 10000"/>
              <a:gd name="connsiteY3" fmla="*/ 4704 h 10094"/>
              <a:gd name="connsiteX4" fmla="*/ 9164 w 10000"/>
              <a:gd name="connsiteY4" fmla="*/ 1636 h 10094"/>
              <a:gd name="connsiteX5" fmla="*/ 8329 w 10000"/>
              <a:gd name="connsiteY5" fmla="*/ 94 h 10094"/>
              <a:gd name="connsiteX6" fmla="*/ 5678 w 10000"/>
              <a:gd name="connsiteY6" fmla="*/ 0 h 10094"/>
              <a:gd name="connsiteX0" fmla="*/ 4212 w 10000"/>
              <a:gd name="connsiteY0" fmla="*/ 4444 h 10000"/>
              <a:gd name="connsiteX1" fmla="*/ 0 w 10000"/>
              <a:gd name="connsiteY1" fmla="*/ 10000 h 10000"/>
              <a:gd name="connsiteX2" fmla="*/ 8987 w 10000"/>
              <a:gd name="connsiteY2" fmla="*/ 8967 h 10000"/>
              <a:gd name="connsiteX3" fmla="*/ 10000 w 10000"/>
              <a:gd name="connsiteY3" fmla="*/ 4610 h 10000"/>
              <a:gd name="connsiteX4" fmla="*/ 9164 w 10000"/>
              <a:gd name="connsiteY4" fmla="*/ 1542 h 10000"/>
              <a:gd name="connsiteX5" fmla="*/ 8329 w 10000"/>
              <a:gd name="connsiteY5" fmla="*/ 0 h 10000"/>
              <a:gd name="connsiteX6" fmla="*/ 4212 w 10000"/>
              <a:gd name="connsiteY6" fmla="*/ 4444 h 10000"/>
              <a:gd name="connsiteX0" fmla="*/ 4212 w 10000"/>
              <a:gd name="connsiteY0" fmla="*/ 2902 h 8458"/>
              <a:gd name="connsiteX1" fmla="*/ 0 w 10000"/>
              <a:gd name="connsiteY1" fmla="*/ 8458 h 8458"/>
              <a:gd name="connsiteX2" fmla="*/ 8987 w 10000"/>
              <a:gd name="connsiteY2" fmla="*/ 7425 h 8458"/>
              <a:gd name="connsiteX3" fmla="*/ 10000 w 10000"/>
              <a:gd name="connsiteY3" fmla="*/ 3068 h 8458"/>
              <a:gd name="connsiteX4" fmla="*/ 9164 w 10000"/>
              <a:gd name="connsiteY4" fmla="*/ 0 h 8458"/>
              <a:gd name="connsiteX5" fmla="*/ 7161 w 10000"/>
              <a:gd name="connsiteY5" fmla="*/ 1767 h 8458"/>
              <a:gd name="connsiteX6" fmla="*/ 4212 w 10000"/>
              <a:gd name="connsiteY6" fmla="*/ 2902 h 8458"/>
              <a:gd name="connsiteX0" fmla="*/ 4212 w 10000"/>
              <a:gd name="connsiteY0" fmla="*/ 1342 h 7911"/>
              <a:gd name="connsiteX1" fmla="*/ 0 w 10000"/>
              <a:gd name="connsiteY1" fmla="*/ 7911 h 7911"/>
              <a:gd name="connsiteX2" fmla="*/ 8987 w 10000"/>
              <a:gd name="connsiteY2" fmla="*/ 6690 h 7911"/>
              <a:gd name="connsiteX3" fmla="*/ 10000 w 10000"/>
              <a:gd name="connsiteY3" fmla="*/ 1538 h 7911"/>
              <a:gd name="connsiteX4" fmla="*/ 8752 w 10000"/>
              <a:gd name="connsiteY4" fmla="*/ 1377 h 7911"/>
              <a:gd name="connsiteX5" fmla="*/ 7161 w 10000"/>
              <a:gd name="connsiteY5" fmla="*/ 0 h 7911"/>
              <a:gd name="connsiteX6" fmla="*/ 4212 w 10000"/>
              <a:gd name="connsiteY6" fmla="*/ 1342 h 7911"/>
              <a:gd name="connsiteX0" fmla="*/ 4212 w 10767"/>
              <a:gd name="connsiteY0" fmla="*/ 1696 h 10000"/>
              <a:gd name="connsiteX1" fmla="*/ 0 w 10767"/>
              <a:gd name="connsiteY1" fmla="*/ 10000 h 10000"/>
              <a:gd name="connsiteX2" fmla="*/ 8987 w 10767"/>
              <a:gd name="connsiteY2" fmla="*/ 8457 h 10000"/>
              <a:gd name="connsiteX3" fmla="*/ 10767 w 10767"/>
              <a:gd name="connsiteY3" fmla="*/ 4902 h 10000"/>
              <a:gd name="connsiteX4" fmla="*/ 8752 w 10767"/>
              <a:gd name="connsiteY4" fmla="*/ 1741 h 10000"/>
              <a:gd name="connsiteX5" fmla="*/ 7161 w 10767"/>
              <a:gd name="connsiteY5" fmla="*/ 0 h 10000"/>
              <a:gd name="connsiteX6" fmla="*/ 4212 w 10767"/>
              <a:gd name="connsiteY6" fmla="*/ 1696 h 10000"/>
              <a:gd name="connsiteX0" fmla="*/ 3818 w 10767"/>
              <a:gd name="connsiteY0" fmla="*/ 1668 h 10000"/>
              <a:gd name="connsiteX1" fmla="*/ 0 w 10767"/>
              <a:gd name="connsiteY1" fmla="*/ 10000 h 10000"/>
              <a:gd name="connsiteX2" fmla="*/ 8987 w 10767"/>
              <a:gd name="connsiteY2" fmla="*/ 8457 h 10000"/>
              <a:gd name="connsiteX3" fmla="*/ 10767 w 10767"/>
              <a:gd name="connsiteY3" fmla="*/ 4902 h 10000"/>
              <a:gd name="connsiteX4" fmla="*/ 8752 w 10767"/>
              <a:gd name="connsiteY4" fmla="*/ 1741 h 10000"/>
              <a:gd name="connsiteX5" fmla="*/ 7161 w 10767"/>
              <a:gd name="connsiteY5" fmla="*/ 0 h 10000"/>
              <a:gd name="connsiteX6" fmla="*/ 3818 w 10767"/>
              <a:gd name="connsiteY6" fmla="*/ 1668 h 10000"/>
              <a:gd name="connsiteX0" fmla="*/ 3485 w 10434"/>
              <a:gd name="connsiteY0" fmla="*/ 1668 h 9792"/>
              <a:gd name="connsiteX1" fmla="*/ 0 w 10434"/>
              <a:gd name="connsiteY1" fmla="*/ 9792 h 9792"/>
              <a:gd name="connsiteX2" fmla="*/ 8654 w 10434"/>
              <a:gd name="connsiteY2" fmla="*/ 8457 h 9792"/>
              <a:gd name="connsiteX3" fmla="*/ 10434 w 10434"/>
              <a:gd name="connsiteY3" fmla="*/ 4902 h 9792"/>
              <a:gd name="connsiteX4" fmla="*/ 8419 w 10434"/>
              <a:gd name="connsiteY4" fmla="*/ 1741 h 9792"/>
              <a:gd name="connsiteX5" fmla="*/ 6828 w 10434"/>
              <a:gd name="connsiteY5" fmla="*/ 0 h 9792"/>
              <a:gd name="connsiteX6" fmla="*/ 3485 w 10434"/>
              <a:gd name="connsiteY6" fmla="*/ 1668 h 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4" h="9792">
                <a:moveTo>
                  <a:pt x="3485" y="1668"/>
                </a:moveTo>
                <a:lnTo>
                  <a:pt x="0" y="9792"/>
                </a:lnTo>
                <a:lnTo>
                  <a:pt x="8654" y="8457"/>
                </a:lnTo>
                <a:lnTo>
                  <a:pt x="10434" y="4902"/>
                </a:lnTo>
                <a:lnTo>
                  <a:pt x="8419" y="1741"/>
                </a:lnTo>
                <a:lnTo>
                  <a:pt x="6828" y="0"/>
                </a:lnTo>
                <a:lnTo>
                  <a:pt x="3485" y="1668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44" name="Круговая стрелка 43"/>
          <p:cNvSpPr/>
          <p:nvPr/>
        </p:nvSpPr>
        <p:spPr>
          <a:xfrm rot="3768040" flipH="1">
            <a:off x="4203411" y="1407153"/>
            <a:ext cx="1512638" cy="978408"/>
          </a:xfrm>
          <a:prstGeom prst="circularArrow">
            <a:avLst>
              <a:gd name="adj1" fmla="val 9860"/>
              <a:gd name="adj2" fmla="val 912814"/>
              <a:gd name="adj3" fmla="val 21315374"/>
              <a:gd name="adj4" fmla="val 10711168"/>
              <a:gd name="adj5" fmla="val 1717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Круговая стрелка 46"/>
          <p:cNvSpPr/>
          <p:nvPr/>
        </p:nvSpPr>
        <p:spPr>
          <a:xfrm rot="21286519" flipH="1">
            <a:off x="4143004" y="2340953"/>
            <a:ext cx="1236945" cy="978408"/>
          </a:xfrm>
          <a:prstGeom prst="circularArrow">
            <a:avLst>
              <a:gd name="adj1" fmla="val 12500"/>
              <a:gd name="adj2" fmla="val 950643"/>
              <a:gd name="adj3" fmla="val 20457681"/>
              <a:gd name="adj4" fmla="val 10711168"/>
              <a:gd name="adj5" fmla="val 125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12909" y="2743634"/>
            <a:ext cx="3183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Соответственные углы</a:t>
            </a:r>
            <a:endParaRPr lang="ru-RU" sz="2400" b="1" dirty="0"/>
          </a:p>
        </p:txBody>
      </p:sp>
      <p:pic>
        <p:nvPicPr>
          <p:cNvPr id="9218" name="Picture 2" descr="C:\Users\Анна\AppData\Local\Microsoft\Windows\Temporary Internet Files\Content.IE5\QHHOQHMD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523" y="5212000"/>
            <a:ext cx="1613005" cy="13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033138"/>
              </p:ext>
            </p:extLst>
          </p:nvPr>
        </p:nvGraphicFramePr>
        <p:xfrm>
          <a:off x="641660" y="4491920"/>
          <a:ext cx="373541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Формула" r:id="rId4" imgW="1054080" imgH="203040" progId="Equation.3">
                  <p:embed/>
                </p:oleObj>
              </mc:Choice>
              <mc:Fallback>
                <p:oleObj name="Формула" r:id="rId4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1660" y="4491920"/>
                        <a:ext cx="3735415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72000" y="4581128"/>
            <a:ext cx="3183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Соответственные углы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2404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7" grpId="0" animBg="1"/>
      <p:bldP spid="48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439414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955665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737624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57165" y="13856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2150" y="5067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90" y="145770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067" y="178812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65222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7858" y="28978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 rot="1995195">
            <a:off x="3630430" y="1096742"/>
            <a:ext cx="1399647" cy="2494830"/>
          </a:xfrm>
          <a:custGeom>
            <a:avLst/>
            <a:gdLst>
              <a:gd name="T0" fmla="*/ 1792 w 1792"/>
              <a:gd name="T1" fmla="*/ 0 h 1632"/>
              <a:gd name="T2" fmla="*/ 0 w 1792"/>
              <a:gd name="T3" fmla="*/ 32 h 1632"/>
              <a:gd name="T4" fmla="*/ 720 w 1792"/>
              <a:gd name="T5" fmla="*/ 1632 h 1632"/>
              <a:gd name="T6" fmla="*/ 1198 w 1792"/>
              <a:gd name="T7" fmla="*/ 1461 h 1632"/>
              <a:gd name="T8" fmla="*/ 1549 w 1792"/>
              <a:gd name="T9" fmla="*/ 1118 h 1632"/>
              <a:gd name="T10" fmla="*/ 1614 w 1792"/>
              <a:gd name="T11" fmla="*/ 808 h 1632"/>
              <a:gd name="T12" fmla="*/ 1708 w 1792"/>
              <a:gd name="T13" fmla="*/ 364 h 1632"/>
              <a:gd name="connsiteX0" fmla="*/ 10629 w 10629"/>
              <a:gd name="connsiteY0" fmla="*/ 421 h 10421"/>
              <a:gd name="connsiteX1" fmla="*/ 0 w 10629"/>
              <a:gd name="connsiteY1" fmla="*/ 0 h 10421"/>
              <a:gd name="connsiteX2" fmla="*/ 4647 w 10629"/>
              <a:gd name="connsiteY2" fmla="*/ 10421 h 10421"/>
              <a:gd name="connsiteX3" fmla="*/ 7314 w 10629"/>
              <a:gd name="connsiteY3" fmla="*/ 9373 h 10421"/>
              <a:gd name="connsiteX4" fmla="*/ 9273 w 10629"/>
              <a:gd name="connsiteY4" fmla="*/ 7271 h 10421"/>
              <a:gd name="connsiteX5" fmla="*/ 9636 w 10629"/>
              <a:gd name="connsiteY5" fmla="*/ 5372 h 10421"/>
              <a:gd name="connsiteX6" fmla="*/ 10160 w 10629"/>
              <a:gd name="connsiteY6" fmla="*/ 2651 h 10421"/>
              <a:gd name="connsiteX0" fmla="*/ 10629 w 10629"/>
              <a:gd name="connsiteY0" fmla="*/ 421 h 10450"/>
              <a:gd name="connsiteX1" fmla="*/ 0 w 10629"/>
              <a:gd name="connsiteY1" fmla="*/ 0 h 10450"/>
              <a:gd name="connsiteX2" fmla="*/ 4788 w 10629"/>
              <a:gd name="connsiteY2" fmla="*/ 10450 h 10450"/>
              <a:gd name="connsiteX3" fmla="*/ 7314 w 10629"/>
              <a:gd name="connsiteY3" fmla="*/ 9373 h 10450"/>
              <a:gd name="connsiteX4" fmla="*/ 9273 w 10629"/>
              <a:gd name="connsiteY4" fmla="*/ 7271 h 10450"/>
              <a:gd name="connsiteX5" fmla="*/ 9636 w 10629"/>
              <a:gd name="connsiteY5" fmla="*/ 5372 h 10450"/>
              <a:gd name="connsiteX6" fmla="*/ 10160 w 10629"/>
              <a:gd name="connsiteY6" fmla="*/ 2651 h 10450"/>
              <a:gd name="connsiteX0" fmla="*/ 10984 w 10984"/>
              <a:gd name="connsiteY0" fmla="*/ 421 h 9373"/>
              <a:gd name="connsiteX1" fmla="*/ 355 w 10984"/>
              <a:gd name="connsiteY1" fmla="*/ 0 h 9373"/>
              <a:gd name="connsiteX2" fmla="*/ 0 w 10984"/>
              <a:gd name="connsiteY2" fmla="*/ 6617 h 9373"/>
              <a:gd name="connsiteX3" fmla="*/ 7669 w 10984"/>
              <a:gd name="connsiteY3" fmla="*/ 9373 h 9373"/>
              <a:gd name="connsiteX4" fmla="*/ 9628 w 10984"/>
              <a:gd name="connsiteY4" fmla="*/ 7271 h 9373"/>
              <a:gd name="connsiteX5" fmla="*/ 9991 w 10984"/>
              <a:gd name="connsiteY5" fmla="*/ 5372 h 9373"/>
              <a:gd name="connsiteX6" fmla="*/ 10515 w 10984"/>
              <a:gd name="connsiteY6" fmla="*/ 2651 h 9373"/>
              <a:gd name="connsiteX0" fmla="*/ 7154 w 9573"/>
              <a:gd name="connsiteY0" fmla="*/ 0 h 16991"/>
              <a:gd name="connsiteX1" fmla="*/ 323 w 9573"/>
              <a:gd name="connsiteY1" fmla="*/ 6991 h 16991"/>
              <a:gd name="connsiteX2" fmla="*/ 0 w 9573"/>
              <a:gd name="connsiteY2" fmla="*/ 14051 h 16991"/>
              <a:gd name="connsiteX3" fmla="*/ 6982 w 9573"/>
              <a:gd name="connsiteY3" fmla="*/ 16991 h 16991"/>
              <a:gd name="connsiteX4" fmla="*/ 8765 w 9573"/>
              <a:gd name="connsiteY4" fmla="*/ 14748 h 16991"/>
              <a:gd name="connsiteX5" fmla="*/ 9096 w 9573"/>
              <a:gd name="connsiteY5" fmla="*/ 12722 h 16991"/>
              <a:gd name="connsiteX6" fmla="*/ 9573 w 9573"/>
              <a:gd name="connsiteY6" fmla="*/ 9819 h 16991"/>
              <a:gd name="connsiteX0" fmla="*/ 7473 w 10000"/>
              <a:gd name="connsiteY0" fmla="*/ 0 h 10000"/>
              <a:gd name="connsiteX1" fmla="*/ 186 w 10000"/>
              <a:gd name="connsiteY1" fmla="*/ 4354 h 10000"/>
              <a:gd name="connsiteX2" fmla="*/ 0 w 10000"/>
              <a:gd name="connsiteY2" fmla="*/ 8270 h 10000"/>
              <a:gd name="connsiteX3" fmla="*/ 7293 w 10000"/>
              <a:gd name="connsiteY3" fmla="*/ 10000 h 10000"/>
              <a:gd name="connsiteX4" fmla="*/ 9156 w 10000"/>
              <a:gd name="connsiteY4" fmla="*/ 8680 h 10000"/>
              <a:gd name="connsiteX5" fmla="*/ 9502 w 10000"/>
              <a:gd name="connsiteY5" fmla="*/ 7487 h 10000"/>
              <a:gd name="connsiteX6" fmla="*/ 10000 w 10000"/>
              <a:gd name="connsiteY6" fmla="*/ 5779 h 10000"/>
              <a:gd name="connsiteX0" fmla="*/ 7473 w 10000"/>
              <a:gd name="connsiteY0" fmla="*/ 0 h 8680"/>
              <a:gd name="connsiteX1" fmla="*/ 186 w 10000"/>
              <a:gd name="connsiteY1" fmla="*/ 4354 h 8680"/>
              <a:gd name="connsiteX2" fmla="*/ 0 w 10000"/>
              <a:gd name="connsiteY2" fmla="*/ 8270 h 8680"/>
              <a:gd name="connsiteX3" fmla="*/ 4604 w 10000"/>
              <a:gd name="connsiteY3" fmla="*/ 6704 h 8680"/>
              <a:gd name="connsiteX4" fmla="*/ 9156 w 10000"/>
              <a:gd name="connsiteY4" fmla="*/ 8680 h 8680"/>
              <a:gd name="connsiteX5" fmla="*/ 9502 w 10000"/>
              <a:gd name="connsiteY5" fmla="*/ 7487 h 8680"/>
              <a:gd name="connsiteX6" fmla="*/ 10000 w 10000"/>
              <a:gd name="connsiteY6" fmla="*/ 5779 h 8680"/>
              <a:gd name="connsiteX0" fmla="*/ 7473 w 10000"/>
              <a:gd name="connsiteY0" fmla="*/ 0 h 9528"/>
              <a:gd name="connsiteX1" fmla="*/ 186 w 10000"/>
              <a:gd name="connsiteY1" fmla="*/ 5016 h 9528"/>
              <a:gd name="connsiteX2" fmla="*/ 0 w 10000"/>
              <a:gd name="connsiteY2" fmla="*/ 9528 h 9528"/>
              <a:gd name="connsiteX3" fmla="*/ 4604 w 10000"/>
              <a:gd name="connsiteY3" fmla="*/ 7724 h 9528"/>
              <a:gd name="connsiteX4" fmla="*/ 7419 w 10000"/>
              <a:gd name="connsiteY4" fmla="*/ 5816 h 9528"/>
              <a:gd name="connsiteX5" fmla="*/ 9502 w 10000"/>
              <a:gd name="connsiteY5" fmla="*/ 8626 h 9528"/>
              <a:gd name="connsiteX6" fmla="*/ 10000 w 10000"/>
              <a:gd name="connsiteY6" fmla="*/ 6658 h 9528"/>
              <a:gd name="connsiteX0" fmla="*/ 7473 w 9502"/>
              <a:gd name="connsiteY0" fmla="*/ 0 h 10000"/>
              <a:gd name="connsiteX1" fmla="*/ 186 w 9502"/>
              <a:gd name="connsiteY1" fmla="*/ 5264 h 10000"/>
              <a:gd name="connsiteX2" fmla="*/ 0 w 9502"/>
              <a:gd name="connsiteY2" fmla="*/ 10000 h 10000"/>
              <a:gd name="connsiteX3" fmla="*/ 4604 w 9502"/>
              <a:gd name="connsiteY3" fmla="*/ 8107 h 10000"/>
              <a:gd name="connsiteX4" fmla="*/ 7419 w 9502"/>
              <a:gd name="connsiteY4" fmla="*/ 6104 h 10000"/>
              <a:gd name="connsiteX5" fmla="*/ 9502 w 9502"/>
              <a:gd name="connsiteY5" fmla="*/ 9053 h 10000"/>
              <a:gd name="connsiteX6" fmla="*/ 8272 w 9502"/>
              <a:gd name="connsiteY6" fmla="*/ 1653 h 10000"/>
              <a:gd name="connsiteX0" fmla="*/ 7865 w 8706"/>
              <a:gd name="connsiteY0" fmla="*/ 0 h 10000"/>
              <a:gd name="connsiteX1" fmla="*/ 196 w 8706"/>
              <a:gd name="connsiteY1" fmla="*/ 5264 h 10000"/>
              <a:gd name="connsiteX2" fmla="*/ 0 w 8706"/>
              <a:gd name="connsiteY2" fmla="*/ 10000 h 10000"/>
              <a:gd name="connsiteX3" fmla="*/ 4845 w 8706"/>
              <a:gd name="connsiteY3" fmla="*/ 8107 h 10000"/>
              <a:gd name="connsiteX4" fmla="*/ 7808 w 8706"/>
              <a:gd name="connsiteY4" fmla="*/ 6104 h 10000"/>
              <a:gd name="connsiteX5" fmla="*/ 8610 w 8706"/>
              <a:gd name="connsiteY5" fmla="*/ 4543 h 10000"/>
              <a:gd name="connsiteX6" fmla="*/ 8706 w 8706"/>
              <a:gd name="connsiteY6" fmla="*/ 1653 h 10000"/>
              <a:gd name="connsiteX0" fmla="*/ 9034 w 9891"/>
              <a:gd name="connsiteY0" fmla="*/ 0 h 10000"/>
              <a:gd name="connsiteX1" fmla="*/ 225 w 9891"/>
              <a:gd name="connsiteY1" fmla="*/ 5264 h 10000"/>
              <a:gd name="connsiteX2" fmla="*/ 0 w 9891"/>
              <a:gd name="connsiteY2" fmla="*/ 10000 h 10000"/>
              <a:gd name="connsiteX3" fmla="*/ 5565 w 9891"/>
              <a:gd name="connsiteY3" fmla="*/ 8107 h 10000"/>
              <a:gd name="connsiteX4" fmla="*/ 8969 w 9891"/>
              <a:gd name="connsiteY4" fmla="*/ 6104 h 10000"/>
              <a:gd name="connsiteX5" fmla="*/ 9890 w 9891"/>
              <a:gd name="connsiteY5" fmla="*/ 4543 h 10000"/>
              <a:gd name="connsiteX6" fmla="*/ 9329 w 9891"/>
              <a:gd name="connsiteY6" fmla="*/ 803 h 10000"/>
              <a:gd name="connsiteX0" fmla="*/ 9134 w 10000"/>
              <a:gd name="connsiteY0" fmla="*/ 0 h 10000"/>
              <a:gd name="connsiteX1" fmla="*/ 227 w 10000"/>
              <a:gd name="connsiteY1" fmla="*/ 5264 h 10000"/>
              <a:gd name="connsiteX2" fmla="*/ 0 w 10000"/>
              <a:gd name="connsiteY2" fmla="*/ 10000 h 10000"/>
              <a:gd name="connsiteX3" fmla="*/ 5626 w 10000"/>
              <a:gd name="connsiteY3" fmla="*/ 8107 h 10000"/>
              <a:gd name="connsiteX4" fmla="*/ 8239 w 10000"/>
              <a:gd name="connsiteY4" fmla="*/ 5737 h 10000"/>
              <a:gd name="connsiteX5" fmla="*/ 9999 w 10000"/>
              <a:gd name="connsiteY5" fmla="*/ 4543 h 10000"/>
              <a:gd name="connsiteX6" fmla="*/ 9432 w 10000"/>
              <a:gd name="connsiteY6" fmla="*/ 803 h 10000"/>
              <a:gd name="connsiteX0" fmla="*/ 9134 w 9432"/>
              <a:gd name="connsiteY0" fmla="*/ 0 h 10000"/>
              <a:gd name="connsiteX1" fmla="*/ 227 w 9432"/>
              <a:gd name="connsiteY1" fmla="*/ 5264 h 10000"/>
              <a:gd name="connsiteX2" fmla="*/ 0 w 9432"/>
              <a:gd name="connsiteY2" fmla="*/ 10000 h 10000"/>
              <a:gd name="connsiteX3" fmla="*/ 5626 w 9432"/>
              <a:gd name="connsiteY3" fmla="*/ 8107 h 10000"/>
              <a:gd name="connsiteX4" fmla="*/ 8239 w 9432"/>
              <a:gd name="connsiteY4" fmla="*/ 5737 h 10000"/>
              <a:gd name="connsiteX5" fmla="*/ 9140 w 9432"/>
              <a:gd name="connsiteY5" fmla="*/ 3667 h 10000"/>
              <a:gd name="connsiteX6" fmla="*/ 9432 w 9432"/>
              <a:gd name="connsiteY6" fmla="*/ 803 h 10000"/>
              <a:gd name="connsiteX0" fmla="*/ 9684 w 10000"/>
              <a:gd name="connsiteY0" fmla="*/ 0 h 10000"/>
              <a:gd name="connsiteX1" fmla="*/ 241 w 10000"/>
              <a:gd name="connsiteY1" fmla="*/ 5264 h 10000"/>
              <a:gd name="connsiteX2" fmla="*/ 0 w 10000"/>
              <a:gd name="connsiteY2" fmla="*/ 10000 h 10000"/>
              <a:gd name="connsiteX3" fmla="*/ 5358 w 10000"/>
              <a:gd name="connsiteY3" fmla="*/ 7523 h 10000"/>
              <a:gd name="connsiteX4" fmla="*/ 8735 w 10000"/>
              <a:gd name="connsiteY4" fmla="*/ 5737 h 10000"/>
              <a:gd name="connsiteX5" fmla="*/ 9690 w 10000"/>
              <a:gd name="connsiteY5" fmla="*/ 3667 h 10000"/>
              <a:gd name="connsiteX6" fmla="*/ 10000 w 10000"/>
              <a:gd name="connsiteY6" fmla="*/ 803 h 10000"/>
              <a:gd name="connsiteX0" fmla="*/ 9828 w 10144"/>
              <a:gd name="connsiteY0" fmla="*/ 0 h 9225"/>
              <a:gd name="connsiteX1" fmla="*/ 385 w 10144"/>
              <a:gd name="connsiteY1" fmla="*/ 5264 h 9225"/>
              <a:gd name="connsiteX2" fmla="*/ 0 w 10144"/>
              <a:gd name="connsiteY2" fmla="*/ 9225 h 9225"/>
              <a:gd name="connsiteX3" fmla="*/ 5502 w 10144"/>
              <a:gd name="connsiteY3" fmla="*/ 7523 h 9225"/>
              <a:gd name="connsiteX4" fmla="*/ 8879 w 10144"/>
              <a:gd name="connsiteY4" fmla="*/ 5737 h 9225"/>
              <a:gd name="connsiteX5" fmla="*/ 9834 w 10144"/>
              <a:gd name="connsiteY5" fmla="*/ 3667 h 9225"/>
              <a:gd name="connsiteX6" fmla="*/ 10144 w 10144"/>
              <a:gd name="connsiteY6" fmla="*/ 803 h 9225"/>
              <a:gd name="connsiteX0" fmla="*/ 9714 w 10026"/>
              <a:gd name="connsiteY0" fmla="*/ 0 h 12387"/>
              <a:gd name="connsiteX1" fmla="*/ 406 w 10026"/>
              <a:gd name="connsiteY1" fmla="*/ 5706 h 12387"/>
              <a:gd name="connsiteX2" fmla="*/ 0 w 10026"/>
              <a:gd name="connsiteY2" fmla="*/ 12387 h 12387"/>
              <a:gd name="connsiteX3" fmla="*/ 5450 w 10026"/>
              <a:gd name="connsiteY3" fmla="*/ 8155 h 12387"/>
              <a:gd name="connsiteX4" fmla="*/ 8779 w 10026"/>
              <a:gd name="connsiteY4" fmla="*/ 6219 h 12387"/>
              <a:gd name="connsiteX5" fmla="*/ 9720 w 10026"/>
              <a:gd name="connsiteY5" fmla="*/ 3975 h 12387"/>
              <a:gd name="connsiteX6" fmla="*/ 10026 w 10026"/>
              <a:gd name="connsiteY6" fmla="*/ 870 h 12387"/>
              <a:gd name="connsiteX0" fmla="*/ 9714 w 10026"/>
              <a:gd name="connsiteY0" fmla="*/ 0 h 12387"/>
              <a:gd name="connsiteX1" fmla="*/ 406 w 10026"/>
              <a:gd name="connsiteY1" fmla="*/ 5706 h 12387"/>
              <a:gd name="connsiteX2" fmla="*/ 0 w 10026"/>
              <a:gd name="connsiteY2" fmla="*/ 12387 h 12387"/>
              <a:gd name="connsiteX3" fmla="*/ 5549 w 10026"/>
              <a:gd name="connsiteY3" fmla="*/ 9467 h 12387"/>
              <a:gd name="connsiteX4" fmla="*/ 8779 w 10026"/>
              <a:gd name="connsiteY4" fmla="*/ 6219 h 12387"/>
              <a:gd name="connsiteX5" fmla="*/ 9720 w 10026"/>
              <a:gd name="connsiteY5" fmla="*/ 3975 h 12387"/>
              <a:gd name="connsiteX6" fmla="*/ 10026 w 10026"/>
              <a:gd name="connsiteY6" fmla="*/ 870 h 1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6" h="12387">
                <a:moveTo>
                  <a:pt x="9714" y="0"/>
                </a:moveTo>
                <a:lnTo>
                  <a:pt x="406" y="5706"/>
                </a:lnTo>
                <a:cubicBezTo>
                  <a:pt x="265" y="7523"/>
                  <a:pt x="143" y="10570"/>
                  <a:pt x="0" y="12387"/>
                </a:cubicBezTo>
                <a:lnTo>
                  <a:pt x="5549" y="9467"/>
                </a:lnTo>
                <a:lnTo>
                  <a:pt x="8779" y="6219"/>
                </a:lnTo>
                <a:cubicBezTo>
                  <a:pt x="8926" y="5696"/>
                  <a:pt x="9574" y="4496"/>
                  <a:pt x="9720" y="3975"/>
                </a:cubicBezTo>
                <a:cubicBezTo>
                  <a:pt x="9759" y="2931"/>
                  <a:pt x="9987" y="1914"/>
                  <a:pt x="10026" y="870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4" name="Круговая стрелка 43"/>
          <p:cNvSpPr/>
          <p:nvPr/>
        </p:nvSpPr>
        <p:spPr>
          <a:xfrm rot="5400000" flipH="1">
            <a:off x="3510562" y="2729364"/>
            <a:ext cx="1845805" cy="1075391"/>
          </a:xfrm>
          <a:prstGeom prst="circularArrow">
            <a:avLst>
              <a:gd name="adj1" fmla="val 9860"/>
              <a:gd name="adj2" fmla="val 912814"/>
              <a:gd name="adj3" fmla="val 21315374"/>
              <a:gd name="adj4" fmla="val 11466877"/>
              <a:gd name="adj5" fmla="val 1717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33464" y="4016165"/>
            <a:ext cx="3183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Соответственные углы</a:t>
            </a:r>
            <a:endParaRPr lang="ru-RU" sz="2400" b="1" dirty="0"/>
          </a:p>
        </p:txBody>
      </p:sp>
      <p:pic>
        <p:nvPicPr>
          <p:cNvPr id="9218" name="Picture 2" descr="C:\Users\Анна\AppData\Local\Microsoft\Windows\Temporary Internet Files\Content.IE5\QHHOQHMD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9" y="466346"/>
            <a:ext cx="1613005" cy="13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reeform 6"/>
          <p:cNvSpPr>
            <a:spLocks/>
          </p:cNvSpPr>
          <p:nvPr/>
        </p:nvSpPr>
        <p:spPr bwMode="auto">
          <a:xfrm rot="2738150">
            <a:off x="2496934" y="2658343"/>
            <a:ext cx="1196227" cy="2353135"/>
          </a:xfrm>
          <a:custGeom>
            <a:avLst/>
            <a:gdLst>
              <a:gd name="T0" fmla="*/ 1792 w 1792"/>
              <a:gd name="T1" fmla="*/ 0 h 1632"/>
              <a:gd name="T2" fmla="*/ 0 w 1792"/>
              <a:gd name="T3" fmla="*/ 32 h 1632"/>
              <a:gd name="T4" fmla="*/ 720 w 1792"/>
              <a:gd name="T5" fmla="*/ 1632 h 1632"/>
              <a:gd name="T6" fmla="*/ 1198 w 1792"/>
              <a:gd name="T7" fmla="*/ 1461 h 1632"/>
              <a:gd name="T8" fmla="*/ 1549 w 1792"/>
              <a:gd name="T9" fmla="*/ 1118 h 1632"/>
              <a:gd name="T10" fmla="*/ 1614 w 1792"/>
              <a:gd name="T11" fmla="*/ 808 h 1632"/>
              <a:gd name="T12" fmla="*/ 1708 w 1792"/>
              <a:gd name="T13" fmla="*/ 364 h 1632"/>
              <a:gd name="connsiteX0" fmla="*/ 10629 w 10629"/>
              <a:gd name="connsiteY0" fmla="*/ 421 h 10421"/>
              <a:gd name="connsiteX1" fmla="*/ 0 w 10629"/>
              <a:gd name="connsiteY1" fmla="*/ 0 h 10421"/>
              <a:gd name="connsiteX2" fmla="*/ 4647 w 10629"/>
              <a:gd name="connsiteY2" fmla="*/ 10421 h 10421"/>
              <a:gd name="connsiteX3" fmla="*/ 7314 w 10629"/>
              <a:gd name="connsiteY3" fmla="*/ 9373 h 10421"/>
              <a:gd name="connsiteX4" fmla="*/ 9273 w 10629"/>
              <a:gd name="connsiteY4" fmla="*/ 7271 h 10421"/>
              <a:gd name="connsiteX5" fmla="*/ 9636 w 10629"/>
              <a:gd name="connsiteY5" fmla="*/ 5372 h 10421"/>
              <a:gd name="connsiteX6" fmla="*/ 10160 w 10629"/>
              <a:gd name="connsiteY6" fmla="*/ 2651 h 10421"/>
              <a:gd name="connsiteX0" fmla="*/ 10629 w 10629"/>
              <a:gd name="connsiteY0" fmla="*/ 421 h 10450"/>
              <a:gd name="connsiteX1" fmla="*/ 0 w 10629"/>
              <a:gd name="connsiteY1" fmla="*/ 0 h 10450"/>
              <a:gd name="connsiteX2" fmla="*/ 4788 w 10629"/>
              <a:gd name="connsiteY2" fmla="*/ 10450 h 10450"/>
              <a:gd name="connsiteX3" fmla="*/ 7314 w 10629"/>
              <a:gd name="connsiteY3" fmla="*/ 9373 h 10450"/>
              <a:gd name="connsiteX4" fmla="*/ 9273 w 10629"/>
              <a:gd name="connsiteY4" fmla="*/ 7271 h 10450"/>
              <a:gd name="connsiteX5" fmla="*/ 9636 w 10629"/>
              <a:gd name="connsiteY5" fmla="*/ 5372 h 10450"/>
              <a:gd name="connsiteX6" fmla="*/ 10160 w 10629"/>
              <a:gd name="connsiteY6" fmla="*/ 2651 h 10450"/>
              <a:gd name="connsiteX0" fmla="*/ 10623 w 10623"/>
              <a:gd name="connsiteY0" fmla="*/ 0 h 10029"/>
              <a:gd name="connsiteX1" fmla="*/ 0 w 10623"/>
              <a:gd name="connsiteY1" fmla="*/ 171 h 10029"/>
              <a:gd name="connsiteX2" fmla="*/ 4782 w 10623"/>
              <a:gd name="connsiteY2" fmla="*/ 10029 h 10029"/>
              <a:gd name="connsiteX3" fmla="*/ 7308 w 10623"/>
              <a:gd name="connsiteY3" fmla="*/ 8952 h 10029"/>
              <a:gd name="connsiteX4" fmla="*/ 9267 w 10623"/>
              <a:gd name="connsiteY4" fmla="*/ 6850 h 10029"/>
              <a:gd name="connsiteX5" fmla="*/ 9630 w 10623"/>
              <a:gd name="connsiteY5" fmla="*/ 4951 h 10029"/>
              <a:gd name="connsiteX6" fmla="*/ 10154 w 10623"/>
              <a:gd name="connsiteY6" fmla="*/ 2230 h 10029"/>
              <a:gd name="connsiteX0" fmla="*/ 7562 w 10154"/>
              <a:gd name="connsiteY0" fmla="*/ 0 h 16504"/>
              <a:gd name="connsiteX1" fmla="*/ 0 w 10154"/>
              <a:gd name="connsiteY1" fmla="*/ 6646 h 16504"/>
              <a:gd name="connsiteX2" fmla="*/ 4782 w 10154"/>
              <a:gd name="connsiteY2" fmla="*/ 16504 h 16504"/>
              <a:gd name="connsiteX3" fmla="*/ 7308 w 10154"/>
              <a:gd name="connsiteY3" fmla="*/ 15427 h 16504"/>
              <a:gd name="connsiteX4" fmla="*/ 9267 w 10154"/>
              <a:gd name="connsiteY4" fmla="*/ 13325 h 16504"/>
              <a:gd name="connsiteX5" fmla="*/ 9630 w 10154"/>
              <a:gd name="connsiteY5" fmla="*/ 11426 h 16504"/>
              <a:gd name="connsiteX6" fmla="*/ 10154 w 10154"/>
              <a:gd name="connsiteY6" fmla="*/ 8705 h 16504"/>
              <a:gd name="connsiteX0" fmla="*/ 7562 w 10154"/>
              <a:gd name="connsiteY0" fmla="*/ 0 h 15427"/>
              <a:gd name="connsiteX1" fmla="*/ 0 w 10154"/>
              <a:gd name="connsiteY1" fmla="*/ 6646 h 15427"/>
              <a:gd name="connsiteX2" fmla="*/ 697 w 10154"/>
              <a:gd name="connsiteY2" fmla="*/ 13397 h 15427"/>
              <a:gd name="connsiteX3" fmla="*/ 7308 w 10154"/>
              <a:gd name="connsiteY3" fmla="*/ 15427 h 15427"/>
              <a:gd name="connsiteX4" fmla="*/ 9267 w 10154"/>
              <a:gd name="connsiteY4" fmla="*/ 13325 h 15427"/>
              <a:gd name="connsiteX5" fmla="*/ 9630 w 10154"/>
              <a:gd name="connsiteY5" fmla="*/ 11426 h 15427"/>
              <a:gd name="connsiteX6" fmla="*/ 10154 w 10154"/>
              <a:gd name="connsiteY6" fmla="*/ 8705 h 15427"/>
              <a:gd name="connsiteX0" fmla="*/ 7562 w 10154"/>
              <a:gd name="connsiteY0" fmla="*/ 0 h 15427"/>
              <a:gd name="connsiteX1" fmla="*/ 0 w 10154"/>
              <a:gd name="connsiteY1" fmla="*/ 6646 h 15427"/>
              <a:gd name="connsiteX2" fmla="*/ 697 w 10154"/>
              <a:gd name="connsiteY2" fmla="*/ 13397 h 15427"/>
              <a:gd name="connsiteX3" fmla="*/ 7308 w 10154"/>
              <a:gd name="connsiteY3" fmla="*/ 15427 h 15427"/>
              <a:gd name="connsiteX4" fmla="*/ 6048 w 10154"/>
              <a:gd name="connsiteY4" fmla="*/ 8629 h 15427"/>
              <a:gd name="connsiteX5" fmla="*/ 9630 w 10154"/>
              <a:gd name="connsiteY5" fmla="*/ 11426 h 15427"/>
              <a:gd name="connsiteX6" fmla="*/ 10154 w 10154"/>
              <a:gd name="connsiteY6" fmla="*/ 8705 h 15427"/>
              <a:gd name="connsiteX0" fmla="*/ 7562 w 10154"/>
              <a:gd name="connsiteY0" fmla="*/ 0 h 13397"/>
              <a:gd name="connsiteX1" fmla="*/ 0 w 10154"/>
              <a:gd name="connsiteY1" fmla="*/ 6646 h 13397"/>
              <a:gd name="connsiteX2" fmla="*/ 697 w 10154"/>
              <a:gd name="connsiteY2" fmla="*/ 13397 h 13397"/>
              <a:gd name="connsiteX3" fmla="*/ 4360 w 10154"/>
              <a:gd name="connsiteY3" fmla="*/ 11418 h 13397"/>
              <a:gd name="connsiteX4" fmla="*/ 6048 w 10154"/>
              <a:gd name="connsiteY4" fmla="*/ 8629 h 13397"/>
              <a:gd name="connsiteX5" fmla="*/ 9630 w 10154"/>
              <a:gd name="connsiteY5" fmla="*/ 11426 h 13397"/>
              <a:gd name="connsiteX6" fmla="*/ 10154 w 10154"/>
              <a:gd name="connsiteY6" fmla="*/ 8705 h 13397"/>
              <a:gd name="connsiteX0" fmla="*/ 7562 w 9630"/>
              <a:gd name="connsiteY0" fmla="*/ 0 h 13397"/>
              <a:gd name="connsiteX1" fmla="*/ 0 w 9630"/>
              <a:gd name="connsiteY1" fmla="*/ 6646 h 13397"/>
              <a:gd name="connsiteX2" fmla="*/ 697 w 9630"/>
              <a:gd name="connsiteY2" fmla="*/ 13397 h 13397"/>
              <a:gd name="connsiteX3" fmla="*/ 4360 w 9630"/>
              <a:gd name="connsiteY3" fmla="*/ 11418 h 13397"/>
              <a:gd name="connsiteX4" fmla="*/ 6048 w 9630"/>
              <a:gd name="connsiteY4" fmla="*/ 8629 h 13397"/>
              <a:gd name="connsiteX5" fmla="*/ 9630 w 9630"/>
              <a:gd name="connsiteY5" fmla="*/ 11426 h 13397"/>
              <a:gd name="connsiteX6" fmla="*/ 7791 w 9630"/>
              <a:gd name="connsiteY6" fmla="*/ 1432 h 13397"/>
              <a:gd name="connsiteX0" fmla="*/ 7853 w 8090"/>
              <a:gd name="connsiteY0" fmla="*/ 0 h 10000"/>
              <a:gd name="connsiteX1" fmla="*/ 0 w 8090"/>
              <a:gd name="connsiteY1" fmla="*/ 4961 h 10000"/>
              <a:gd name="connsiteX2" fmla="*/ 724 w 8090"/>
              <a:gd name="connsiteY2" fmla="*/ 10000 h 10000"/>
              <a:gd name="connsiteX3" fmla="*/ 4528 w 8090"/>
              <a:gd name="connsiteY3" fmla="*/ 8523 h 10000"/>
              <a:gd name="connsiteX4" fmla="*/ 6280 w 8090"/>
              <a:gd name="connsiteY4" fmla="*/ 6441 h 10000"/>
              <a:gd name="connsiteX5" fmla="*/ 7922 w 8090"/>
              <a:gd name="connsiteY5" fmla="*/ 3834 h 10000"/>
              <a:gd name="connsiteX6" fmla="*/ 8090 w 8090"/>
              <a:gd name="connsiteY6" fmla="*/ 1069 h 10000"/>
              <a:gd name="connsiteX0" fmla="*/ 9707 w 10000"/>
              <a:gd name="connsiteY0" fmla="*/ 0 h 10879"/>
              <a:gd name="connsiteX1" fmla="*/ 0 w 10000"/>
              <a:gd name="connsiteY1" fmla="*/ 4961 h 10879"/>
              <a:gd name="connsiteX2" fmla="*/ 1589 w 10000"/>
              <a:gd name="connsiteY2" fmla="*/ 10879 h 10879"/>
              <a:gd name="connsiteX3" fmla="*/ 5597 w 10000"/>
              <a:gd name="connsiteY3" fmla="*/ 8523 h 10879"/>
              <a:gd name="connsiteX4" fmla="*/ 7763 w 10000"/>
              <a:gd name="connsiteY4" fmla="*/ 6441 h 10879"/>
              <a:gd name="connsiteX5" fmla="*/ 9792 w 10000"/>
              <a:gd name="connsiteY5" fmla="*/ 3834 h 10879"/>
              <a:gd name="connsiteX6" fmla="*/ 10000 w 10000"/>
              <a:gd name="connsiteY6" fmla="*/ 1069 h 10879"/>
              <a:gd name="connsiteX0" fmla="*/ 9707 w 10000"/>
              <a:gd name="connsiteY0" fmla="*/ 0 h 11544"/>
              <a:gd name="connsiteX1" fmla="*/ 0 w 10000"/>
              <a:gd name="connsiteY1" fmla="*/ 4961 h 11544"/>
              <a:gd name="connsiteX2" fmla="*/ 1261 w 10000"/>
              <a:gd name="connsiteY2" fmla="*/ 11544 h 11544"/>
              <a:gd name="connsiteX3" fmla="*/ 5597 w 10000"/>
              <a:gd name="connsiteY3" fmla="*/ 8523 h 11544"/>
              <a:gd name="connsiteX4" fmla="*/ 7763 w 10000"/>
              <a:gd name="connsiteY4" fmla="*/ 6441 h 11544"/>
              <a:gd name="connsiteX5" fmla="*/ 9792 w 10000"/>
              <a:gd name="connsiteY5" fmla="*/ 3834 h 11544"/>
              <a:gd name="connsiteX6" fmla="*/ 10000 w 10000"/>
              <a:gd name="connsiteY6" fmla="*/ 1069 h 11544"/>
              <a:gd name="connsiteX0" fmla="*/ 9707 w 10000"/>
              <a:gd name="connsiteY0" fmla="*/ 0 h 12866"/>
              <a:gd name="connsiteX1" fmla="*/ 0 w 10000"/>
              <a:gd name="connsiteY1" fmla="*/ 4961 h 12866"/>
              <a:gd name="connsiteX2" fmla="*/ 1736 w 10000"/>
              <a:gd name="connsiteY2" fmla="*/ 12866 h 12866"/>
              <a:gd name="connsiteX3" fmla="*/ 5597 w 10000"/>
              <a:gd name="connsiteY3" fmla="*/ 8523 h 12866"/>
              <a:gd name="connsiteX4" fmla="*/ 7763 w 10000"/>
              <a:gd name="connsiteY4" fmla="*/ 6441 h 12866"/>
              <a:gd name="connsiteX5" fmla="*/ 9792 w 10000"/>
              <a:gd name="connsiteY5" fmla="*/ 3834 h 12866"/>
              <a:gd name="connsiteX6" fmla="*/ 10000 w 10000"/>
              <a:gd name="connsiteY6" fmla="*/ 1069 h 12866"/>
              <a:gd name="connsiteX0" fmla="*/ 9707 w 10000"/>
              <a:gd name="connsiteY0" fmla="*/ 0 h 12866"/>
              <a:gd name="connsiteX1" fmla="*/ 0 w 10000"/>
              <a:gd name="connsiteY1" fmla="*/ 4961 h 12866"/>
              <a:gd name="connsiteX2" fmla="*/ 1736 w 10000"/>
              <a:gd name="connsiteY2" fmla="*/ 12866 h 12866"/>
              <a:gd name="connsiteX3" fmla="*/ 6644 w 10000"/>
              <a:gd name="connsiteY3" fmla="*/ 10209 h 12866"/>
              <a:gd name="connsiteX4" fmla="*/ 7763 w 10000"/>
              <a:gd name="connsiteY4" fmla="*/ 6441 h 12866"/>
              <a:gd name="connsiteX5" fmla="*/ 9792 w 10000"/>
              <a:gd name="connsiteY5" fmla="*/ 3834 h 12866"/>
              <a:gd name="connsiteX6" fmla="*/ 10000 w 10000"/>
              <a:gd name="connsiteY6" fmla="*/ 1069 h 12866"/>
              <a:gd name="connsiteX0" fmla="*/ 9707 w 10045"/>
              <a:gd name="connsiteY0" fmla="*/ 0 h 12866"/>
              <a:gd name="connsiteX1" fmla="*/ 0 w 10045"/>
              <a:gd name="connsiteY1" fmla="*/ 4961 h 12866"/>
              <a:gd name="connsiteX2" fmla="*/ 1736 w 10045"/>
              <a:gd name="connsiteY2" fmla="*/ 12866 h 12866"/>
              <a:gd name="connsiteX3" fmla="*/ 6644 w 10045"/>
              <a:gd name="connsiteY3" fmla="*/ 10209 h 12866"/>
              <a:gd name="connsiteX4" fmla="*/ 10045 w 10045"/>
              <a:gd name="connsiteY4" fmla="*/ 7603 h 12866"/>
              <a:gd name="connsiteX5" fmla="*/ 9792 w 10045"/>
              <a:gd name="connsiteY5" fmla="*/ 3834 h 12866"/>
              <a:gd name="connsiteX6" fmla="*/ 10000 w 10045"/>
              <a:gd name="connsiteY6" fmla="*/ 1069 h 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5" h="12866">
                <a:moveTo>
                  <a:pt x="9707" y="0"/>
                </a:moveTo>
                <a:lnTo>
                  <a:pt x="0" y="4961"/>
                </a:lnTo>
                <a:lnTo>
                  <a:pt x="1736" y="12866"/>
                </a:lnTo>
                <a:lnTo>
                  <a:pt x="6644" y="10209"/>
                </a:lnTo>
                <a:lnTo>
                  <a:pt x="10045" y="7603"/>
                </a:lnTo>
                <a:cubicBezTo>
                  <a:pt x="9961" y="6347"/>
                  <a:pt x="9876" y="5090"/>
                  <a:pt x="9792" y="3834"/>
                </a:cubicBezTo>
                <a:cubicBezTo>
                  <a:pt x="9861" y="2912"/>
                  <a:pt x="9931" y="1991"/>
                  <a:pt x="10000" y="1069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" name="Круговая стрелка 46"/>
          <p:cNvSpPr/>
          <p:nvPr/>
        </p:nvSpPr>
        <p:spPr>
          <a:xfrm rot="2452692" flipH="1">
            <a:off x="3272318" y="3622509"/>
            <a:ext cx="1236945" cy="978408"/>
          </a:xfrm>
          <a:prstGeom prst="circularArrow">
            <a:avLst>
              <a:gd name="adj1" fmla="val 12500"/>
              <a:gd name="adj2" fmla="val 950643"/>
              <a:gd name="adj3" fmla="val 20457681"/>
              <a:gd name="adj4" fmla="val 12850952"/>
              <a:gd name="adj5" fmla="val 125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5642" y="411279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23909"/>
              </p:ext>
            </p:extLst>
          </p:nvPr>
        </p:nvGraphicFramePr>
        <p:xfrm>
          <a:off x="550863" y="4940300"/>
          <a:ext cx="38258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Формула" r:id="rId4" imgW="1079280" imgH="203040" progId="Equation.3">
                  <p:embed/>
                </p:oleObj>
              </mc:Choice>
              <mc:Fallback>
                <p:oleObj name="Формула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863" y="4940300"/>
                        <a:ext cx="3825875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25178" y="5029051"/>
            <a:ext cx="3183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Соответственные углы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1468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8" grpId="0"/>
      <p:bldP spid="24" grpId="0" animBg="1"/>
      <p:bldP spid="47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24744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606" y="4107377"/>
            <a:ext cx="2979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все пары соответственных углов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7165" y="112474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2150" y="24583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90" y="119675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067" y="15271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39127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6503" y="28529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9667" y="355820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7858" y="26369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372385"/>
              </p:ext>
            </p:extLst>
          </p:nvPr>
        </p:nvGraphicFramePr>
        <p:xfrm>
          <a:off x="4182151" y="3795402"/>
          <a:ext cx="1325953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" name="Формула" r:id="rId3" imgW="457200" imgH="177480" progId="Equation.3">
                  <p:embed/>
                </p:oleObj>
              </mc:Choice>
              <mc:Fallback>
                <p:oleObj name="Формула" r:id="rId3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1" y="3795402"/>
                        <a:ext cx="1325953" cy="448940"/>
                      </a:xfrm>
                      <a:prstGeom prst="rect">
                        <a:avLst/>
                      </a:prstGeom>
                      <a:solidFill>
                        <a:srgbClr val="C6D9F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53260"/>
              </p:ext>
            </p:extLst>
          </p:nvPr>
        </p:nvGraphicFramePr>
        <p:xfrm>
          <a:off x="4182150" y="5183493"/>
          <a:ext cx="123982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Формула" r:id="rId5" imgW="457200" imgH="177480" progId="Equation.3">
                  <p:embed/>
                </p:oleObj>
              </mc:Choice>
              <mc:Fallback>
                <p:oleObj name="Формула" r:id="rId5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0" y="5183493"/>
                        <a:ext cx="1239822" cy="449262"/>
                      </a:xfrm>
                      <a:prstGeom prst="rect">
                        <a:avLst/>
                      </a:prstGeom>
                      <a:solidFill>
                        <a:srgbClr val="F4CB5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21517"/>
              </p:ext>
            </p:extLst>
          </p:nvPr>
        </p:nvGraphicFramePr>
        <p:xfrm>
          <a:off x="4182150" y="5811679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4" name="Формула" r:id="rId7" imgW="507960" imgH="177480" progId="Equation.3">
                  <p:embed/>
                </p:oleObj>
              </mc:Choice>
              <mc:Fallback>
                <p:oleObj name="Формула" r:id="rId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0" y="5811679"/>
                        <a:ext cx="1282700" cy="44926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63383"/>
              </p:ext>
            </p:extLst>
          </p:nvPr>
        </p:nvGraphicFramePr>
        <p:xfrm>
          <a:off x="4182150" y="4482912"/>
          <a:ext cx="12811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5" name="Формула" r:id="rId9" imgW="507960" imgH="177480" progId="Equation.3">
                  <p:embed/>
                </p:oleObj>
              </mc:Choice>
              <mc:Fallback>
                <p:oleObj name="Формула" r:id="rId9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150" y="4482912"/>
                        <a:ext cx="1281113" cy="449262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589960"/>
              </p:ext>
            </p:extLst>
          </p:nvPr>
        </p:nvGraphicFramePr>
        <p:xfrm>
          <a:off x="6567488" y="3795713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6" name="Формула" r:id="rId11" imgW="507960" imgH="177480" progId="Equation.3">
                  <p:embed/>
                </p:oleObj>
              </mc:Choice>
              <mc:Fallback>
                <p:oleObj name="Формула" r:id="rId11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795713"/>
                        <a:ext cx="1282700" cy="449262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122328"/>
              </p:ext>
            </p:extLst>
          </p:nvPr>
        </p:nvGraphicFramePr>
        <p:xfrm>
          <a:off x="6624228" y="5168213"/>
          <a:ext cx="12827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7" name="Формула" r:id="rId13" imgW="507960" imgH="177480" progId="Equation.3">
                  <p:embed/>
                </p:oleObj>
              </mc:Choice>
              <mc:Fallback>
                <p:oleObj name="Формула" r:id="rId13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228" y="5168213"/>
                        <a:ext cx="1282700" cy="449262"/>
                      </a:xfrm>
                      <a:prstGeom prst="rect">
                        <a:avLst/>
                      </a:prstGeom>
                      <a:solidFill>
                        <a:srgbClr val="F4CB5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750864"/>
              </p:ext>
            </p:extLst>
          </p:nvPr>
        </p:nvGraphicFramePr>
        <p:xfrm>
          <a:off x="6607978" y="5827554"/>
          <a:ext cx="12493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8" name="Формула" r:id="rId15" imgW="495000" imgH="164880" progId="Equation.3">
                  <p:embed/>
                </p:oleObj>
              </mc:Choice>
              <mc:Fallback>
                <p:oleObj name="Формула" r:id="rId15" imgW="4950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978" y="5827554"/>
                        <a:ext cx="1249362" cy="4175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28289"/>
              </p:ext>
            </p:extLst>
          </p:nvPr>
        </p:nvGraphicFramePr>
        <p:xfrm>
          <a:off x="6624228" y="4450765"/>
          <a:ext cx="12509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Формула" r:id="rId17" imgW="495000" imgH="177480" progId="Equation.3">
                  <p:embed/>
                </p:oleObj>
              </mc:Choice>
              <mc:Fallback>
                <p:oleObj name="Формула" r:id="rId17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228" y="4450765"/>
                        <a:ext cx="1250950" cy="449263"/>
                      </a:xfrm>
                      <a:prstGeom prst="rect">
                        <a:avLst/>
                      </a:prstGeom>
                      <a:solidFill>
                        <a:srgbClr val="F9C7D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Месяц 23"/>
          <p:cNvSpPr/>
          <p:nvPr/>
        </p:nvSpPr>
        <p:spPr>
          <a:xfrm rot="3220163">
            <a:off x="3465266" y="716439"/>
            <a:ext cx="448992" cy="835132"/>
          </a:xfrm>
          <a:prstGeom prst="moon">
            <a:avLst>
              <a:gd name="adj" fmla="val 268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есяц 25"/>
          <p:cNvSpPr/>
          <p:nvPr/>
        </p:nvSpPr>
        <p:spPr>
          <a:xfrm rot="9322439" flipH="1">
            <a:off x="2067851" y="2977870"/>
            <a:ext cx="255771" cy="552570"/>
          </a:xfrm>
          <a:prstGeom prst="moon">
            <a:avLst>
              <a:gd name="adj" fmla="val 24021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9487769">
            <a:off x="3446467" y="2267220"/>
            <a:ext cx="296850" cy="671712"/>
          </a:xfrm>
          <a:prstGeom prst="moon">
            <a:avLst>
              <a:gd name="adj" fmla="val 2978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 rot="14740734">
            <a:off x="2890531" y="2868158"/>
            <a:ext cx="417660" cy="924419"/>
          </a:xfrm>
          <a:prstGeom prst="moon">
            <a:avLst>
              <a:gd name="adj" fmla="val 2558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47" name="Picture 123" descr="C:\Users\Анна\AppData\Local\Microsoft\Windows\Temporary Internet Files\Content.IE5\VS0IT22V\dglxasset[1].aspx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010" y="245839"/>
            <a:ext cx="1819656" cy="13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Месяц 31"/>
          <p:cNvSpPr/>
          <p:nvPr/>
        </p:nvSpPr>
        <p:spPr>
          <a:xfrm rot="3220163">
            <a:off x="2517387" y="2021937"/>
            <a:ext cx="448992" cy="835132"/>
          </a:xfrm>
          <a:prstGeom prst="moon">
            <a:avLst>
              <a:gd name="adj" fmla="val 268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96136" y="37170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Месяц 34"/>
          <p:cNvSpPr/>
          <p:nvPr/>
        </p:nvSpPr>
        <p:spPr>
          <a:xfrm rot="9322439" flipH="1">
            <a:off x="3083394" y="1720534"/>
            <a:ext cx="255771" cy="552570"/>
          </a:xfrm>
          <a:prstGeom prst="moon">
            <a:avLst>
              <a:gd name="adj" fmla="val 24021"/>
            </a:avLst>
          </a:prstGeom>
          <a:solidFill>
            <a:srgbClr val="F27E9F"/>
          </a:solidFill>
          <a:ln>
            <a:solidFill>
              <a:srgbClr val="F27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796136" y="441515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Месяц 36"/>
          <p:cNvSpPr/>
          <p:nvPr/>
        </p:nvSpPr>
        <p:spPr>
          <a:xfrm rot="9487769">
            <a:off x="4491502" y="738621"/>
            <a:ext cx="296850" cy="671712"/>
          </a:xfrm>
          <a:prstGeom prst="moon">
            <a:avLst>
              <a:gd name="adj" fmla="val 2978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97668" y="498971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Месяц 38"/>
          <p:cNvSpPr/>
          <p:nvPr/>
        </p:nvSpPr>
        <p:spPr>
          <a:xfrm rot="14740734">
            <a:off x="3999990" y="1362899"/>
            <a:ext cx="417660" cy="924419"/>
          </a:xfrm>
          <a:prstGeom prst="moon">
            <a:avLst>
              <a:gd name="adj" fmla="val 2558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814846" y="562309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4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29" grpId="0" animBg="1"/>
      <p:bldP spid="32" grpId="0" animBg="1"/>
      <p:bldP spid="2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Анна\Documents\МОИ ДОКУМЕНТЫ аня на 19_10_2012\Мои рисунки\Коллекция картинок (Microsoft)\j02321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1712913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342756" y="2724299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82393" y="3805387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 flipV="1">
            <a:off x="1218931" y="3205312"/>
            <a:ext cx="1727200" cy="863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506268" y="3060849"/>
            <a:ext cx="1296988" cy="11525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3811318" y="3060849"/>
            <a:ext cx="172720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3666856" y="3853012"/>
            <a:ext cx="1584325" cy="3603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6475143" y="3060849"/>
            <a:ext cx="1728788" cy="7191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6330681" y="3708549"/>
            <a:ext cx="1873250" cy="7207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3646218" y="2941787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6095731" y="2941787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430318" y="4165749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022706" y="3732362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414193" y="4237187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4222481" y="4237187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Рис.2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6527531" y="4237187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Рис.3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692275" y="333375"/>
            <a:ext cx="5789613" cy="165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10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рисунки с пересекающимися прямыми:</a:t>
            </a:r>
            <a:endParaRPr lang="ru-RU" altLang="ru-RU" sz="10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Анна\AppData\Local\Microsoft\Windows\Temporary Internet Files\Content.IE5\QHHOQHMD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475" y="309690"/>
            <a:ext cx="1613005" cy="13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56428" y="4005064"/>
            <a:ext cx="76962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рисунку назовите пары односторонних,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накрест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соответственных углов.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203630" y="1260430"/>
            <a:ext cx="4735957" cy="2898904"/>
            <a:chOff x="2690722" y="971436"/>
            <a:chExt cx="4735957" cy="2898904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2769205" y="1260430"/>
              <a:ext cx="4631718" cy="2528610"/>
              <a:chOff x="0" y="0"/>
              <a:chExt cx="2552700" cy="1219201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80975" y="352425"/>
                <a:ext cx="20193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V="1">
                <a:off x="0" y="676275"/>
                <a:ext cx="2552700" cy="542926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H="1" flipV="1">
                <a:off x="847725" y="0"/>
                <a:ext cx="962025" cy="1219200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2" name="TextBox 1"/>
            <p:cNvSpPr txBox="1"/>
            <p:nvPr/>
          </p:nvSpPr>
          <p:spPr>
            <a:xfrm>
              <a:off x="4765582" y="162202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36096" y="277163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71048" y="162202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94222" y="166300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88125" y="229368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46270" y="97143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690722" y="3390887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40152" y="350100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48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165813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84553" y="1341849"/>
            <a:ext cx="2219975" cy="18509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3864537" y="1435622"/>
            <a:ext cx="1942733" cy="12944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2201084" y="2359083"/>
            <a:ext cx="3789655" cy="46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964613" y="2480377"/>
            <a:ext cx="236471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c</a:t>
            </a:r>
            <a:endParaRPr lang="ru-RU" altLang="ru-RU" sz="2400" b="1" dirty="0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576913" y="1042216"/>
            <a:ext cx="336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653613" y="1039403"/>
            <a:ext cx="349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046985" y="1237648"/>
            <a:ext cx="368977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</a:t>
            </a:r>
            <a:endParaRPr lang="ru-RU" altLang="ru-RU" dirty="0"/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96596" y="149142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2</a:t>
            </a:r>
            <a:endParaRPr lang="ru-RU" altLang="ru-RU" dirty="0"/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3745389" y="150106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4023543" y="165170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2659756" y="238886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5</a:t>
            </a:r>
            <a:endParaRPr lang="ru-RU" altLang="ru-RU" dirty="0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3238703" y="235500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6</a:t>
            </a:r>
            <a:endParaRPr lang="ru-RU" altLang="ru-RU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2384553" y="274207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7</a:t>
            </a:r>
            <a:endParaRPr lang="ru-RU" altLang="ru-RU" dirty="0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2867688" y="2715829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8</a:t>
            </a:r>
            <a:endParaRPr lang="ru-RU" altLang="ru-RU" dirty="0"/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770460" y="2166221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9</a:t>
            </a:r>
            <a:endParaRPr lang="ru-RU" altLang="ru-RU" dirty="0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5186323" y="2009473"/>
            <a:ext cx="548369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10</a:t>
            </a:r>
            <a:endParaRPr lang="ru-RU" altLang="ru-RU" dirty="0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5064582" y="2467784"/>
            <a:ext cx="501482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11</a:t>
            </a:r>
            <a:endParaRPr lang="ru-RU" altLang="ru-RU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56428" y="3717032"/>
            <a:ext cx="76962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Назовите накрест лежащие углы при прямых а и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секущей с.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5597918" y="234888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 smtClean="0"/>
              <a:t>1</a:t>
            </a:r>
            <a:r>
              <a:rPr lang="ru-RU" altLang="ru-RU" dirty="0" smtClean="0"/>
              <a:t>2</a:t>
            </a:r>
            <a:endParaRPr lang="ru-RU" altLang="ru-RU" dirty="0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V="1">
            <a:off x="2222505" y="2348880"/>
            <a:ext cx="3789655" cy="46275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4" name="Picture 5" descr="Подготовка к ЗНО (алгебра, геометрия). Мини-группы, фото — портал «Реклама Севастополя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16" y="438601"/>
            <a:ext cx="1644329" cy="107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2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165813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84553" y="1341849"/>
            <a:ext cx="2219975" cy="18509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3864537" y="1435622"/>
            <a:ext cx="1942733" cy="12944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2201084" y="2359083"/>
            <a:ext cx="3789655" cy="46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964613" y="2480377"/>
            <a:ext cx="236471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c</a:t>
            </a:r>
            <a:endParaRPr lang="ru-RU" altLang="ru-RU" sz="2400" b="1" dirty="0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576913" y="1042216"/>
            <a:ext cx="336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653613" y="1039403"/>
            <a:ext cx="349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046985" y="1237648"/>
            <a:ext cx="368977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</a:t>
            </a:r>
            <a:endParaRPr lang="ru-RU" altLang="ru-RU" dirty="0"/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96596" y="149142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2</a:t>
            </a:r>
            <a:endParaRPr lang="ru-RU" altLang="ru-RU" dirty="0"/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3745389" y="150106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4023543" y="165170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2659756" y="238886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5</a:t>
            </a:r>
            <a:endParaRPr lang="ru-RU" altLang="ru-RU" dirty="0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3238703" y="235500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6</a:t>
            </a:r>
            <a:endParaRPr lang="ru-RU" altLang="ru-RU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2384553" y="274207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7</a:t>
            </a:r>
            <a:endParaRPr lang="ru-RU" altLang="ru-RU" dirty="0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2867688" y="2715829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8</a:t>
            </a:r>
            <a:endParaRPr lang="ru-RU" altLang="ru-RU" dirty="0"/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770460" y="2166221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9</a:t>
            </a:r>
            <a:endParaRPr lang="ru-RU" altLang="ru-RU" dirty="0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5186323" y="2009473"/>
            <a:ext cx="548369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10</a:t>
            </a:r>
            <a:endParaRPr lang="ru-RU" altLang="ru-RU" dirty="0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5064582" y="2467784"/>
            <a:ext cx="501482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11</a:t>
            </a:r>
            <a:endParaRPr lang="ru-RU" altLang="ru-RU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56428" y="3717032"/>
            <a:ext cx="76962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Назовите односторонние углы при прямых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 и секущей а.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5597918" y="234888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 smtClean="0"/>
              <a:t>1</a:t>
            </a:r>
            <a:r>
              <a:rPr lang="ru-RU" altLang="ru-RU" dirty="0" smtClean="0"/>
              <a:t>2</a:t>
            </a:r>
            <a:endParaRPr lang="ru-RU" altLang="ru-RU" dirty="0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3864537" y="1435622"/>
            <a:ext cx="1942733" cy="129447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6" name="Picture 5" descr="Подготовка к ЗНО (алгебра, геометрия). Мини-группы, фото — портал «Реклама Севастополя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488" y="551795"/>
            <a:ext cx="1644329" cy="107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165813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84553" y="1341849"/>
            <a:ext cx="2219975" cy="18509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3864537" y="1435622"/>
            <a:ext cx="1942733" cy="12944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2201084" y="2359083"/>
            <a:ext cx="3789655" cy="46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964613" y="2480377"/>
            <a:ext cx="236471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c</a:t>
            </a:r>
            <a:endParaRPr lang="ru-RU" altLang="ru-RU" sz="2400" b="1" dirty="0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576913" y="1042216"/>
            <a:ext cx="336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653613" y="1039403"/>
            <a:ext cx="349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046985" y="1237648"/>
            <a:ext cx="368977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</a:t>
            </a:r>
            <a:endParaRPr lang="ru-RU" altLang="ru-RU" dirty="0"/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96596" y="149142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2</a:t>
            </a:r>
            <a:endParaRPr lang="ru-RU" altLang="ru-RU" dirty="0"/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3745389" y="150106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4023543" y="1651708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2659756" y="238886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5</a:t>
            </a:r>
            <a:endParaRPr lang="ru-RU" altLang="ru-RU" dirty="0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3238703" y="2355006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6</a:t>
            </a:r>
            <a:endParaRPr lang="ru-RU" altLang="ru-RU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2384553" y="2742072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7</a:t>
            </a:r>
            <a:endParaRPr lang="ru-RU" altLang="ru-RU" dirty="0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2867688" y="2715829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8</a:t>
            </a:r>
            <a:endParaRPr lang="ru-RU" altLang="ru-RU" dirty="0"/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770460" y="2166221"/>
            <a:ext cx="415863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9</a:t>
            </a:r>
            <a:endParaRPr lang="ru-RU" altLang="ru-RU" dirty="0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5186323" y="2009473"/>
            <a:ext cx="548369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10</a:t>
            </a:r>
            <a:endParaRPr lang="ru-RU" altLang="ru-RU" dirty="0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5064582" y="2467784"/>
            <a:ext cx="501482" cy="47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11</a:t>
            </a:r>
            <a:endParaRPr lang="ru-RU" altLang="ru-RU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56428" y="3717032"/>
            <a:ext cx="76962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Назовите соответственные углы при прямых  а и с и секущей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5597918" y="234888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 smtClean="0"/>
              <a:t>1</a:t>
            </a:r>
            <a:r>
              <a:rPr lang="ru-RU" altLang="ru-RU" dirty="0" smtClean="0"/>
              <a:t>2</a:t>
            </a:r>
            <a:endParaRPr lang="ru-RU" altLang="ru-RU" dirty="0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V="1">
            <a:off x="2384553" y="1348259"/>
            <a:ext cx="2219975" cy="1850999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6" name="Picture 5" descr="Подготовка к ЗНО (алгебра, геометрия). Мини-группы, фото — портал «Реклама Севастополя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16" y="438601"/>
            <a:ext cx="1644329" cy="107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30472" y="3933056"/>
            <a:ext cx="76962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выпишите все пары накрест лежащих углов и докажите, что в каждой паре углы равны;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2137853" y="1445096"/>
            <a:ext cx="4163407" cy="10094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307869" y="2454568"/>
            <a:ext cx="4631718" cy="1126024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711763" y="966362"/>
            <a:ext cx="846203" cy="3284509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278490" y="19110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69515" y="27445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2277" y="15174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76911" y="28131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19474" y="19901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86667" y="16297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86667" y="31138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43629" y="31600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771" y="20852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82182" y="31138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6401" y="62068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711974"/>
              </p:ext>
            </p:extLst>
          </p:nvPr>
        </p:nvGraphicFramePr>
        <p:xfrm>
          <a:off x="3707904" y="4653136"/>
          <a:ext cx="1659885" cy="59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3" imgW="609480" imgH="177480" progId="Equation.3">
                  <p:embed/>
                </p:oleObj>
              </mc:Choice>
              <mc:Fallback>
                <p:oleObj name="Формула" r:id="rId3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4653136"/>
                        <a:ext cx="1659885" cy="598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11" descr="http://gl.weburg.net/00/events/6/26413/original/5214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4377"/>
            <a:ext cx="1301124" cy="9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0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30472" y="3933056"/>
            <a:ext cx="76962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выпишите все пары соответственных углов и докажите, что в каждой паре углы равны;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2137853" y="1445096"/>
            <a:ext cx="4163407" cy="10094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307869" y="2454568"/>
            <a:ext cx="4631718" cy="1126024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711763" y="966362"/>
            <a:ext cx="846203" cy="3284509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278490" y="19110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69515" y="27445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2277" y="15174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76911" y="28131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19474" y="19901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86667" y="16297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86667" y="31138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43629" y="31600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771" y="20852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82182" y="31138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6401" y="62068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475422"/>
              </p:ext>
            </p:extLst>
          </p:nvPr>
        </p:nvGraphicFramePr>
        <p:xfrm>
          <a:off x="3707904" y="4653136"/>
          <a:ext cx="1659885" cy="59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3" imgW="609480" imgH="177480" progId="Equation.3">
                  <p:embed/>
                </p:oleObj>
              </mc:Choice>
              <mc:Fallback>
                <p:oleObj name="Формула" r:id="rId3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4653136"/>
                        <a:ext cx="1659885" cy="598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11" descr="http://gl.weburg.net/00/events/6/26413/original/5214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46" y="620688"/>
            <a:ext cx="1301124" cy="9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2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37486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30472" y="3933056"/>
            <a:ext cx="76962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выпишите все пары односторонних углов и докажите, что  сумма углов в каждой паре равна 180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2433004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US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2137853" y="1445096"/>
            <a:ext cx="4163407" cy="10094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307869" y="2454568"/>
            <a:ext cx="4631718" cy="1126024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711763" y="966362"/>
            <a:ext cx="846203" cy="3284509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278490" y="19110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69515" y="27445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2277" y="15174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76911" y="28131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19474" y="19901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86667" y="16297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86667" y="31138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43629" y="31600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771" y="20852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82182" y="31138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6401" y="62068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727982"/>
              </p:ext>
            </p:extLst>
          </p:nvPr>
        </p:nvGraphicFramePr>
        <p:xfrm>
          <a:off x="3851475" y="4509120"/>
          <a:ext cx="1454194" cy="52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3" imgW="609480" imgH="177480" progId="Equation.3">
                  <p:embed/>
                </p:oleObj>
              </mc:Choice>
              <mc:Fallback>
                <p:oleObj name="Формула" r:id="rId3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475" y="4509120"/>
                        <a:ext cx="1454194" cy="524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11" descr="http://gl.weburg.net/00/events/6/26413/original/5214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548" y="548793"/>
            <a:ext cx="1301124" cy="9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37486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389776" y="896426"/>
            <a:ext cx="8142663" cy="498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правильную концовку определения.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 на плоскости называются параллельными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находятся на постоянном расстоянии друг от друга;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не пересекаются на чертеже;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не пересекаются на плоскости.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3446498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урока.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4" descr="http://qrok.net/uploads/posts/2011-09/1315110142_1314872836_1stationery14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239" y="371694"/>
            <a:ext cx="1578139" cy="1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1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37486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389776" y="896426"/>
            <a:ext cx="8142663" cy="498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правильную концовку определения.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отрезка называются параллельными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имеют одинаковое расстояние между концами;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лежат на параллельных прямых;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)они не пересекаются на плоскости.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0495" y="104268"/>
            <a:ext cx="3446498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урока.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4" descr="http://qrok.net/uploads/posts/2011-09/1315110142_1314872836_1stationery14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300" y="371694"/>
            <a:ext cx="1578139" cy="1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37486" y="17636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730472" y="2174994"/>
            <a:ext cx="7696200" cy="779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верные утверждения: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943711" y="832852"/>
            <a:ext cx="2140457" cy="21667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3643629" y="1545430"/>
            <a:ext cx="2571896" cy="453664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728289" y="656045"/>
            <a:ext cx="571299" cy="1439639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5149288" y="9199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08701" y="17516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6834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57966" y="14279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19990" y="14127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29577" y="6122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08701" y="9199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08619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5313" y="2828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76075" y="1552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0528" y="27370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530495" y="104268"/>
            <a:ext cx="3446498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урока.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966529"/>
              </p:ext>
            </p:extLst>
          </p:nvPr>
        </p:nvGraphicFramePr>
        <p:xfrm>
          <a:off x="2316489" y="3079472"/>
          <a:ext cx="4271735" cy="322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Формула" r:id="rId3" imgW="2082600" imgH="1574640" progId="Equation.3">
                  <p:embed/>
                </p:oleObj>
              </mc:Choice>
              <mc:Fallback>
                <p:oleObj name="Формула" r:id="rId3" imgW="208260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6489" y="3079472"/>
                        <a:ext cx="4271735" cy="3229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24" descr="http://qrok.net/uploads/posts/2011-09/1315110142_1314872836_1stationery14me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4424"/>
            <a:ext cx="1578139" cy="1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787526" y="901948"/>
            <a:ext cx="5789613" cy="165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 на плоскости называют параллельными, если они не пересекаются.</a:t>
            </a:r>
            <a:endParaRPr lang="ru-RU" altLang="ru-RU" sz="10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257384" y="2840288"/>
            <a:ext cx="2324100" cy="2135188"/>
            <a:chOff x="3123903" y="3037931"/>
            <a:chExt cx="2324100" cy="2135188"/>
          </a:xfrm>
        </p:grpSpPr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3215978" y="3877719"/>
              <a:ext cx="2232025" cy="2159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3287415" y="4525419"/>
              <a:ext cx="2016125" cy="19972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 flipH="1">
              <a:off x="4079578" y="3372894"/>
              <a:ext cx="215900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4214265" y="4005064"/>
              <a:ext cx="213719" cy="139301"/>
              <a:chOff x="4160016" y="4021330"/>
              <a:chExt cx="664913" cy="433387"/>
            </a:xfrm>
          </p:grpSpPr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 rot="283341" flipV="1">
                <a:off x="4824929" y="4021330"/>
                <a:ext cx="0" cy="4333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20"/>
              <p:cNvSpPr>
                <a:spLocks noChangeShapeType="1"/>
              </p:cNvSpPr>
              <p:nvPr/>
            </p:nvSpPr>
            <p:spPr bwMode="auto">
              <a:xfrm rot="283341">
                <a:off x="4160016" y="4418682"/>
                <a:ext cx="6502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 rot="376025">
              <a:off x="4148998" y="4437031"/>
              <a:ext cx="201694" cy="176774"/>
              <a:chOff x="4152603" y="4453981"/>
              <a:chExt cx="215900" cy="142875"/>
            </a:xfrm>
          </p:grpSpPr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>
                <a:off x="4368503" y="4453981"/>
                <a:ext cx="0" cy="142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22"/>
              <p:cNvSpPr>
                <a:spLocks noChangeShapeType="1"/>
              </p:cNvSpPr>
              <p:nvPr/>
            </p:nvSpPr>
            <p:spPr bwMode="auto">
              <a:xfrm>
                <a:off x="4152603" y="4453981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3123903" y="3541169"/>
              <a:ext cx="3016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3123903" y="4190456"/>
              <a:ext cx="3190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4203403" y="3037931"/>
              <a:ext cx="3016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c</a:t>
              </a:r>
              <a:endParaRPr lang="ru-RU" alt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7378" y="609560"/>
            <a:ext cx="2744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430935"/>
              </p:ext>
            </p:extLst>
          </p:nvPr>
        </p:nvGraphicFramePr>
        <p:xfrm>
          <a:off x="1475656" y="4841173"/>
          <a:ext cx="1395765" cy="1540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Формула" r:id="rId3" imgW="368280" imgH="406080" progId="Equation.3">
                  <p:embed/>
                </p:oleObj>
              </mc:Choice>
              <mc:Fallback>
                <p:oleObj name="Формула" r:id="rId3" imgW="3682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4841173"/>
                        <a:ext cx="1395765" cy="1540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2843808" y="5085184"/>
            <a:ext cx="457073" cy="11304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48791"/>
              </p:ext>
            </p:extLst>
          </p:nvPr>
        </p:nvGraphicFramePr>
        <p:xfrm>
          <a:off x="3496668" y="5178896"/>
          <a:ext cx="2443484" cy="986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Формула" r:id="rId5" imgW="495000" imgH="203040" progId="Equation.3">
                  <p:embed/>
                </p:oleObj>
              </mc:Choice>
              <mc:Fallback>
                <p:oleObj name="Формула" r:id="rId5" imgW="495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6668" y="5178896"/>
                        <a:ext cx="2443484" cy="986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0" descr="Наука геометри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97779"/>
            <a:ext cx="1069733" cy="11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72684" y="2557413"/>
            <a:ext cx="5619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свойство перпендикулярных прямых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37486" y="189575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86503" y="3113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530495" y="104268"/>
            <a:ext cx="4545561" cy="86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41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  <a:endParaRPr lang="ru-RU" altLang="ru-RU" sz="4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24" descr="http://qrok.net/uploads/posts/2011-09/1315110142_1314872836_1stationery14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4424"/>
            <a:ext cx="1578139" cy="1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TextBox 134"/>
          <p:cNvSpPr txBox="1"/>
          <p:nvPr/>
        </p:nvSpPr>
        <p:spPr>
          <a:xfrm>
            <a:off x="433029" y="999155"/>
            <a:ext cx="3545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№1.</a:t>
            </a:r>
            <a:r>
              <a:rPr lang="ru-RU" dirty="0"/>
              <a:t> Назовите односторонние, накрест лежащие и соответственные углы.</a:t>
            </a:r>
          </a:p>
        </p:txBody>
      </p:sp>
      <p:grpSp>
        <p:nvGrpSpPr>
          <p:cNvPr id="195" name="Группа 194"/>
          <p:cNvGrpSpPr/>
          <p:nvPr/>
        </p:nvGrpSpPr>
        <p:grpSpPr>
          <a:xfrm>
            <a:off x="3978981" y="823487"/>
            <a:ext cx="3239346" cy="1603136"/>
            <a:chOff x="3978981" y="823487"/>
            <a:chExt cx="3239346" cy="1603136"/>
          </a:xfrm>
        </p:grpSpPr>
        <p:grpSp>
          <p:nvGrpSpPr>
            <p:cNvPr id="137" name="Группа 136"/>
            <p:cNvGrpSpPr/>
            <p:nvPr/>
          </p:nvGrpSpPr>
          <p:grpSpPr>
            <a:xfrm>
              <a:off x="4131381" y="1055023"/>
              <a:ext cx="2994441" cy="1219201"/>
              <a:chOff x="144843" y="327527"/>
              <a:chExt cx="2552700" cy="1219201"/>
            </a:xfrm>
          </p:grpSpPr>
          <p:cxnSp>
            <p:nvCxnSpPr>
              <p:cNvPr id="146" name="Прямая соединительная линия 145"/>
              <p:cNvCxnSpPr/>
              <p:nvPr/>
            </p:nvCxnSpPr>
            <p:spPr>
              <a:xfrm>
                <a:off x="325818" y="679952"/>
                <a:ext cx="2019300" cy="0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7" name="Прямая соединительная линия 146"/>
              <p:cNvCxnSpPr/>
              <p:nvPr/>
            </p:nvCxnSpPr>
            <p:spPr>
              <a:xfrm flipV="1">
                <a:off x="144843" y="1003802"/>
                <a:ext cx="2552700" cy="542926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flipH="1" flipV="1">
                <a:off x="992568" y="327527"/>
                <a:ext cx="962025" cy="1219200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8" name="TextBox 14"/>
            <p:cNvSpPr txBox="1"/>
            <p:nvPr/>
          </p:nvSpPr>
          <p:spPr>
            <a:xfrm>
              <a:off x="5427077" y="1146503"/>
              <a:ext cx="275590" cy="2393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M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9" name="TextBox 15"/>
            <p:cNvSpPr txBox="1"/>
            <p:nvPr/>
          </p:nvSpPr>
          <p:spPr>
            <a:xfrm>
              <a:off x="6599923" y="1146503"/>
              <a:ext cx="295275" cy="3048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0" name="TextBox 16"/>
            <p:cNvSpPr txBox="1"/>
            <p:nvPr/>
          </p:nvSpPr>
          <p:spPr>
            <a:xfrm>
              <a:off x="5037303" y="823487"/>
              <a:ext cx="323850" cy="28575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O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1" name="TextBox 17"/>
            <p:cNvSpPr txBox="1"/>
            <p:nvPr/>
          </p:nvSpPr>
          <p:spPr>
            <a:xfrm>
              <a:off x="6966232" y="1515228"/>
              <a:ext cx="252095" cy="2393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2" name="TextBox 18"/>
            <p:cNvSpPr txBox="1"/>
            <p:nvPr/>
          </p:nvSpPr>
          <p:spPr>
            <a:xfrm>
              <a:off x="5845881" y="1634926"/>
              <a:ext cx="243840" cy="2393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3" name="TextBox 19"/>
            <p:cNvSpPr txBox="1"/>
            <p:nvPr/>
          </p:nvSpPr>
          <p:spPr>
            <a:xfrm>
              <a:off x="6211416" y="2121823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G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4" name="TextBox 20"/>
            <p:cNvSpPr txBox="1"/>
            <p:nvPr/>
          </p:nvSpPr>
          <p:spPr>
            <a:xfrm>
              <a:off x="3978981" y="2002761"/>
              <a:ext cx="304800" cy="3155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5" name="TextBox 21"/>
            <p:cNvSpPr txBox="1"/>
            <p:nvPr/>
          </p:nvSpPr>
          <p:spPr>
            <a:xfrm>
              <a:off x="4217105" y="1179206"/>
              <a:ext cx="227965" cy="2393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470733" y="2577534"/>
            <a:ext cx="45369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№2</a:t>
            </a:r>
            <a:r>
              <a:rPr lang="ru-RU" dirty="0"/>
              <a:t>.Назовите:</a:t>
            </a:r>
          </a:p>
          <a:p>
            <a:r>
              <a:rPr lang="ru-RU" dirty="0"/>
              <a:t>а)накрест лежащие углы при прямых  </a:t>
            </a:r>
            <a:r>
              <a:rPr lang="en-US" b="1" i="1" dirty="0"/>
              <a:t>b</a:t>
            </a:r>
            <a:r>
              <a:rPr lang="en-US" dirty="0"/>
              <a:t> </a:t>
            </a:r>
            <a:r>
              <a:rPr lang="ru-RU" dirty="0"/>
              <a:t> и  </a:t>
            </a:r>
            <a:r>
              <a:rPr lang="en-US" b="1" i="1" dirty="0"/>
              <a:t>c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 и секущей  </a:t>
            </a:r>
            <a:r>
              <a:rPr lang="en-US" b="1" i="1" dirty="0"/>
              <a:t>a</a:t>
            </a:r>
            <a:r>
              <a:rPr lang="ru-RU" dirty="0"/>
              <a:t>;</a:t>
            </a:r>
          </a:p>
          <a:p>
            <a:r>
              <a:rPr lang="ru-RU" dirty="0"/>
              <a:t>б)односторонние углы при прямых  </a:t>
            </a:r>
            <a:r>
              <a:rPr lang="en-US" b="1" i="1" dirty="0"/>
              <a:t>a</a:t>
            </a:r>
            <a:r>
              <a:rPr lang="en-US" dirty="0"/>
              <a:t> </a:t>
            </a:r>
            <a:r>
              <a:rPr lang="ru-RU" dirty="0"/>
              <a:t> и  </a:t>
            </a:r>
            <a:r>
              <a:rPr lang="ru-RU" b="1" i="1" dirty="0"/>
              <a:t>с</a:t>
            </a:r>
            <a:r>
              <a:rPr lang="ru-RU" dirty="0"/>
              <a:t> </a:t>
            </a:r>
          </a:p>
          <a:p>
            <a:r>
              <a:rPr lang="ru-RU" dirty="0"/>
              <a:t> и секущей </a:t>
            </a:r>
            <a:r>
              <a:rPr lang="en-US" b="1" i="1" dirty="0"/>
              <a:t>b</a:t>
            </a:r>
            <a:r>
              <a:rPr lang="ru-RU" dirty="0"/>
              <a:t>;</a:t>
            </a:r>
          </a:p>
          <a:p>
            <a:r>
              <a:rPr lang="ru-RU" dirty="0"/>
              <a:t>в)соответственные углы при прямых </a:t>
            </a:r>
            <a:r>
              <a:rPr lang="en-US" b="1" i="1" dirty="0"/>
              <a:t>a</a:t>
            </a:r>
            <a:r>
              <a:rPr lang="ru-RU" dirty="0"/>
              <a:t> и  </a:t>
            </a:r>
            <a:r>
              <a:rPr lang="en-US" b="1" i="1" dirty="0"/>
              <a:t>b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 и секущей </a:t>
            </a:r>
            <a:r>
              <a:rPr lang="en-US" b="1" i="1" dirty="0"/>
              <a:t>c</a:t>
            </a:r>
            <a:r>
              <a:rPr lang="ru-RU" dirty="0"/>
              <a:t>. </a:t>
            </a:r>
          </a:p>
        </p:txBody>
      </p:sp>
      <p:grpSp>
        <p:nvGrpSpPr>
          <p:cNvPr id="150" name="Группа 149"/>
          <p:cNvGrpSpPr/>
          <p:nvPr/>
        </p:nvGrpSpPr>
        <p:grpSpPr>
          <a:xfrm>
            <a:off x="5583697" y="2716680"/>
            <a:ext cx="2257425" cy="1438275"/>
            <a:chOff x="0" y="0"/>
            <a:chExt cx="2257425" cy="1438275"/>
          </a:xfrm>
        </p:grpSpPr>
        <p:grpSp>
          <p:nvGrpSpPr>
            <p:cNvPr id="151" name="Группа 150"/>
            <p:cNvGrpSpPr/>
            <p:nvPr/>
          </p:nvGrpSpPr>
          <p:grpSpPr>
            <a:xfrm>
              <a:off x="0" y="0"/>
              <a:ext cx="2257425" cy="1438275"/>
              <a:chOff x="0" y="0"/>
              <a:chExt cx="2257425" cy="1438275"/>
            </a:xfrm>
          </p:grpSpPr>
          <p:cxnSp>
            <p:nvCxnSpPr>
              <p:cNvPr id="164" name="Прямая соединительная линия 163"/>
              <p:cNvCxnSpPr/>
              <p:nvPr/>
            </p:nvCxnSpPr>
            <p:spPr>
              <a:xfrm flipH="1">
                <a:off x="142875" y="161925"/>
                <a:ext cx="962024" cy="1276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>
                <a:off x="704850" y="161925"/>
                <a:ext cx="1286510" cy="1209675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6" name="Прямая соединительная линия 165"/>
              <p:cNvCxnSpPr/>
              <p:nvPr/>
            </p:nvCxnSpPr>
            <p:spPr>
              <a:xfrm flipH="1">
                <a:off x="0" y="981075"/>
                <a:ext cx="2038350" cy="247650"/>
              </a:xfrm>
              <a:prstGeom prst="line">
                <a:avLst/>
              </a:prstGeom>
              <a:noFill/>
              <a:ln w="222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167" name="Поле 16"/>
              <p:cNvSpPr txBox="1"/>
              <p:nvPr/>
            </p:nvSpPr>
            <p:spPr>
              <a:xfrm>
                <a:off x="583662" y="45807"/>
                <a:ext cx="219075" cy="25717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i="1" kern="1200">
                    <a:solidFill>
                      <a:srgbClr val="000000"/>
                    </a:solidFill>
                    <a:effectLst/>
                    <a:ea typeface="Calibri"/>
                  </a:rPr>
                  <a:t>a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8" name="Поле 17"/>
              <p:cNvSpPr txBox="1"/>
              <p:nvPr/>
            </p:nvSpPr>
            <p:spPr>
              <a:xfrm>
                <a:off x="1060897" y="0"/>
                <a:ext cx="219075" cy="257175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kern="1200">
                    <a:solidFill>
                      <a:srgbClr val="000000"/>
                    </a:solidFill>
                    <a:effectLst/>
                    <a:latin typeface="Calibri"/>
                    <a:ea typeface="Calibri"/>
                  </a:rPr>
                  <a:t>b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9" name="Поле 18"/>
              <p:cNvSpPr txBox="1"/>
              <p:nvPr/>
            </p:nvSpPr>
            <p:spPr>
              <a:xfrm>
                <a:off x="2038350" y="847725"/>
                <a:ext cx="219075" cy="257175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kern="1200">
                    <a:solidFill>
                      <a:srgbClr val="000000"/>
                    </a:solidFill>
                    <a:effectLst/>
                    <a:latin typeface="Calibri"/>
                    <a:ea typeface="Calibri"/>
                  </a:rPr>
                  <a:t>c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152" name="TextBox 10"/>
            <p:cNvSpPr txBox="1"/>
            <p:nvPr/>
          </p:nvSpPr>
          <p:spPr>
            <a:xfrm>
              <a:off x="814331" y="75828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3" name="TextBox 11"/>
            <p:cNvSpPr txBox="1"/>
            <p:nvPr/>
          </p:nvSpPr>
          <p:spPr>
            <a:xfrm>
              <a:off x="966731" y="228228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4" name="TextBox 12"/>
            <p:cNvSpPr txBox="1"/>
            <p:nvPr/>
          </p:nvSpPr>
          <p:spPr>
            <a:xfrm>
              <a:off x="865643" y="464970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3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5" name="TextBox 13"/>
            <p:cNvSpPr txBox="1"/>
            <p:nvPr/>
          </p:nvSpPr>
          <p:spPr>
            <a:xfrm>
              <a:off x="652462" y="302982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4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6" name="TextBox 14"/>
            <p:cNvSpPr txBox="1"/>
            <p:nvPr/>
          </p:nvSpPr>
          <p:spPr>
            <a:xfrm>
              <a:off x="94251" y="939924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7" name="TextBox 15"/>
            <p:cNvSpPr txBox="1"/>
            <p:nvPr/>
          </p:nvSpPr>
          <p:spPr>
            <a:xfrm>
              <a:off x="2900" y="1170756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6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8" name="TextBox 16"/>
            <p:cNvSpPr txBox="1"/>
            <p:nvPr/>
          </p:nvSpPr>
          <p:spPr>
            <a:xfrm>
              <a:off x="264617" y="1155948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7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9" name="TextBox 17"/>
            <p:cNvSpPr txBox="1"/>
            <p:nvPr/>
          </p:nvSpPr>
          <p:spPr>
            <a:xfrm>
              <a:off x="462476" y="922734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8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0" name="TextBox 18"/>
            <p:cNvSpPr txBox="1"/>
            <p:nvPr/>
          </p:nvSpPr>
          <p:spPr>
            <a:xfrm>
              <a:off x="1318387" y="824136"/>
              <a:ext cx="24066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9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1" name="TextBox 19"/>
            <p:cNvSpPr txBox="1"/>
            <p:nvPr/>
          </p:nvSpPr>
          <p:spPr>
            <a:xfrm>
              <a:off x="1559935" y="757237"/>
              <a:ext cx="29781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10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2" name="TextBox 20"/>
            <p:cNvSpPr txBox="1"/>
            <p:nvPr/>
          </p:nvSpPr>
          <p:spPr>
            <a:xfrm>
              <a:off x="1710293" y="997893"/>
              <a:ext cx="29781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11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3" name="TextBox 21"/>
            <p:cNvSpPr txBox="1"/>
            <p:nvPr/>
          </p:nvSpPr>
          <p:spPr>
            <a:xfrm>
              <a:off x="1409894" y="1056828"/>
              <a:ext cx="297815" cy="22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 b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12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530495" y="4725144"/>
            <a:ext cx="175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№3</a:t>
            </a:r>
            <a:r>
              <a:rPr lang="ru-RU" dirty="0"/>
              <a:t>.На рисунке </a:t>
            </a:r>
          </a:p>
        </p:txBody>
      </p:sp>
      <p:sp>
        <p:nvSpPr>
          <p:cNvPr id="175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6" name="Объект 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562240"/>
              </p:ext>
            </p:extLst>
          </p:nvPr>
        </p:nvGraphicFramePr>
        <p:xfrm>
          <a:off x="2268549" y="4772233"/>
          <a:ext cx="941316" cy="27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9" name="Формула" r:id="rId4" imgW="621760" imgH="177646" progId="Equation.3">
                  <p:embed/>
                </p:oleObj>
              </mc:Choice>
              <mc:Fallback>
                <p:oleObj name="Формула" r:id="rId4" imgW="621760" imgH="177646" progId="Equation.3">
                  <p:embed/>
                  <p:pic>
                    <p:nvPicPr>
                      <p:cNvPr id="0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49" y="4772233"/>
                        <a:ext cx="941316" cy="275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TextBox 176"/>
          <p:cNvSpPr txBox="1"/>
          <p:nvPr/>
        </p:nvSpPr>
        <p:spPr>
          <a:xfrm>
            <a:off x="596025" y="5111499"/>
            <a:ext cx="1688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Докажите, что </a:t>
            </a:r>
          </a:p>
        </p:txBody>
      </p:sp>
      <p:sp>
        <p:nvSpPr>
          <p:cNvPr id="178" name="Rectangle 1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" name="Объект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92959"/>
              </p:ext>
            </p:extLst>
          </p:nvPr>
        </p:nvGraphicFramePr>
        <p:xfrm>
          <a:off x="663700" y="5480831"/>
          <a:ext cx="3321576" cy="324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0" name="Формула" r:id="rId6" imgW="2044700" imgH="203200" progId="Equation.3">
                  <p:embed/>
                </p:oleObj>
              </mc:Choice>
              <mc:Fallback>
                <p:oleObj name="Формула" r:id="rId6" imgW="2044700" imgH="203200" progId="Equation.3">
                  <p:embed/>
                  <p:pic>
                    <p:nvPicPr>
                      <p:cNvPr id="0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0" y="5480831"/>
                        <a:ext cx="3321576" cy="324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0" name="Группа 179"/>
          <p:cNvGrpSpPr/>
          <p:nvPr/>
        </p:nvGrpSpPr>
        <p:grpSpPr>
          <a:xfrm>
            <a:off x="4898158" y="4784812"/>
            <a:ext cx="1783715" cy="1392037"/>
            <a:chOff x="0" y="0"/>
            <a:chExt cx="1783783" cy="1392037"/>
          </a:xfrm>
        </p:grpSpPr>
        <p:cxnSp>
          <p:nvCxnSpPr>
            <p:cNvPr id="181" name="Прямая соединительная линия 180"/>
            <p:cNvCxnSpPr/>
            <p:nvPr/>
          </p:nvCxnSpPr>
          <p:spPr>
            <a:xfrm>
              <a:off x="199607" y="996394"/>
              <a:ext cx="15841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>
              <a:off x="199235" y="276314"/>
              <a:ext cx="15841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>
              <a:off x="559647" y="60290"/>
              <a:ext cx="864096" cy="11605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29"/>
            <p:cNvSpPr txBox="1"/>
            <p:nvPr/>
          </p:nvSpPr>
          <p:spPr>
            <a:xfrm>
              <a:off x="0" y="86705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5" name="TextBox 30"/>
            <p:cNvSpPr txBox="1"/>
            <p:nvPr/>
          </p:nvSpPr>
          <p:spPr>
            <a:xfrm>
              <a:off x="131460" y="959111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b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6" name="TextBox 31"/>
            <p:cNvSpPr txBox="1"/>
            <p:nvPr/>
          </p:nvSpPr>
          <p:spPr>
            <a:xfrm>
              <a:off x="1351683" y="1139942"/>
              <a:ext cx="245110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7" name="TextBox 32"/>
            <p:cNvSpPr txBox="1"/>
            <p:nvPr/>
          </p:nvSpPr>
          <p:spPr>
            <a:xfrm>
              <a:off x="1296095" y="959111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8" name="TextBox 33"/>
            <p:cNvSpPr txBox="1"/>
            <p:nvPr/>
          </p:nvSpPr>
          <p:spPr>
            <a:xfrm>
              <a:off x="631631" y="0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9" name="TextBox 34"/>
            <p:cNvSpPr txBox="1"/>
            <p:nvPr/>
          </p:nvSpPr>
          <p:spPr>
            <a:xfrm>
              <a:off x="504037" y="261588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3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0" name="TextBox 35"/>
            <p:cNvSpPr txBox="1"/>
            <p:nvPr/>
          </p:nvSpPr>
          <p:spPr>
            <a:xfrm>
              <a:off x="791995" y="239092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4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1" name="TextBox 36"/>
            <p:cNvSpPr txBox="1"/>
            <p:nvPr/>
          </p:nvSpPr>
          <p:spPr>
            <a:xfrm>
              <a:off x="432032" y="86705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8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2" name="TextBox 37"/>
            <p:cNvSpPr txBox="1"/>
            <p:nvPr/>
          </p:nvSpPr>
          <p:spPr>
            <a:xfrm>
              <a:off x="1047183" y="959111"/>
              <a:ext cx="25336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3" name="TextBox 38"/>
            <p:cNvSpPr txBox="1"/>
            <p:nvPr/>
          </p:nvSpPr>
          <p:spPr>
            <a:xfrm>
              <a:off x="952485" y="780304"/>
              <a:ext cx="254635" cy="252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6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4" name="TextBox 39"/>
            <p:cNvSpPr txBox="1"/>
            <p:nvPr/>
          </p:nvSpPr>
          <p:spPr>
            <a:xfrm>
              <a:off x="1199148" y="741618"/>
              <a:ext cx="253375" cy="252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7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Анна\Documents\МОИ ДОКУМЕНТЫ аня на 19_10_2012\Мои рисунки\Коллекция картинок (Microsoft)\j02321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1712913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692275" y="333375"/>
            <a:ext cx="5789613" cy="165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номера рисунков, на которых изображены параллельные прямые:</a:t>
            </a:r>
            <a:endParaRPr lang="ru-RU" altLang="ru-RU" sz="10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1524001" y="2156073"/>
            <a:ext cx="5635625" cy="4038600"/>
            <a:chOff x="1008" y="1223"/>
            <a:chExt cx="3550" cy="2544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156" y="1389"/>
              <a:ext cx="1089" cy="45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111" y="1752"/>
              <a:ext cx="953" cy="4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3334" y="1570"/>
              <a:ext cx="1224" cy="36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 flipV="1">
              <a:off x="3651" y="1752"/>
              <a:ext cx="726" cy="58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2245" y="2886"/>
              <a:ext cx="1406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2290" y="3294"/>
              <a:ext cx="127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 flipH="1">
              <a:off x="2789" y="2568"/>
              <a:ext cx="136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0"/>
            <p:cNvSpPr>
              <a:spLocks noChangeShapeType="1"/>
            </p:cNvSpPr>
            <p:nvPr/>
          </p:nvSpPr>
          <p:spPr bwMode="auto">
            <a:xfrm>
              <a:off x="2880" y="302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2971" y="2976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>
              <a:off x="2835" y="324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23"/>
            <p:cNvSpPr>
              <a:spLocks noChangeShapeType="1"/>
            </p:cNvSpPr>
            <p:nvPr/>
          </p:nvSpPr>
          <p:spPr bwMode="auto">
            <a:xfrm>
              <a:off x="2971" y="324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1234" y="1223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3276" y="1722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2187" y="2674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1008" y="1495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auto">
            <a:xfrm>
              <a:off x="3502" y="213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2187" y="3083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2867" y="2357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c</a:t>
              </a:r>
              <a:endParaRPr lang="ru-RU" altLang="ru-RU"/>
            </a:p>
          </p:txBody>
        </p:sp>
        <p:sp>
          <p:nvSpPr>
            <p:cNvPr id="57" name="Text Box 32"/>
            <p:cNvSpPr txBox="1">
              <a:spLocks noChangeArrowheads="1"/>
            </p:cNvSpPr>
            <p:nvPr/>
          </p:nvSpPr>
          <p:spPr bwMode="auto">
            <a:xfrm>
              <a:off x="1280" y="2039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Рис.1</a:t>
              </a:r>
            </a:p>
          </p:txBody>
        </p:sp>
        <p:sp>
          <p:nvSpPr>
            <p:cNvPr id="58" name="Text Box 33"/>
            <p:cNvSpPr txBox="1">
              <a:spLocks noChangeArrowheads="1"/>
            </p:cNvSpPr>
            <p:nvPr/>
          </p:nvSpPr>
          <p:spPr bwMode="auto">
            <a:xfrm>
              <a:off x="3820" y="2357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Рис.2</a:t>
              </a:r>
            </a:p>
          </p:txBody>
        </p:sp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3094" y="3536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Рис.3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02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79512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692275" y="333375"/>
            <a:ext cx="5789613" cy="165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</a:t>
            </a:r>
            <a:r>
              <a:rPr lang="ru-RU" alt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</a:t>
            </a:r>
            <a:r>
              <a:rPr lang="ru-RU" alt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изображены параллельные </a:t>
            </a:r>
            <a:r>
              <a:rPr lang="ru-RU" alt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отрезки:</a:t>
            </a:r>
            <a:endParaRPr lang="ru-RU" altLang="ru-RU" sz="10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1274763" y="2694857"/>
            <a:ext cx="936625" cy="10080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562101" y="2983782"/>
            <a:ext cx="936625" cy="10080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3290888" y="2623419"/>
            <a:ext cx="1368425" cy="3603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3290888" y="3126657"/>
            <a:ext cx="1295400" cy="2889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V="1">
            <a:off x="5811838" y="2550394"/>
            <a:ext cx="1800225" cy="5762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V="1">
            <a:off x="5954713" y="3126657"/>
            <a:ext cx="1800225" cy="5762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>
            <a:off x="6675438" y="2478957"/>
            <a:ext cx="287338" cy="14398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398588" y="3007594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3198813" y="2359894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A</a:t>
            </a:r>
            <a:endParaRPr lang="ru-RU" altLang="ru-RU" dirty="0"/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5719763" y="2720257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685926" y="2647232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4567238" y="2575794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71" name="Text Box 25"/>
          <p:cNvSpPr txBox="1">
            <a:spLocks noChangeArrowheads="1"/>
          </p:cNvSpPr>
          <p:nvPr/>
        </p:nvSpPr>
        <p:spPr bwMode="auto">
          <a:xfrm>
            <a:off x="7446963" y="2143994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1830388" y="3728319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C</a:t>
            </a:r>
            <a:endParaRPr lang="ru-RU" altLang="ru-RU"/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198813" y="2863132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C</a:t>
            </a:r>
            <a:endParaRPr lang="ru-RU" altLang="ru-RU"/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791201" y="3367957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C</a:t>
            </a:r>
            <a:endParaRPr lang="ru-RU" altLang="ru-RU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2190751" y="3294932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D</a:t>
            </a:r>
            <a:endParaRPr lang="ru-RU" altLang="ru-RU"/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4567238" y="3152057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D</a:t>
            </a:r>
            <a:endParaRPr lang="ru-RU" altLang="ru-RU"/>
          </a:p>
        </p:txBody>
      </p:sp>
      <p:sp>
        <p:nvSpPr>
          <p:cNvPr id="77" name="Text Box 31"/>
          <p:cNvSpPr txBox="1">
            <a:spLocks noChangeArrowheads="1"/>
          </p:cNvSpPr>
          <p:nvPr/>
        </p:nvSpPr>
        <p:spPr bwMode="auto">
          <a:xfrm>
            <a:off x="7662863" y="2791694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D</a:t>
            </a:r>
            <a:endParaRPr lang="ru-RU" altLang="ru-RU"/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6654801" y="2143994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79" name="Text Box 33"/>
          <p:cNvSpPr txBox="1">
            <a:spLocks noChangeArrowheads="1"/>
          </p:cNvSpPr>
          <p:nvPr/>
        </p:nvSpPr>
        <p:spPr bwMode="auto">
          <a:xfrm>
            <a:off x="1685926" y="4015657"/>
            <a:ext cx="893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Рис. а</a:t>
            </a:r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3630613" y="3512419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err="1" smtClean="0"/>
              <a:t>Рис.б</a:t>
            </a:r>
            <a:endParaRPr lang="ru-RU" altLang="ru-RU" b="1" dirty="0"/>
          </a:p>
        </p:txBody>
      </p:sp>
      <p:sp>
        <p:nvSpPr>
          <p:cNvPr id="81" name="Text Box 35"/>
          <p:cNvSpPr txBox="1">
            <a:spLocks noChangeArrowheads="1"/>
          </p:cNvSpPr>
          <p:nvPr/>
        </p:nvSpPr>
        <p:spPr bwMode="auto">
          <a:xfrm>
            <a:off x="6438901" y="3871194"/>
            <a:ext cx="7072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err="1" smtClean="0"/>
              <a:t>Рис.</a:t>
            </a:r>
            <a:r>
              <a:rPr lang="ru-RU" altLang="ru-RU" b="1" dirty="0" err="1"/>
              <a:t>в</a:t>
            </a:r>
            <a:endParaRPr lang="ru-RU" altLang="ru-RU" b="1" dirty="0"/>
          </a:p>
        </p:txBody>
      </p:sp>
      <p:sp>
        <p:nvSpPr>
          <p:cNvPr id="2" name="Овал 1"/>
          <p:cNvSpPr/>
          <p:nvPr/>
        </p:nvSpPr>
        <p:spPr>
          <a:xfrm>
            <a:off x="1432509" y="3346942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7678107" y="3081308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1865581" y="2894715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1790548" y="3657570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211388" y="3135221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91201" y="3029442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7592114" y="2473023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5940152" y="3647542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797090" y="4465283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овина рамки 2"/>
          <p:cNvSpPr/>
          <p:nvPr/>
        </p:nvSpPr>
        <p:spPr>
          <a:xfrm rot="9580321">
            <a:off x="6778789" y="2821360"/>
            <a:ext cx="278170" cy="253218"/>
          </a:xfrm>
          <a:prstGeom prst="halfFrame">
            <a:avLst>
              <a:gd name="adj1" fmla="val 11464"/>
              <a:gd name="adj2" fmla="val 10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оловина рамки 89"/>
          <p:cNvSpPr/>
          <p:nvPr/>
        </p:nvSpPr>
        <p:spPr>
          <a:xfrm rot="9580321">
            <a:off x="6839569" y="3397424"/>
            <a:ext cx="278170" cy="253218"/>
          </a:xfrm>
          <a:prstGeom prst="halfFrame">
            <a:avLst>
              <a:gd name="adj1" fmla="val 11464"/>
              <a:gd name="adj2" fmla="val 10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1" name="Line 11"/>
          <p:cNvSpPr>
            <a:spLocks noChangeShapeType="1"/>
          </p:cNvSpPr>
          <p:nvPr/>
        </p:nvSpPr>
        <p:spPr bwMode="auto">
          <a:xfrm>
            <a:off x="3883025" y="4578288"/>
            <a:ext cx="1368425" cy="3603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3790950" y="4221088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A</a:t>
            </a:r>
            <a:endParaRPr lang="ru-RU" altLang="ru-RU" dirty="0"/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5159375" y="4530663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94" name="Line 12"/>
          <p:cNvSpPr>
            <a:spLocks noChangeShapeType="1"/>
          </p:cNvSpPr>
          <p:nvPr/>
        </p:nvSpPr>
        <p:spPr bwMode="auto">
          <a:xfrm>
            <a:off x="3736976" y="5133885"/>
            <a:ext cx="1625600" cy="1031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3644901" y="4797152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C</a:t>
            </a:r>
            <a:endParaRPr lang="ru-RU" altLang="ru-RU" dirty="0"/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5230862" y="486916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D</a:t>
            </a:r>
            <a:endParaRPr lang="ru-RU" altLang="ru-RU" dirty="0"/>
          </a:p>
        </p:txBody>
      </p:sp>
      <p:sp>
        <p:nvSpPr>
          <p:cNvPr id="97" name="Овал 96"/>
          <p:cNvSpPr/>
          <p:nvPr/>
        </p:nvSpPr>
        <p:spPr>
          <a:xfrm>
            <a:off x="5182183" y="4862780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291827" y="5159710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3735283" y="5087702"/>
            <a:ext cx="141498" cy="1414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4141788" y="5280431"/>
            <a:ext cx="6751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err="1" smtClean="0"/>
              <a:t>Рис.г</a:t>
            </a:r>
            <a:endParaRPr lang="ru-RU" alt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22432"/>
              </p:ext>
            </p:extLst>
          </p:nvPr>
        </p:nvGraphicFramePr>
        <p:xfrm>
          <a:off x="652463" y="3856272"/>
          <a:ext cx="746125" cy="47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3" imgW="317160" imgH="203040" progId="Equation.3">
                  <p:embed/>
                </p:oleObj>
              </mc:Choice>
              <mc:Fallback>
                <p:oleObj name="Формула" r:id="rId3" imgW="317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463" y="3856272"/>
                        <a:ext cx="746125" cy="477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" name="Picture 123" descr="C:\Users\Анна\AppData\Local\Microsoft\Windows\Temporary Internet Files\Content.IE5\VS0IT22V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5057490"/>
            <a:ext cx="1819656" cy="13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1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79512" y="304800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Анна\Documents\МОИ ДОКУМЕНТЫ аня на 19_10_2012\Мои рисунки\Коллекция картинок (Microsoft)\j02321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441" y="1241125"/>
            <a:ext cx="1712913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692275" y="333375"/>
            <a:ext cx="5789613" cy="1655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3200" b="1" dirty="0" smtClean="0">
                <a:solidFill>
                  <a:schemeClr val="folHlink"/>
                </a:solidFill>
              </a:rPr>
              <a:t/>
            </a:r>
            <a:br>
              <a:rPr lang="ru-RU" altLang="ru-RU" sz="3200" b="1" dirty="0" smtClean="0">
                <a:solidFill>
                  <a:schemeClr val="folHlink"/>
                </a:solidFill>
              </a:rPr>
            </a:br>
            <a:r>
              <a:rPr lang="ru-RU" alt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</a:t>
            </a:r>
            <a:r>
              <a:rPr lang="ru-RU" alt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</a:t>
            </a:r>
            <a:r>
              <a:rPr lang="ru-RU" alt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изображены параллельные </a:t>
            </a:r>
            <a:r>
              <a:rPr lang="ru-RU" alt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лучи:</a:t>
            </a:r>
            <a:endParaRPr lang="ru-RU" altLang="ru-RU" sz="10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Group 62"/>
          <p:cNvGrpSpPr>
            <a:grpSpLocks/>
          </p:cNvGrpSpPr>
          <p:nvPr/>
        </p:nvGrpSpPr>
        <p:grpSpPr bwMode="auto">
          <a:xfrm>
            <a:off x="1194595" y="2147588"/>
            <a:ext cx="6569075" cy="4040187"/>
            <a:chOff x="975" y="981"/>
            <a:chExt cx="4138" cy="2545"/>
          </a:xfrm>
        </p:grpSpPr>
        <p:sp>
          <p:nvSpPr>
            <p:cNvPr id="51" name="Text Box 48"/>
            <p:cNvSpPr txBox="1">
              <a:spLocks noChangeArrowheads="1"/>
            </p:cNvSpPr>
            <p:nvPr/>
          </p:nvSpPr>
          <p:spPr bwMode="auto">
            <a:xfrm>
              <a:off x="3243" y="981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 flipV="1">
              <a:off x="2712" y="1102"/>
              <a:ext cx="726" cy="58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667" y="1646"/>
              <a:ext cx="9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0"/>
            <p:cNvSpPr>
              <a:spLocks/>
            </p:cNvSpPr>
            <p:nvPr/>
          </p:nvSpPr>
          <p:spPr bwMode="auto">
            <a:xfrm>
              <a:off x="2589" y="1691"/>
              <a:ext cx="123" cy="91"/>
            </a:xfrm>
            <a:custGeom>
              <a:avLst/>
              <a:gdLst>
                <a:gd name="T0" fmla="*/ 123 w 123"/>
                <a:gd name="T1" fmla="*/ 0 h 91"/>
                <a:gd name="T2" fmla="*/ 0 w 123"/>
                <a:gd name="T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3" h="91">
                  <a:moveTo>
                    <a:pt x="123" y="0"/>
                  </a:moveTo>
                  <a:lnTo>
                    <a:pt x="0" y="91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2803" y="1828"/>
              <a:ext cx="952" cy="9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3755" y="178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3755" y="1795"/>
              <a:ext cx="344" cy="33"/>
            </a:xfrm>
            <a:custGeom>
              <a:avLst/>
              <a:gdLst>
                <a:gd name="T0" fmla="*/ 0 w 344"/>
                <a:gd name="T1" fmla="*/ 33 h 33"/>
                <a:gd name="T2" fmla="*/ 344 w 344"/>
                <a:gd name="T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4" h="33">
                  <a:moveTo>
                    <a:pt x="0" y="33"/>
                  </a:moveTo>
                  <a:lnTo>
                    <a:pt x="344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V="1">
              <a:off x="1397" y="2190"/>
              <a:ext cx="771" cy="54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1351" y="2689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H="1">
              <a:off x="1215" y="2735"/>
              <a:ext cx="182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 flipV="1">
              <a:off x="1487" y="2644"/>
              <a:ext cx="681" cy="45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>
              <a:off x="2168" y="2599"/>
              <a:ext cx="45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2168" y="2511"/>
              <a:ext cx="190" cy="134"/>
            </a:xfrm>
            <a:custGeom>
              <a:avLst/>
              <a:gdLst>
                <a:gd name="T0" fmla="*/ 0 w 190"/>
                <a:gd name="T1" fmla="*/ 134 h 134"/>
                <a:gd name="T2" fmla="*/ 190 w 190"/>
                <a:gd name="T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0" h="134">
                  <a:moveTo>
                    <a:pt x="0" y="134"/>
                  </a:moveTo>
                  <a:lnTo>
                    <a:pt x="19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20"/>
            <p:cNvSpPr>
              <a:spLocks noChangeShapeType="1"/>
            </p:cNvSpPr>
            <p:nvPr/>
          </p:nvSpPr>
          <p:spPr bwMode="auto">
            <a:xfrm flipH="1">
              <a:off x="3982" y="2327"/>
              <a:ext cx="545" cy="49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>
              <a:off x="3937" y="2780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Line 22"/>
            <p:cNvSpPr>
              <a:spLocks noChangeShapeType="1"/>
            </p:cNvSpPr>
            <p:nvPr/>
          </p:nvSpPr>
          <p:spPr bwMode="auto">
            <a:xfrm flipH="1">
              <a:off x="3846" y="2825"/>
              <a:ext cx="136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Line 23"/>
            <p:cNvSpPr>
              <a:spLocks noChangeShapeType="1"/>
            </p:cNvSpPr>
            <p:nvPr/>
          </p:nvSpPr>
          <p:spPr bwMode="auto">
            <a:xfrm flipH="1">
              <a:off x="4254" y="2553"/>
              <a:ext cx="545" cy="54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24"/>
            <p:cNvSpPr>
              <a:spLocks noChangeShapeType="1"/>
            </p:cNvSpPr>
            <p:nvPr/>
          </p:nvSpPr>
          <p:spPr bwMode="auto">
            <a:xfrm>
              <a:off x="4209" y="3052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25"/>
            <p:cNvSpPr>
              <a:spLocks noChangeShapeType="1"/>
            </p:cNvSpPr>
            <p:nvPr/>
          </p:nvSpPr>
          <p:spPr bwMode="auto">
            <a:xfrm flipH="1">
              <a:off x="4164" y="3098"/>
              <a:ext cx="9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Text Box 38"/>
            <p:cNvSpPr txBox="1">
              <a:spLocks noChangeArrowheads="1"/>
            </p:cNvSpPr>
            <p:nvPr/>
          </p:nvSpPr>
          <p:spPr bwMode="auto">
            <a:xfrm>
              <a:off x="1157" y="2932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08" name="Text Box 39"/>
            <p:cNvSpPr txBox="1">
              <a:spLocks noChangeArrowheads="1"/>
            </p:cNvSpPr>
            <p:nvPr/>
          </p:nvSpPr>
          <p:spPr bwMode="auto">
            <a:xfrm>
              <a:off x="1520" y="320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109" name="Text Box 40"/>
            <p:cNvSpPr txBox="1">
              <a:spLocks noChangeArrowheads="1"/>
            </p:cNvSpPr>
            <p:nvPr/>
          </p:nvSpPr>
          <p:spPr bwMode="auto">
            <a:xfrm>
              <a:off x="2472" y="1843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10" name="Text Box 41"/>
            <p:cNvSpPr txBox="1">
              <a:spLocks noChangeArrowheads="1"/>
            </p:cNvSpPr>
            <p:nvPr/>
          </p:nvSpPr>
          <p:spPr bwMode="auto">
            <a:xfrm>
              <a:off x="2790" y="207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111" name="Text Box 42"/>
            <p:cNvSpPr txBox="1">
              <a:spLocks noChangeArrowheads="1"/>
            </p:cNvSpPr>
            <p:nvPr/>
          </p:nvSpPr>
          <p:spPr bwMode="auto">
            <a:xfrm>
              <a:off x="3651" y="2977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12" name="Text Box 43"/>
            <p:cNvSpPr txBox="1">
              <a:spLocks noChangeArrowheads="1"/>
            </p:cNvSpPr>
            <p:nvPr/>
          </p:nvSpPr>
          <p:spPr bwMode="auto">
            <a:xfrm>
              <a:off x="4196" y="3295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1293" y="247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14" name="Text Box 45"/>
            <p:cNvSpPr txBox="1">
              <a:spLocks noChangeArrowheads="1"/>
            </p:cNvSpPr>
            <p:nvPr/>
          </p:nvSpPr>
          <p:spPr bwMode="auto">
            <a:xfrm>
              <a:off x="2608" y="1389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15" name="Text Box 46"/>
            <p:cNvSpPr txBox="1">
              <a:spLocks noChangeArrowheads="1"/>
            </p:cNvSpPr>
            <p:nvPr/>
          </p:nvSpPr>
          <p:spPr bwMode="auto">
            <a:xfrm>
              <a:off x="3878" y="2569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A</a:t>
              </a:r>
              <a:endParaRPr lang="ru-RU" altLang="ru-RU"/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1928" y="2070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117" name="Text Box 49"/>
            <p:cNvSpPr txBox="1">
              <a:spLocks noChangeArrowheads="1"/>
            </p:cNvSpPr>
            <p:nvPr/>
          </p:nvSpPr>
          <p:spPr bwMode="auto">
            <a:xfrm>
              <a:off x="4332" y="2161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B</a:t>
              </a:r>
              <a:endParaRPr lang="ru-RU" altLang="ru-RU"/>
            </a:p>
          </p:txBody>
        </p:sp>
        <p:sp>
          <p:nvSpPr>
            <p:cNvPr id="118" name="Text Box 50"/>
            <p:cNvSpPr txBox="1">
              <a:spLocks noChangeArrowheads="1"/>
            </p:cNvSpPr>
            <p:nvPr/>
          </p:nvSpPr>
          <p:spPr bwMode="auto">
            <a:xfrm>
              <a:off x="1429" y="2841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C</a:t>
              </a:r>
              <a:endParaRPr lang="ru-RU" altLang="ru-RU"/>
            </a:p>
          </p:txBody>
        </p:sp>
        <p:sp>
          <p:nvSpPr>
            <p:cNvPr id="119" name="Text Box 51"/>
            <p:cNvSpPr txBox="1">
              <a:spLocks noChangeArrowheads="1"/>
            </p:cNvSpPr>
            <p:nvPr/>
          </p:nvSpPr>
          <p:spPr bwMode="auto">
            <a:xfrm>
              <a:off x="2790" y="1707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C</a:t>
              </a:r>
              <a:endParaRPr lang="ru-RU" altLang="ru-RU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4196" y="2796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C</a:t>
              </a:r>
              <a:endParaRPr lang="ru-RU" altLang="ru-RU"/>
            </a:p>
          </p:txBody>
        </p:sp>
        <p:sp>
          <p:nvSpPr>
            <p:cNvPr id="121" name="Text Box 53"/>
            <p:cNvSpPr txBox="1">
              <a:spLocks noChangeArrowheads="1"/>
            </p:cNvSpPr>
            <p:nvPr/>
          </p:nvSpPr>
          <p:spPr bwMode="auto">
            <a:xfrm>
              <a:off x="2064" y="234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D</a:t>
              </a:r>
              <a:endParaRPr lang="ru-RU" altLang="ru-RU"/>
            </a:p>
          </p:txBody>
        </p:sp>
        <p:sp>
          <p:nvSpPr>
            <p:cNvPr id="122" name="Text Box 54"/>
            <p:cNvSpPr txBox="1">
              <a:spLocks noChangeArrowheads="1"/>
            </p:cNvSpPr>
            <p:nvPr/>
          </p:nvSpPr>
          <p:spPr bwMode="auto">
            <a:xfrm>
              <a:off x="3697" y="157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D</a:t>
              </a:r>
              <a:endParaRPr lang="ru-RU" altLang="ru-RU"/>
            </a:p>
          </p:txBody>
        </p:sp>
        <p:sp>
          <p:nvSpPr>
            <p:cNvPr id="123" name="Text Box 55"/>
            <p:cNvSpPr txBox="1">
              <a:spLocks noChangeArrowheads="1"/>
            </p:cNvSpPr>
            <p:nvPr/>
          </p:nvSpPr>
          <p:spPr bwMode="auto">
            <a:xfrm>
              <a:off x="4604" y="22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/>
                <a:t>D</a:t>
              </a:r>
              <a:endParaRPr lang="ru-RU" altLang="ru-RU"/>
            </a:p>
          </p:txBody>
        </p:sp>
        <p:sp>
          <p:nvSpPr>
            <p:cNvPr id="124" name="Text Box 57"/>
            <p:cNvSpPr txBox="1">
              <a:spLocks noChangeArrowheads="1"/>
            </p:cNvSpPr>
            <p:nvPr/>
          </p:nvSpPr>
          <p:spPr bwMode="auto">
            <a:xfrm>
              <a:off x="975" y="2024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Рис.1</a:t>
              </a:r>
            </a:p>
          </p:txBody>
        </p:sp>
        <p:sp>
          <p:nvSpPr>
            <p:cNvPr id="125" name="Text Box 58"/>
            <p:cNvSpPr txBox="1">
              <a:spLocks noChangeArrowheads="1"/>
            </p:cNvSpPr>
            <p:nvPr/>
          </p:nvSpPr>
          <p:spPr bwMode="auto">
            <a:xfrm>
              <a:off x="3969" y="1299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/>
                <a:t>Рис.2</a:t>
              </a:r>
            </a:p>
          </p:txBody>
        </p:sp>
        <p:sp>
          <p:nvSpPr>
            <p:cNvPr id="126" name="Text Box 59"/>
            <p:cNvSpPr txBox="1">
              <a:spLocks noChangeArrowheads="1"/>
            </p:cNvSpPr>
            <p:nvPr/>
          </p:nvSpPr>
          <p:spPr bwMode="auto">
            <a:xfrm>
              <a:off x="4604" y="3113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b="1" dirty="0"/>
                <a:t>Рис.3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8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1286" y="248816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16" y="260648"/>
            <a:ext cx="374441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Тема:</a:t>
            </a: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Picture 3" descr="C:\Users\Анна\AppData\Local\Microsoft\Windows\Temporary Internet Files\Content.IE5\HBS2JEIF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547" y="3417168"/>
            <a:ext cx="2344175" cy="164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1412776"/>
            <a:ext cx="89289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Углы, образованные при пересечении двух прямых секущей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6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467544" y="332656"/>
            <a:ext cx="6145483" cy="3290750"/>
            <a:chOff x="653884" y="1045108"/>
            <a:chExt cx="6325997" cy="343476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971600" y="1484784"/>
              <a:ext cx="4752528" cy="25922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83568" y="2780928"/>
              <a:ext cx="61926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53884" y="238023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74756" y="401820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55104" y="287603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97182" y="104510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90031" y="284190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07902" y="4221088"/>
            <a:ext cx="2746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прямых?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2938" y="4789654"/>
            <a:ext cx="2440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лучей?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2938" y="5368520"/>
            <a:ext cx="4581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неразвернутых углов?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7828" y="423566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Две: </a:t>
            </a:r>
            <a:r>
              <a:rPr lang="en-US" sz="2400" b="1" dirty="0" smtClean="0"/>
              <a:t>AB </a:t>
            </a:r>
            <a:r>
              <a:rPr lang="ru-RU" sz="2400" b="1" dirty="0" smtClean="0"/>
              <a:t>и</a:t>
            </a:r>
            <a:r>
              <a:rPr lang="en-US" sz="2400" b="1" dirty="0" smtClean="0"/>
              <a:t> CD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96828" y="4778098"/>
            <a:ext cx="3085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Четыре: </a:t>
            </a:r>
            <a:r>
              <a:rPr lang="en-US" sz="2400" b="1" dirty="0" smtClean="0"/>
              <a:t>EA, EC, EB, ED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57268" y="6051273"/>
            <a:ext cx="1328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Четыре: 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102623"/>
              </p:ext>
            </p:extLst>
          </p:nvPr>
        </p:nvGraphicFramePr>
        <p:xfrm>
          <a:off x="3245483" y="6134102"/>
          <a:ext cx="3527910" cy="37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3" imgW="1892160" imgH="203040" progId="Equation.3">
                  <p:embed/>
                </p:oleObj>
              </mc:Choice>
              <mc:Fallback>
                <p:oleObj name="Формула" r:id="rId3" imgW="1892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483" y="6134102"/>
                        <a:ext cx="3527910" cy="378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23" descr="C:\Users\Анна\AppData\Local\Microsoft\Windows\Temporary Internet Files\Content.IE5\VS0IT22V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010" y="245839"/>
            <a:ext cx="1819656" cy="13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0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71600" y="1124744"/>
            <a:ext cx="5760640" cy="864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9612" y="2694713"/>
            <a:ext cx="5544616" cy="7116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195736" y="476672"/>
            <a:ext cx="2520280" cy="3312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91680" y="4941168"/>
            <a:ext cx="239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углов?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7189" y="11247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8143" y="10463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8817" y="15864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86599" y="162134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5776" y="239127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7322" y="24638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5248" y="30166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68980" y="291304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8197" name="Picture 5" descr="Подготовка к ЗНО (алгебра, геометрия). Мини-группы, фото — портал «Реклама Севастополя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63302"/>
            <a:ext cx="2743209" cy="179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35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629</Words>
  <Application>Microsoft Office PowerPoint</Application>
  <PresentationFormat>Экран (4:3)</PresentationFormat>
  <Paragraphs>380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Тема Office</vt:lpstr>
      <vt:lpstr>Формула</vt:lpstr>
      <vt:lpstr>Microsoft Equation 3.0</vt:lpstr>
      <vt:lpstr>     Тема: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Тема: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76</cp:revision>
  <dcterms:created xsi:type="dcterms:W3CDTF">2013-12-03T15:34:11Z</dcterms:created>
  <dcterms:modified xsi:type="dcterms:W3CDTF">2014-01-20T15:53:36Z</dcterms:modified>
</cp:coreProperties>
</file>