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88" y="-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7B42FEF-BB6F-4670-A802-7EA349A59432}" type="slidenum">
              <a:rPr lang="ru-R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3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4" name="Rectangle 6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0EC164-40E1-40AB-A100-7A20D8531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62D92A-9CA0-460D-B1FD-96D3A1CF6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92D532-BC3C-4D3F-A8AA-BF9BCD0AF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FB80F8-ECAF-4E6E-AFBB-A8DC5CB16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92B81B-10BD-47F0-AA59-1B57B35ED1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DC051A-0CC5-4D5B-A48E-DC5E1DD50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A2289A-D4C9-49BB-9FE3-749C421790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1296F2-9342-47A6-BE9A-B82BA7A31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D139E-927B-4FFB-967E-660E1181B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24C117-6BA6-407B-BC2F-D0207FE560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E1981A-BD82-46B3-BF3A-F64E0CC38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034E8EE-F4CF-4F13-A166-40CF630AB9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jpeg"/><Relationship Id="rId7" Type="http://schemas.openxmlformats.org/officeDocument/2006/relationships/image" Target="../media/image45.em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wmf"/><Relationship Id="rId11" Type="http://schemas.openxmlformats.org/officeDocument/2006/relationships/image" Target="../media/image49.png"/><Relationship Id="rId5" Type="http://schemas.openxmlformats.org/officeDocument/2006/relationships/image" Target="../media/image43.emf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jpeg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Relationship Id="rId9" Type="http://schemas.openxmlformats.org/officeDocument/2006/relationships/image" Target="../media/image6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wmf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Relationship Id="rId9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8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90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eg"/><Relationship Id="rId5" Type="http://schemas.openxmlformats.org/officeDocument/2006/relationships/image" Target="../media/image76.jpeg"/><Relationship Id="rId10" Type="http://schemas.openxmlformats.org/officeDocument/2006/relationships/image" Target="../media/image88.jpeg"/><Relationship Id="rId4" Type="http://schemas.openxmlformats.org/officeDocument/2006/relationships/image" Target="../media/image74.jpeg"/><Relationship Id="rId9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jpeg"/><Relationship Id="rId5" Type="http://schemas.openxmlformats.org/officeDocument/2006/relationships/image" Target="../media/image91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jpeg"/><Relationship Id="rId5" Type="http://schemas.openxmlformats.org/officeDocument/2006/relationships/image" Target="../media/image83.jpeg"/><Relationship Id="rId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038350" y="4618038"/>
            <a:ext cx="573405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ОКРУЖАЮЩИЙ МИР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 класс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6300788"/>
            <a:ext cx="100806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>
                <a:solidFill>
                  <a:srgbClr val="AECF00"/>
                </a:solidFill>
              </a:rPr>
              <a:t>Барабанова Светлана Николаевна, учитель начальных классов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>
                <a:solidFill>
                  <a:srgbClr val="AECF00"/>
                </a:solidFill>
              </a:rPr>
              <a:t>ГБОУ СОШ №1613 ЮЗАО г. Москвы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84213" y="539750"/>
            <a:ext cx="8496300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94580" dir="13687649" algn="ctr" rotWithShape="0">
                    <a:srgbClr val="C7DFD3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Единство живой </a:t>
            </a:r>
          </a:p>
          <a:p>
            <a:pPr algn="ctr"/>
            <a:r>
              <a:rPr lang="ru-RU" sz="3600" kern="1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94580" dir="13687649" algn="ctr" rotWithShape="0">
                    <a:srgbClr val="C7DFD3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и неживой</a:t>
            </a:r>
          </a:p>
          <a:p>
            <a:pPr algn="ctr"/>
            <a:r>
              <a:rPr lang="ru-RU" sz="3600" kern="10">
                <a:ln w="9360">
                  <a:solidFill>
                    <a:srgbClr val="008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94580" dir="13687649" algn="ctr" rotWithShape="0">
                    <a:srgbClr val="C7DFD3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 природы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9178925" cy="8270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8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Правильный ответ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825" y="1768475"/>
            <a:ext cx="9067800" cy="4987925"/>
          </a:xfrm>
          <a:ln/>
        </p:spPr>
        <p:txBody>
          <a:bodyPr tIns="28080"/>
          <a:lstStyle/>
          <a:p>
            <a:pPr indent="-33972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/>
              <a:t>          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0" y="849313"/>
            <a:ext cx="5240338" cy="44450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1875" y="1087438"/>
            <a:ext cx="3254375" cy="238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413250" y="2589213"/>
            <a:ext cx="5667375" cy="4970462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16563" y="2876550"/>
            <a:ext cx="3532187" cy="267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792413" y="2843213"/>
            <a:ext cx="111125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600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гриб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6911975" y="5148263"/>
            <a:ext cx="2124075" cy="36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600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семена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6488" y="1885950"/>
            <a:ext cx="7704137" cy="567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67800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 Единство живой и неживой природы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563" y="1258888"/>
            <a:ext cx="7704137" cy="574675"/>
          </a:xfrm>
          <a:ln/>
        </p:spPr>
        <p:txBody>
          <a:bodyPr tIns="28080"/>
          <a:lstStyle/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>
                <a:solidFill>
                  <a:srgbClr val="005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  Что необходимо растениям для роста?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511300" y="898525"/>
            <a:ext cx="4630738" cy="570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48375" y="3132138"/>
            <a:ext cx="1881188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Воздух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92388" y="3203575"/>
            <a:ext cx="193198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Солнце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824413" y="4284663"/>
            <a:ext cx="1268412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Вода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" dur="8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  <p:tav>
                                          <p:val>
                                            <p:strVal val="rgb(0,-103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" dur="8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  <p:tav>
                                          <p:val>
                                            <p:strVal val="rgb(0,-103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5" dur="8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  <p:tav>
                                          <p:val>
                                            <p:strVal val="rgb(0,-103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  <p:tav>
                                          <p:val>
                                            <p:strVal val="rgb(0,-103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0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" dur="8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  <p:tav>
                                          <p:val>
                                            <p:strVal val="rgb(0,-103,-10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" dur="8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  <p:tav>
                                          <p:val>
                                            <p:strVal val="rgb(0,-103,-10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5" dur="8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76275" y="-30163"/>
            <a:ext cx="11353800" cy="756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27000"/>
            <a:ext cx="9178925" cy="17002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 помощью каких тел неживой природы птицы ориентируются в круглосуточном полете?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977188" y="4811713"/>
            <a:ext cx="1746250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>
                <a:solidFill>
                  <a:srgbClr val="000000"/>
                </a:solidFill>
              </a:rPr>
              <a:t>Луна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40313" y="6875463"/>
            <a:ext cx="1746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spcBef>
                <a:spcPts val="1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</a:rPr>
              <a:t>Солнце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76225" y="4652963"/>
            <a:ext cx="1430338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spcBef>
                <a:spcPts val="1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</a:rPr>
              <a:t>Звёзды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63713"/>
            <a:ext cx="22860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94613" y="1835150"/>
            <a:ext cx="2386012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225088" cy="760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blipFill dpi="0" rotWithShape="0">
            <a:blip r:embed="rId4" cstate="email"/>
            <a:srcRect/>
            <a:stretch>
              <a:fillRect/>
            </a:stretch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0075" y="0"/>
            <a:ext cx="567055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77163" y="1547813"/>
            <a:ext cx="2303462" cy="154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865188" y="1692275"/>
            <a:ext cx="10945813" cy="145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6192838"/>
            <a:ext cx="4319588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1008062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 помощью каких тел неживой природы птицы ориентируются в круглосуточном полете?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392988" y="3059113"/>
            <a:ext cx="227330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Луна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472113" y="3059113"/>
            <a:ext cx="18621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Звёзды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5292725"/>
            <a:ext cx="174625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Солнце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4324350" y="3821113"/>
            <a:ext cx="1585913" cy="2300287"/>
            <a:chOff x="2724" y="2407"/>
            <a:chExt cx="999" cy="144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24" y="2407"/>
              <a:ext cx="999" cy="14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724" y="2407"/>
              <a:ext cx="999" cy="17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3325" y="2587"/>
              <a:ext cx="398" cy="319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3524" y="2907"/>
              <a:ext cx="199" cy="94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0938" y="1557338"/>
            <a:ext cx="3390900" cy="430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7188" y="2755900"/>
            <a:ext cx="248920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76263" y="22225"/>
            <a:ext cx="9067800" cy="123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Связь между живой и неживой природой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15900" y="1258888"/>
            <a:ext cx="8483600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/>
          <a:lstStyle/>
          <a:p>
            <a:pPr marL="342900" indent="-339725" hangingPunct="1">
              <a:spcAft>
                <a:spcPts val="1425"/>
              </a:spcAft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Неживая 				    Живая</a:t>
            </a: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2192338"/>
            <a:ext cx="1590675" cy="167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97525" y="3995738"/>
            <a:ext cx="2152650" cy="240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72525" y="5351463"/>
            <a:ext cx="61118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198438" y="4437063"/>
            <a:ext cx="3149600" cy="1641475"/>
            <a:chOff x="125" y="2795"/>
            <a:chExt cx="1984" cy="1034"/>
          </a:xfrm>
        </p:grpSpPr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25" y="2983"/>
              <a:ext cx="1984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423" name="Picture 1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25" y="3323"/>
              <a:ext cx="1984" cy="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424" name="Picture 16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25" y="2795"/>
              <a:ext cx="1648" cy="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425" name="Picture 17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75" y="3493"/>
              <a:ext cx="1648" cy="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3848100" y="1954213"/>
            <a:ext cx="2938463" cy="485775"/>
          </a:xfrm>
          <a:prstGeom prst="line">
            <a:avLst/>
          </a:prstGeom>
          <a:noFill/>
          <a:ln w="38160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3611563" y="2352675"/>
            <a:ext cx="2220912" cy="1787525"/>
          </a:xfrm>
          <a:prstGeom prst="line">
            <a:avLst/>
          </a:prstGeom>
          <a:noFill/>
          <a:ln w="38160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527425" y="2627313"/>
            <a:ext cx="1152525" cy="1584325"/>
          </a:xfrm>
          <a:prstGeom prst="line">
            <a:avLst/>
          </a:prstGeom>
          <a:noFill/>
          <a:ln w="38160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11450" y="1365250"/>
            <a:ext cx="1281113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30" name="Freeform 22"/>
          <p:cNvSpPr>
            <a:spLocks noChangeArrowheads="1"/>
          </p:cNvSpPr>
          <p:nvPr/>
        </p:nvSpPr>
        <p:spPr bwMode="auto">
          <a:xfrm>
            <a:off x="2579688" y="3225800"/>
            <a:ext cx="1268412" cy="315913"/>
          </a:xfrm>
          <a:custGeom>
            <a:avLst/>
            <a:gdLst>
              <a:gd name="T0" fmla="*/ 863203 w 21600"/>
              <a:gd name="T1" fmla="*/ 0 h 21600"/>
              <a:gd name="T2" fmla="*/ 0 w 21600"/>
              <a:gd name="T3" fmla="*/ 143669 h 21600"/>
              <a:gd name="T4" fmla="*/ 863203 w 21600"/>
              <a:gd name="T5" fmla="*/ 287337 h 21600"/>
              <a:gd name="T6" fmla="*/ 1150938 w 21600"/>
              <a:gd name="T7" fmla="*/ 143669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E8E8E8"/>
              </a:gs>
              <a:gs pos="50000">
                <a:srgbClr val="99FFCC"/>
              </a:gs>
              <a:gs pos="100000">
                <a:srgbClr val="E8E8E8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Freeform 23"/>
          <p:cNvSpPr>
            <a:spLocks noChangeArrowheads="1"/>
          </p:cNvSpPr>
          <p:nvPr/>
        </p:nvSpPr>
        <p:spPr bwMode="auto">
          <a:xfrm>
            <a:off x="3294063" y="5113338"/>
            <a:ext cx="1030287" cy="315912"/>
          </a:xfrm>
          <a:custGeom>
            <a:avLst/>
            <a:gdLst>
              <a:gd name="T0" fmla="*/ 701278 w 21600"/>
              <a:gd name="T1" fmla="*/ 0 h 21600"/>
              <a:gd name="T2" fmla="*/ 0 w 21600"/>
              <a:gd name="T3" fmla="*/ 143669 h 21600"/>
              <a:gd name="T4" fmla="*/ 701278 w 21600"/>
              <a:gd name="T5" fmla="*/ 287338 h 21600"/>
              <a:gd name="T6" fmla="*/ 935038 w 21600"/>
              <a:gd name="T7" fmla="*/ 143669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1645F"/>
              </a:gs>
              <a:gs pos="50000">
                <a:srgbClr val="02D8CE"/>
              </a:gs>
              <a:gs pos="100000">
                <a:srgbClr val="01645F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848100" y="2352675"/>
            <a:ext cx="2128838" cy="922338"/>
          </a:xfrm>
          <a:prstGeom prst="line">
            <a:avLst/>
          </a:prstGeom>
          <a:noFill/>
          <a:ln w="38160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4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7427" grpId="0" animBg="1"/>
      <p:bldP spid="17428" grpId="0" animBg="1"/>
      <p:bldP spid="17430" grpId="0" animBg="1"/>
      <p:bldP spid="17431" grpId="0" animBg="1"/>
      <p:bldP spid="174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1"/>
          <p:cNvSpPr>
            <a:spLocks noChangeShapeType="1"/>
          </p:cNvSpPr>
          <p:nvPr/>
        </p:nvSpPr>
        <p:spPr bwMode="auto">
          <a:xfrm flipH="1">
            <a:off x="3884613" y="1331913"/>
            <a:ext cx="1519237" cy="503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24188" y="671513"/>
            <a:ext cx="4703762" cy="635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00CC99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21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5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Неживая природа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95625" y="3779838"/>
            <a:ext cx="4368800" cy="635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FFFAF"/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8BD98B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21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5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Живая природа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5900" y="1835150"/>
            <a:ext cx="2087563" cy="5730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2B2B2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солнце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79725" y="1835150"/>
            <a:ext cx="2087563" cy="5730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2B2B2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воздух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688013" y="1835150"/>
            <a:ext cx="1846262" cy="5730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2B2B2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вода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149350" y="1331913"/>
            <a:ext cx="1901825" cy="503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688013" y="1331913"/>
            <a:ext cx="1477962" cy="503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295400" y="2484438"/>
            <a:ext cx="1800225" cy="1295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887788" y="2484438"/>
            <a:ext cx="1296987" cy="12239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5757863" y="2484438"/>
            <a:ext cx="1374775" cy="12239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4463" y="4932363"/>
            <a:ext cx="2940050" cy="573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81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животные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439863" y="6084888"/>
            <a:ext cx="2940050" cy="573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81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растения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804025" y="5087938"/>
            <a:ext cx="2940050" cy="573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81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человек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064500" y="1835150"/>
            <a:ext cx="1846263" cy="5730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2B2B2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земля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7704138" y="1331913"/>
            <a:ext cx="1512887" cy="503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7413625" y="2484438"/>
            <a:ext cx="1744663" cy="1295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8450" name="AutoShape 18"/>
          <p:cNvCxnSpPr>
            <a:cxnSpLocks noChangeShapeType="1"/>
            <a:stCxn id="18444" idx="0"/>
          </p:cNvCxnSpPr>
          <p:nvPr/>
        </p:nvCxnSpPr>
        <p:spPr bwMode="auto">
          <a:xfrm flipV="1">
            <a:off x="1614488" y="4427538"/>
            <a:ext cx="1452562" cy="5048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327650" y="6156325"/>
            <a:ext cx="2940050" cy="5730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81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3816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9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>
                <a:solidFill>
                  <a:srgbClr val="000000"/>
                </a:solidFill>
                <a:latin typeface="Georgia" pitchFamily="16" charset="0"/>
              </a:rPr>
              <a:t>грибы</a:t>
            </a:r>
          </a:p>
        </p:txBody>
      </p:sp>
      <p:cxnSp>
        <p:nvCxnSpPr>
          <p:cNvPr id="18452" name="AutoShape 20"/>
          <p:cNvCxnSpPr>
            <a:cxnSpLocks noChangeShapeType="1"/>
            <a:stCxn id="18445" idx="0"/>
          </p:cNvCxnSpPr>
          <p:nvPr/>
        </p:nvCxnSpPr>
        <p:spPr bwMode="auto">
          <a:xfrm flipV="1">
            <a:off x="2909888" y="4500563"/>
            <a:ext cx="1627187" cy="1584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3" name="AutoShape 21"/>
          <p:cNvCxnSpPr>
            <a:cxnSpLocks noChangeShapeType="1"/>
            <a:stCxn id="18446" idx="0"/>
          </p:cNvCxnSpPr>
          <p:nvPr/>
        </p:nvCxnSpPr>
        <p:spPr bwMode="auto">
          <a:xfrm flipH="1" flipV="1">
            <a:off x="7415213" y="4427538"/>
            <a:ext cx="858837" cy="6604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4" name="AutoShape 22"/>
          <p:cNvCxnSpPr>
            <a:cxnSpLocks noChangeShapeType="1"/>
            <a:stCxn id="18451" idx="0"/>
          </p:cNvCxnSpPr>
          <p:nvPr/>
        </p:nvCxnSpPr>
        <p:spPr bwMode="auto">
          <a:xfrm flipH="1" flipV="1">
            <a:off x="5657850" y="4500563"/>
            <a:ext cx="1139825" cy="16557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8" grpId="0" animBg="1"/>
      <p:bldP spid="184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0588" y="4643438"/>
            <a:ext cx="2159000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23850"/>
            <a:ext cx="9067800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Что общего между сосулькой и молодым растением?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763713"/>
            <a:ext cx="9551987" cy="511175"/>
          </a:xfrm>
          <a:ln/>
        </p:spPr>
        <p:txBody>
          <a:bodyPr tIns="28080"/>
          <a:lstStyle/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b="1">
                <a:solidFill>
                  <a:srgbClr val="005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1.Состоят из воды.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970463"/>
            <a:ext cx="1336675" cy="235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4638" y="2700338"/>
            <a:ext cx="2447925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880475" y="2555875"/>
            <a:ext cx="1196975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95%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06413" y="2339975"/>
            <a:ext cx="1479550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100%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60363" y="3995738"/>
            <a:ext cx="872648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5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 Увеличиваются в размере и массе.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76488" y="2339975"/>
            <a:ext cx="1676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8738" y="4787900"/>
            <a:ext cx="2951162" cy="232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1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060575" cy="195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863" y="179388"/>
            <a:ext cx="8420100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3. Использование человеком знаний о природе на практике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3425"/>
            <a:ext cx="3816350" cy="5556250"/>
          </a:xfrm>
          <a:ln/>
        </p:spPr>
        <p:txBody>
          <a:bodyPr tIns="28080"/>
          <a:lstStyle/>
          <a:p>
            <a:pPr marL="85725" indent="-82550" algn="ctr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b="1">
                <a:solidFill>
                  <a:srgbClr val="005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Человек – разумная часть природы,                 он  не может существовать без использования природных богатств.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71888" y="1692275"/>
            <a:ext cx="5946775" cy="502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43213"/>
            <a:ext cx="6192838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7800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Из данных слов составьте словосочетание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636713"/>
            <a:ext cx="10080625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520" tIns="50760" rIns="101520" bIns="50760"/>
          <a:lstStyle/>
          <a:p>
            <a:pPr marL="342900" indent="-339725" algn="ctr">
              <a:lnSpc>
                <a:spcPct val="90000"/>
              </a:lnSpc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ru-RU" sz="2400" b="1">
                <a:solidFill>
                  <a:srgbClr val="005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Чтобы, природы, богатство, знать, законы, должен, её, использовать, человек.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69325" y="3563938"/>
            <a:ext cx="1238250" cy="104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04138" y="5940425"/>
            <a:ext cx="81915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85000" y="3708400"/>
            <a:ext cx="857250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52750" y="6084888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45138" y="6084888"/>
            <a:ext cx="6191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28100" y="0"/>
            <a:ext cx="9239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016125" y="3203575"/>
            <a:ext cx="4032250" cy="287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Чтобы использовать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богатство природы,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человек должен знать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её законы.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/>
          </p:nvPr>
        </p:nvSpPr>
        <p:spPr>
          <a:xfrm>
            <a:off x="1079500" y="0"/>
            <a:ext cx="8569325" cy="2862263"/>
          </a:xfrm>
          <a:ln/>
        </p:spPr>
        <p:txBody>
          <a:bodyPr tIns="28080" anchor="t"/>
          <a:lstStyle/>
          <a:p>
            <a:pPr marL="342900"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Существуют методы познания природы, главным из которых является всем доступный метод наблюдения.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8288" y="3203575"/>
            <a:ext cx="6080125" cy="4037013"/>
          </a:xfrm>
          <a:prstGeom prst="rect">
            <a:avLst/>
          </a:prstGeom>
          <a:noFill/>
          <a:ln w="76320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1547813"/>
            <a:ext cx="2087563" cy="1579562"/>
          </a:xfrm>
          <a:prstGeom prst="rect">
            <a:avLst/>
          </a:prstGeom>
          <a:noFill/>
          <a:ln w="76320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06413"/>
            <a:ext cx="10437813" cy="806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>
          <a:xfrm>
            <a:off x="2659063" y="6229350"/>
            <a:ext cx="7615237" cy="1503363"/>
          </a:xfrm>
          <a:ln/>
        </p:spPr>
        <p:txBody>
          <a:bodyPr tIns="28080" anchor="t"/>
          <a:lstStyle/>
          <a:p>
            <a:pPr marL="342900" indent="-339725" algn="r">
              <a:lnSpc>
                <a:spcPct val="83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i="1">
                <a:solidFill>
                  <a:srgbClr val="FFFFFF"/>
                </a:solidFill>
                <a:latin typeface="Georgia" pitchFamily="16" charset="0"/>
              </a:rPr>
              <a:t>Природа – это книга, которую надо прочитать и правильно понять…</a:t>
            </a:r>
          </a:p>
          <a:p>
            <a:pPr marL="342900" indent="-339725" algn="r">
              <a:lnSpc>
                <a:spcPct val="83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i="1">
                <a:solidFill>
                  <a:srgbClr val="FFFF00"/>
                </a:solidFill>
                <a:latin typeface="Georgia" pitchFamily="16" charset="0"/>
              </a:rPr>
              <a:t>Жан-Анри Фабр</a:t>
            </a:r>
          </a:p>
          <a:p>
            <a:pPr marL="342900" indent="-339725" algn="r">
              <a:lnSpc>
                <a:spcPct val="83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000" i="1">
              <a:solidFill>
                <a:srgbClr val="FFFF00"/>
              </a:solidFill>
              <a:latin typeface="Georgia" pitchFamily="16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43438" y="-268288"/>
            <a:ext cx="5759450" cy="1289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000000"/>
                </a:solidFill>
                <a:latin typeface="Constantia" pitchFamily="16" charset="0"/>
              </a:rPr>
              <a:t>Этот камень рычал когда-то,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000000"/>
                </a:solidFill>
                <a:latin typeface="Constantia" pitchFamily="16" charset="0"/>
              </a:rPr>
              <a:t>Этот плющ парил в облаках…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000000"/>
                </a:solidFill>
                <a:latin typeface="Constantia" pitchFamily="16" charset="0"/>
              </a:rPr>
              <a:t>                                        </a:t>
            </a:r>
            <a:r>
              <a:rPr lang="ru-RU" sz="2600" b="1" i="1">
                <a:solidFill>
                  <a:srgbClr val="006600"/>
                </a:solidFill>
                <a:latin typeface="Constantia" pitchFamily="16" charset="0"/>
              </a:rPr>
              <a:t>Н.С.Гумилев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-180975"/>
            <a:ext cx="9551987" cy="1217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Это интересно…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27088"/>
            <a:ext cx="10080625" cy="3529012"/>
          </a:xfrm>
          <a:ln/>
        </p:spPr>
        <p:txBody>
          <a:bodyPr tIns="28080"/>
          <a:lstStyle/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b="1">
                <a:solidFill>
                  <a:srgbClr val="005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                 Сборщицы винограда шли рано утром на работу. У дороги они заметили человека в черной широкополой шляпе, он склонился над землей, рассматривая что-то.                                                                                 Каково же было удивление женщин, когда вечером, возвращаясь домой, они застали этого человека там же , в той же позе. Кто же этот странный человек, и чем он весь день занимался?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585913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376488" y="4211638"/>
            <a:ext cx="7500937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39725" algn="r">
              <a:lnSpc>
                <a:spcPct val="83000"/>
              </a:lnSpc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Это был замечательный французский ученый Жан- Анри Фабр. В этот день он наблюдал за повадками маленькой осы, устроившей себе норку возле дороги.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463" y="4284663"/>
            <a:ext cx="2227262" cy="3095625"/>
          </a:xfrm>
          <a:prstGeom prst="rect">
            <a:avLst/>
          </a:prstGeom>
          <a:noFill/>
          <a:ln w="5724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4050" y="5867400"/>
            <a:ext cx="1150938" cy="151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53425" y="6132513"/>
            <a:ext cx="911225" cy="142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875" y="6011863"/>
            <a:ext cx="993775" cy="142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61038" y="6107113"/>
            <a:ext cx="1019175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79725" y="5932488"/>
            <a:ext cx="1241425" cy="162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4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76375"/>
            <a:ext cx="1662113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71088" y="366713"/>
            <a:ext cx="109537" cy="1111250"/>
          </a:xfrm>
          <a:ln/>
        </p:spPr>
        <p:txBody>
          <a:bodyPr/>
          <a:lstStyle/>
          <a:p>
            <a:pPr>
              <a:buClrTx/>
              <a:buFontTx/>
              <a:buNone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0080625" cy="1444625"/>
          </a:xfrm>
          <a:ln/>
        </p:spPr>
        <p:txBody>
          <a:bodyPr tIns="28080"/>
          <a:lstStyle/>
          <a:p>
            <a:pPr indent="-339725" algn="ctr">
              <a:lnSpc>
                <a:spcPct val="83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Задумывались ли вы о том, зачем людям нужны знания  о природе? Постарайтесь ответить на этот вопрос. Рассмотрите рисунки, может быть, они помогут вам.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8875" y="4932363"/>
            <a:ext cx="1103313" cy="150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00463"/>
            <a:ext cx="1428750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92838" y="5003800"/>
            <a:ext cx="1800225" cy="135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35938" y="5075238"/>
            <a:ext cx="1741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88013" y="1692275"/>
            <a:ext cx="2022475" cy="151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32700" y="6084888"/>
            <a:ext cx="1260475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929313"/>
            <a:ext cx="1865313" cy="139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00225" y="1403350"/>
            <a:ext cx="1214438" cy="489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24188" y="4932363"/>
            <a:ext cx="1800225" cy="152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095625" y="3419475"/>
            <a:ext cx="2160588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688013" y="3419475"/>
            <a:ext cx="2232025" cy="137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240088" y="1692275"/>
            <a:ext cx="2222500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920038" y="1619250"/>
            <a:ext cx="1998662" cy="166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135938" y="3419475"/>
            <a:ext cx="1727200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832475" y="6300788"/>
            <a:ext cx="1238250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5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3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/>
          </p:nvPr>
        </p:nvSpPr>
        <p:spPr>
          <a:xfrm>
            <a:off x="6627813" y="0"/>
            <a:ext cx="4286250" cy="714375"/>
          </a:xfrm>
          <a:ln/>
        </p:spPr>
        <p:txBody>
          <a:bodyPr tIns="28080" anchor="t"/>
          <a:lstStyle/>
          <a:p>
            <a:pPr marL="342900" indent="-339725" algn="l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А вот зачем!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14438" cy="489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3600" y="1979613"/>
            <a:ext cx="1581150" cy="198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94063" y="0"/>
            <a:ext cx="1838325" cy="238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2188" y="1241425"/>
            <a:ext cx="1806575" cy="245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10313" y="5041900"/>
            <a:ext cx="3567112" cy="234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6900" y="3621088"/>
            <a:ext cx="243205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724525"/>
            <a:ext cx="2617788" cy="166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60588" y="4427538"/>
            <a:ext cx="2143125" cy="173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 rot="8220000">
            <a:off x="1373188" y="758825"/>
            <a:ext cx="817562" cy="1008063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19620000">
            <a:off x="3598863" y="2555875"/>
            <a:ext cx="817562" cy="1008063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12660000">
            <a:off x="2809875" y="6230938"/>
            <a:ext cx="817563" cy="1008062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8220000">
            <a:off x="9267825" y="3927475"/>
            <a:ext cx="817563" cy="1008063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 additive="repl"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5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0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2" grpId="0" animBg="1"/>
      <p:bldP spid="256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7425" y="2994025"/>
            <a:ext cx="2376488" cy="1787525"/>
          </a:xfrm>
          <a:prstGeom prst="rect">
            <a:avLst/>
          </a:prstGeom>
          <a:noFill/>
          <a:ln w="38160" cap="rnd">
            <a:solidFill>
              <a:srgbClr val="9900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0588" y="5075238"/>
            <a:ext cx="2851150" cy="2138362"/>
          </a:xfrm>
          <a:prstGeom prst="rect">
            <a:avLst/>
          </a:prstGeom>
          <a:noFill/>
          <a:ln w="38160" cap="rnd">
            <a:solidFill>
              <a:srgbClr val="9900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7650" y="5148263"/>
            <a:ext cx="2778125" cy="2016125"/>
          </a:xfrm>
          <a:prstGeom prst="rect">
            <a:avLst/>
          </a:prstGeom>
          <a:noFill/>
          <a:ln w="38160" cap="rnd">
            <a:solidFill>
              <a:srgbClr val="9900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363" y="395288"/>
            <a:ext cx="3306762" cy="2195512"/>
          </a:xfrm>
          <a:prstGeom prst="rect">
            <a:avLst/>
          </a:prstGeom>
          <a:noFill/>
          <a:ln w="57240" cap="rnd">
            <a:solidFill>
              <a:srgbClr val="3333CC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48375" y="323850"/>
            <a:ext cx="3651250" cy="2252663"/>
          </a:xfrm>
          <a:prstGeom prst="rect">
            <a:avLst/>
          </a:prstGeom>
          <a:noFill/>
          <a:ln w="57240" cap="rnd">
            <a:solidFill>
              <a:srgbClr val="3333CC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600000">
            <a:off x="865188" y="3489325"/>
            <a:ext cx="2538412" cy="1495425"/>
          </a:xfrm>
          <a:prstGeom prst="curvedRightArrow">
            <a:avLst>
              <a:gd name="adj1" fmla="val 593"/>
              <a:gd name="adj2" fmla="val 25593"/>
              <a:gd name="adj3" fmla="val 46405"/>
            </a:avLst>
          </a:prstGeom>
          <a:solidFill>
            <a:srgbClr val="990000"/>
          </a:solidFill>
          <a:ln w="2556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16200000">
            <a:off x="4448969" y="915194"/>
            <a:ext cx="817562" cy="2089150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21120000" flipH="1">
            <a:off x="6048375" y="3560763"/>
            <a:ext cx="2862263" cy="1495425"/>
          </a:xfrm>
          <a:prstGeom prst="curvedRightArrow">
            <a:avLst>
              <a:gd name="adj1" fmla="val 593"/>
              <a:gd name="adj2" fmla="val 25593"/>
              <a:gd name="adj3" fmla="val 52325"/>
            </a:avLst>
          </a:prstGeom>
          <a:solidFill>
            <a:srgbClr val="990000"/>
          </a:solidFill>
          <a:ln w="2556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138" y="4427538"/>
            <a:ext cx="2184400" cy="222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16800" y="3924300"/>
            <a:ext cx="1825625" cy="182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6350" y="4716463"/>
            <a:ext cx="269875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6350" y="1476375"/>
            <a:ext cx="2859088" cy="237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287338"/>
            <a:ext cx="10080625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Колючки репейника послужили аналогом для застежек-липучек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2820000">
            <a:off x="2289968" y="2863057"/>
            <a:ext cx="817563" cy="2089150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7200000">
            <a:off x="7404894" y="2712244"/>
            <a:ext cx="817562" cy="2089150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752975" y="3348038"/>
            <a:ext cx="385763" cy="2089150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8338"/>
            <a:ext cx="10080625" cy="689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body"/>
          </p:nvPr>
        </p:nvSpPr>
        <p:spPr>
          <a:xfrm>
            <a:off x="144463" y="1258888"/>
            <a:ext cx="9936162" cy="5400675"/>
          </a:xfrm>
          <a:ln/>
        </p:spPr>
        <p:txBody>
          <a:bodyPr tIns="28080" anchor="t"/>
          <a:lstStyle/>
          <a:p>
            <a:pPr marL="342900" indent="-339725">
              <a:lnSpc>
                <a:spcPct val="9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FFFF00"/>
                </a:solidFill>
                <a:latin typeface="Georgia" pitchFamily="16" charset="0"/>
              </a:rPr>
              <a:t>Природа живая и неживая</a:t>
            </a:r>
            <a:r>
              <a:rPr lang="en-US">
                <a:solidFill>
                  <a:srgbClr val="FFFF00"/>
                </a:solidFill>
                <a:latin typeface="Georgia" pitchFamily="16" charset="0"/>
              </a:rPr>
              <a:t>;</a:t>
            </a:r>
            <a:r>
              <a:rPr lang="ru-RU">
                <a:solidFill>
                  <a:srgbClr val="FFFF00"/>
                </a:solidFill>
                <a:latin typeface="Georgia" pitchFamily="16" charset="0"/>
              </a:rPr>
              <a:t> </a:t>
            </a:r>
          </a:p>
          <a:p>
            <a:pPr marL="342900" indent="-339725">
              <a:lnSpc>
                <a:spcPct val="9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FFFF00"/>
                </a:solidFill>
                <a:latin typeface="Georgia" pitchFamily="16" charset="0"/>
              </a:rPr>
              <a:t>Далекая и близкая</a:t>
            </a:r>
            <a:r>
              <a:rPr lang="en-US">
                <a:solidFill>
                  <a:srgbClr val="FFFF00"/>
                </a:solidFill>
                <a:latin typeface="Georgia" pitchFamily="16" charset="0"/>
              </a:rPr>
              <a:t>;</a:t>
            </a:r>
          </a:p>
          <a:p>
            <a:pPr marL="342900" indent="-339725">
              <a:lnSpc>
                <a:spcPct val="9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FFFF00"/>
                </a:solidFill>
                <a:latin typeface="Georgia" pitchFamily="16" charset="0"/>
              </a:rPr>
              <a:t>Известная и неизвестная</a:t>
            </a:r>
            <a:r>
              <a:rPr lang="en-US">
                <a:solidFill>
                  <a:srgbClr val="FFFF00"/>
                </a:solidFill>
                <a:latin typeface="Georgia" pitchFamily="16" charset="0"/>
              </a:rPr>
              <a:t>;</a:t>
            </a:r>
          </a:p>
          <a:p>
            <a:pPr marL="342900" indent="-339725">
              <a:lnSpc>
                <a:spcPct val="9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FFFF00"/>
                </a:solidFill>
                <a:latin typeface="Georgia" pitchFamily="16" charset="0"/>
              </a:rPr>
              <a:t>Всегда едина</a:t>
            </a:r>
            <a:r>
              <a:rPr lang="en-US">
                <a:solidFill>
                  <a:srgbClr val="FFFF00"/>
                </a:solidFill>
                <a:latin typeface="Georgia" pitchFamily="16" charset="0"/>
              </a:rPr>
              <a:t>;</a:t>
            </a:r>
          </a:p>
          <a:p>
            <a:pPr marL="342900" indent="-339725">
              <a:lnSpc>
                <a:spcPct val="9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FFFF00"/>
                </a:solidFill>
                <a:latin typeface="Georgia" pitchFamily="16" charset="0"/>
              </a:rPr>
              <a:t>В ней нет ничего лишнего и ненужного</a:t>
            </a:r>
            <a:r>
              <a:rPr lang="en-US">
                <a:solidFill>
                  <a:srgbClr val="FFFF00"/>
                </a:solidFill>
                <a:latin typeface="Georgia" pitchFamily="16" charset="0"/>
              </a:rPr>
              <a:t>;</a:t>
            </a:r>
          </a:p>
          <a:p>
            <a:pPr marL="342900" indent="-339725">
              <a:lnSpc>
                <a:spcPct val="90000"/>
              </a:lnSpc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FFFF00"/>
                </a:solidFill>
                <a:latin typeface="Georgia" pitchFamily="16" charset="0"/>
              </a:rPr>
              <a:t>В природе все имеет свое место и значение.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903288" y="525463"/>
            <a:ext cx="9177337" cy="1217612"/>
          </a:xfrm>
          <a:ln/>
        </p:spPr>
        <p:txBody>
          <a:bodyPr tIns="0" anchor="ctr"/>
          <a:lstStyle/>
          <a:p>
            <a:pPr marL="0" indent="0" algn="ct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>
                <a:solidFill>
                  <a:srgbClr val="333333"/>
                </a:solidFill>
              </a:rPr>
              <a:t/>
            </a:r>
            <a:br>
              <a:rPr lang="ru-RU" b="1">
                <a:solidFill>
                  <a:srgbClr val="333333"/>
                </a:solidFill>
              </a:rPr>
            </a:br>
            <a:endParaRPr lang="ru-RU" b="1">
              <a:solidFill>
                <a:srgbClr val="333333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44688" y="0"/>
            <a:ext cx="6067425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FF3300"/>
                </a:solidFill>
                <a:latin typeface="Georgia" pitchFamily="16" charset="0"/>
              </a:rPr>
              <a:t>Таким образом: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2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7002463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>
                <a:solidFill>
                  <a:srgbClr val="990000"/>
                </a:solidFill>
                <a:latin typeface="Georgia" pitchFamily="16" charset="0"/>
              </a:rPr>
              <a:t>ЦЕЛЬ УРОКА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835150"/>
            <a:ext cx="8569325" cy="4830763"/>
          </a:xfrm>
          <a:ln/>
        </p:spPr>
        <p:txBody>
          <a:bodyPr tIns="28080"/>
          <a:lstStyle/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1. Сформировать знания о единстве живой и неживой природы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;</a:t>
            </a: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 Развить интерес к познанию природы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;</a:t>
            </a: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3. Привить любовь к творениям природы.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9063" y="0"/>
            <a:ext cx="2022475" cy="179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7800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План урока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825" y="1768475"/>
            <a:ext cx="9067800" cy="4987925"/>
          </a:xfrm>
          <a:ln/>
        </p:spPr>
        <p:txBody>
          <a:bodyPr tIns="28080"/>
          <a:lstStyle/>
          <a:p>
            <a:pPr marL="609600" indent="-6064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1. Природа живая и неживая</a:t>
            </a:r>
          </a:p>
          <a:p>
            <a:pPr marL="609600" indent="-6064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 Единство живой и неживой природы</a:t>
            </a:r>
          </a:p>
          <a:p>
            <a:pPr marL="609600" indent="-6064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3. Использование человеком знаний о природе на практике</a:t>
            </a:r>
          </a:p>
          <a:p>
            <a:pPr marL="609600" indent="-6064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4. Домашнее задание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250825"/>
            <a:ext cx="2460625" cy="234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5763" y="1763713"/>
            <a:ext cx="2381250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97313" y="2255838"/>
            <a:ext cx="22860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6075" y="2484438"/>
            <a:ext cx="1019175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9178925" cy="12176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>
                <a:solidFill>
                  <a:srgbClr val="990000"/>
                </a:solidFill>
                <a:latin typeface="Georgia" pitchFamily="16" charset="0"/>
              </a:rPr>
              <a:t>1. Природа живая и неживая.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42988"/>
            <a:ext cx="9877425" cy="576262"/>
          </a:xfrm>
          <a:ln/>
        </p:spPr>
        <p:txBody>
          <a:bodyPr tIns="28080"/>
          <a:lstStyle/>
          <a:p>
            <a:pPr indent="-339725" algn="ctr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b="1">
                <a:solidFill>
                  <a:srgbClr val="006600"/>
                </a:solidFill>
                <a:latin typeface="Georgia" pitchFamily="16" charset="0"/>
              </a:rPr>
              <a:t>Найдите лишнюю картинку.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56438" y="3132138"/>
            <a:ext cx="7810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27650" y="6084888"/>
            <a:ext cx="1158875" cy="96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52975" y="5075238"/>
            <a:ext cx="12192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28100" y="2484438"/>
            <a:ext cx="82867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76938" y="4572000"/>
            <a:ext cx="90805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23963" y="4427538"/>
            <a:ext cx="1228725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61263" y="6011863"/>
            <a:ext cx="762000" cy="103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640763" y="4211638"/>
            <a:ext cx="10477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0363" y="2051050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60363" y="5795963"/>
            <a:ext cx="18573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879725" y="4572000"/>
            <a:ext cx="1949450" cy="190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 fill="hold" nodeType="interactiveSeq">
                <p:stCondLst>
                  <p:cond delay="0">
                    <p:tgtEl>
                      <p:spTgt spid="8206"/>
                    </p:tgtEl>
                  </p:cond>
                </p:stCondLst>
                <p:childTnLst>
                  <p:par>
                    <p:cTn id="15" fill="hold"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9" dur="250" autoRev="1" fill="hold"/>
                                        <p:tgtEl>
                                          <p:spTgt spid="8206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20" fill="hold" nodeType="interactiveSeq">
                <p:stCondLst>
                  <p:cond delay="0">
                    <p:tgtEl>
                      <p:spTgt spid="8193"/>
                    </p:tgtEl>
                  </p:cond>
                </p:stCondLst>
                <p:childTnLst>
                  <p:par>
                    <p:cTn id="21" fill="hold"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5" dur="250" autoRev="1" fill="hold"/>
                                        <p:tgtEl>
                                          <p:spTgt spid="8193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26" fill="hold" nodeType="interactiveSeq">
                <p:stCondLst>
                  <p:cond delay="0">
                    <p:tgtEl>
                      <p:spTgt spid="8203"/>
                    </p:tgtEl>
                  </p:cond>
                </p:stCondLst>
                <p:childTnLst>
                  <p:par>
                    <p:cTn id="27" fill="hold"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1" dur="250" autoRev="1" fill="hold"/>
                                        <p:tgtEl>
                                          <p:spTgt spid="8203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32" fill="hold" nodeType="interactiveSeq">
                <p:stCondLst>
                  <p:cond delay="0">
                    <p:tgtEl>
                      <p:spTgt spid="8208"/>
                    </p:tgtEl>
                  </p:cond>
                </p:stCondLst>
                <p:childTnLst>
                  <p:par>
                    <p:cTn id="33" fill="hold"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7" dur="250" autoRev="1" fill="hold"/>
                                        <p:tgtEl>
                                          <p:spTgt spid="8208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38" fill="hold" nodeType="interactiveSeq">
                <p:stCondLst>
                  <p:cond delay="0">
                    <p:tgtEl>
                      <p:spTgt spid="8207"/>
                    </p:tgtEl>
                  </p:cond>
                </p:stCondLst>
                <p:childTnLst>
                  <p:par>
                    <p:cTn id="39" fill="hold"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3" dur="250" autoRev="1" fill="hold"/>
                                        <p:tgtEl>
                                          <p:spTgt spid="8207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44" fill="hold" nodeType="interactiveSeq">
                <p:stCondLst>
                  <p:cond delay="0">
                    <p:tgtEl>
                      <p:spTgt spid="8199"/>
                    </p:tgtEl>
                  </p:cond>
                </p:stCondLst>
                <p:childTnLst>
                  <p:par>
                    <p:cTn id="45" fill="hold"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9" dur="25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50" fill="hold" nodeType="interactiveSeq">
                <p:stCondLst>
                  <p:cond delay="0">
                    <p:tgtEl>
                      <p:spTgt spid="8200"/>
                    </p:tgtEl>
                  </p:cond>
                </p:stCondLst>
                <p:childTnLst>
                  <p:par>
                    <p:cTn id="51" fill="hold"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5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5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56" fill="hold" nodeType="interactiveSeq">
                <p:stCondLst>
                  <p:cond delay="0">
                    <p:tgtEl>
                      <p:spTgt spid="8202"/>
                    </p:tgtEl>
                  </p:cond>
                </p:stCondLst>
                <p:childTnLst>
                  <p:par>
                    <p:cTn id="57" fill="hold"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1" dur="250" autoRev="1" fill="hold"/>
                                        <p:tgtEl>
                                          <p:spTgt spid="8202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62" fill="hold" nodeType="interactiveSeq">
                <p:stCondLst>
                  <p:cond delay="0">
                    <p:tgtEl>
                      <p:spTgt spid="8198"/>
                    </p:tgtEl>
                  </p:cond>
                </p:stCondLst>
                <p:childTnLst>
                  <p:par>
                    <p:cTn id="63" fill="hold"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7" dur="250" autoRev="1" fill="hold"/>
                                        <p:tgtEl>
                                          <p:spTgt spid="8198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68" fill="hold" nodeType="interactiveSeq">
                <p:stCondLst>
                  <p:cond delay="0">
                    <p:tgtEl>
                      <p:spTgt spid="8195"/>
                    </p:tgtEl>
                  </p:cond>
                </p:stCondLst>
                <p:childTnLst>
                  <p:par>
                    <p:cTn id="69" fill="hold"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3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74" fill="hold" nodeType="interactiveSeq">
                <p:stCondLst>
                  <p:cond delay="0">
                    <p:tgtEl>
                      <p:spTgt spid="8201"/>
                    </p:tgtEl>
                  </p:cond>
                </p:stCondLst>
                <p:childTnLst>
                  <p:par>
                    <p:cTn id="75" fill="hold"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9" dur="250" autoRev="1" fill="hold"/>
                                        <p:tgtEl>
                                          <p:spTgt spid="8201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80" fill="hold" nodeType="interactiveSeq">
                <p:stCondLst>
                  <p:cond delay="0">
                    <p:tgtEl>
                      <p:spTgt spid="8205"/>
                    </p:tgtEl>
                  </p:cond>
                </p:stCondLst>
                <p:childTnLst>
                  <p:par>
                    <p:cTn id="81" fill="hold"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5" dur="250" autoRev="1" fill="hold"/>
                                        <p:tgtEl>
                                          <p:spTgt spid="8205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86" fill="hold" nodeType="interactiveSeq">
                <p:stCondLst>
                  <p:cond delay="0">
                    <p:tgtEl>
                      <p:spTgt spid="8204"/>
                    </p:tgtEl>
                  </p:cond>
                </p:stCondLst>
                <p:childTnLst>
                  <p:par>
                    <p:cTn id="87" fill="hold"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91" dur="250" autoRev="1" fill="hold"/>
                                        <p:tgtEl>
                                          <p:spTgt spid="8204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92" fill="hold" nodeType="interactiveSeq">
                <p:stCondLst>
                  <p:cond delay="0">
                    <p:tgtEl>
                      <p:spTgt spid="8194"/>
                    </p:tgtEl>
                  </p:cond>
                </p:stCondLst>
                <p:childTnLst>
                  <p:par>
                    <p:cTn id="93" fill="hold"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indefinite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14325" y="6929438"/>
            <a:ext cx="3192463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>
                <a:solidFill>
                  <a:srgbClr val="FFFFFF"/>
                </a:solidFill>
                <a:latin typeface="Constantia" pitchFamily="16" charset="0"/>
              </a:rPr>
              <a:t>@Долгорукова С.В., 2009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0313" y="120650"/>
            <a:ext cx="6792912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03313" y="1181100"/>
            <a:ext cx="471487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М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74800" y="1181100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47875" y="1181100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Л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20950" y="1181100"/>
            <a:ext cx="471488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Н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992438" y="1181100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И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465513" y="1181100"/>
            <a:ext cx="471487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Я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465513" y="1654175"/>
            <a:ext cx="471487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992438" y="1654175"/>
            <a:ext cx="473075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Б 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520950" y="1654175"/>
            <a:ext cx="471488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Е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047875" y="1654175"/>
            <a:ext cx="473075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Н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574800" y="2125663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Д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047875" y="2125663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 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519363" y="2160588"/>
            <a:ext cx="4222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Ж 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992438" y="2125663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Д 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465513" y="2125663"/>
            <a:ext cx="471487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Ь 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520950" y="2598738"/>
            <a:ext cx="471488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И 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520950" y="3071813"/>
            <a:ext cx="471488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В 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992438" y="30718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Е 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465513" y="3071813"/>
            <a:ext cx="471487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Т 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937000" y="30718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Е 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410075" y="30718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Р 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520950" y="3543300"/>
            <a:ext cx="471488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А 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992438" y="3543300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Н</a:t>
            </a:r>
            <a:r>
              <a:rPr lang="ru-RU" sz="20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2047875" y="3543300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М</a:t>
            </a:r>
            <a:r>
              <a:rPr lang="ru-RU" sz="20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1574800" y="3543300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У 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103313" y="3543300"/>
            <a:ext cx="471487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Т</a:t>
            </a:r>
            <a:r>
              <a:rPr lang="ru-RU" sz="20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103313" y="4016375"/>
            <a:ext cx="471487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М 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574800" y="4016375"/>
            <a:ext cx="473075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Е 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047875" y="4016375"/>
            <a:ext cx="473075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С 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2520950" y="4016375"/>
            <a:ext cx="471488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Я 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992438" y="4016375"/>
            <a:ext cx="473075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Ц 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772275" y="1811338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П 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772275" y="22844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Р 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300788" y="2284413"/>
            <a:ext cx="471487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  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5827713" y="22844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М</a:t>
            </a:r>
            <a:r>
              <a:rPr lang="ru-RU" sz="20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7245350" y="22844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 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7718425" y="2284413"/>
            <a:ext cx="471488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З</a:t>
            </a:r>
            <a:r>
              <a:rPr lang="ru-RU" sz="20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6772275" y="2755900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И </a:t>
            </a: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772275" y="3228975"/>
            <a:ext cx="473075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Р 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772275" y="3700463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О 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772275" y="4173538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Д 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6772275" y="46466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А 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6300788" y="3228975"/>
            <a:ext cx="471487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Г</a:t>
            </a:r>
            <a:r>
              <a:rPr lang="ru-RU" sz="20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7245350" y="3228975"/>
            <a:ext cx="473075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А 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7718425" y="3228975"/>
            <a:ext cx="471488" cy="471488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Д </a:t>
            </a: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6300788" y="3700463"/>
            <a:ext cx="471487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С </a:t>
            </a: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auto">
          <a:xfrm>
            <a:off x="7245350" y="3700463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Л </a:t>
            </a:r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7718425" y="3700463"/>
            <a:ext cx="471488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Н </a:t>
            </a: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8189913" y="3700463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Ц </a:t>
            </a:r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8662988" y="3700463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Е </a:t>
            </a: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6300788" y="4173538"/>
            <a:ext cx="471487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 </a:t>
            </a:r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5827713" y="4173538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В </a:t>
            </a:r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7245350" y="4173538"/>
            <a:ext cx="473075" cy="473075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А</a:t>
            </a:r>
            <a:r>
              <a:rPr lang="ru-RU" sz="2000" b="1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6300788" y="4646613"/>
            <a:ext cx="471487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Л </a:t>
            </a: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5827713" y="46466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Б </a:t>
            </a:r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5354638" y="46466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О </a:t>
            </a:r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7245350" y="4646613"/>
            <a:ext cx="473075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К </a:t>
            </a:r>
          </a:p>
        </p:txBody>
      </p:sp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7718425" y="4646613"/>
            <a:ext cx="471488" cy="471487"/>
          </a:xfrm>
          <a:prstGeom prst="rect">
            <a:avLst/>
          </a:prstGeom>
          <a:solidFill>
            <a:srgbClr val="8BD98B"/>
          </a:solidFill>
          <a:ln w="25560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100800" tIns="50400" rIns="100800" bIns="504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А 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787400" y="1181100"/>
            <a:ext cx="236538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1731963" y="1654175"/>
            <a:ext cx="236537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1260475" y="2125663"/>
            <a:ext cx="236538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3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2205038" y="3071813"/>
            <a:ext cx="236537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4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787400" y="3543300"/>
            <a:ext cx="236538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5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787400" y="4016375"/>
            <a:ext cx="236538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6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5513388" y="2284413"/>
            <a:ext cx="23495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7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5907088" y="3228975"/>
            <a:ext cx="31432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8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5827713" y="3700463"/>
            <a:ext cx="3937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9</a:t>
            </a: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5276850" y="4173538"/>
            <a:ext cx="471488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10</a:t>
            </a: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4803775" y="4646613"/>
            <a:ext cx="4730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11</a:t>
            </a:r>
          </a:p>
        </p:txBody>
      </p:sp>
      <p:pic>
        <p:nvPicPr>
          <p:cNvPr id="9288" name="Picture 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6350" y="466725"/>
            <a:ext cx="2379663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89" name="Picture 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81888" y="5040313"/>
            <a:ext cx="2184400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90" name="Picture 7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6538" y="4606925"/>
            <a:ext cx="2755900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91" name="Rectangle 75"/>
          <p:cNvSpPr>
            <a:spLocks noChangeArrowheads="1"/>
          </p:cNvSpPr>
          <p:nvPr/>
        </p:nvSpPr>
        <p:spPr bwMode="auto">
          <a:xfrm>
            <a:off x="3240088" y="5349875"/>
            <a:ext cx="3462337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Раскаленная стрела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Дуб свалила у села. </a:t>
            </a:r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2809875" y="5146675"/>
            <a:ext cx="4810125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Это что за потолок?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То он низок, то высок,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То он сер, то беловат,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То чуть-чуть голубоват.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А порой такой красивый -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Кружевной и синий-синий! </a:t>
            </a:r>
          </a:p>
        </p:txBody>
      </p:sp>
      <p:sp>
        <p:nvSpPr>
          <p:cNvPr id="9293" name="Rectangle 77"/>
          <p:cNvSpPr>
            <a:spLocks noChangeArrowheads="1"/>
          </p:cNvSpPr>
          <p:nvPr/>
        </p:nvSpPr>
        <p:spPr bwMode="auto">
          <a:xfrm>
            <a:off x="1803400" y="6731000"/>
            <a:ext cx="6810375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Тонок, долог, а сядет - в траве не видать </a:t>
            </a:r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2954338" y="5649913"/>
            <a:ext cx="3476625" cy="77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Вокруг носа вьётся,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а в руки не даётся. </a:t>
            </a:r>
          </a:p>
        </p:txBody>
      </p:sp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2809875" y="5362575"/>
            <a:ext cx="4319588" cy="145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Белое Покрывало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На дома упало.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И теряется народ,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Только выйдет из ворот! </a:t>
            </a:r>
          </a:p>
        </p:txBody>
      </p:sp>
      <p:graphicFrame>
        <p:nvGraphicFramePr>
          <p:cNvPr id="9296" name="Group 80"/>
          <p:cNvGraphicFramePr>
            <a:graphicFrameLocks noGrp="1"/>
          </p:cNvGraphicFramePr>
          <p:nvPr/>
        </p:nvGraphicFramePr>
        <p:xfrm>
          <a:off x="2808288" y="5508625"/>
          <a:ext cx="4465637" cy="1498600"/>
        </p:xfrm>
        <a:graphic>
          <a:graphicData uri="http://schemas.openxmlformats.org/drawingml/2006/table">
            <a:tbl>
              <a:tblPr/>
              <a:tblGrid>
                <a:gridCol w="4465637"/>
              </a:tblGrid>
              <a:tr h="149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6" charset="0"/>
                          <a:cs typeface="Tahoma" pitchFamily="32" charset="0"/>
                        </a:rPr>
                        <a:t>Рогалик, рогалик, 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6" charset="0"/>
                          <a:cs typeface="Tahoma" pitchFamily="32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6" charset="0"/>
                          <a:cs typeface="Tahoma" pitchFamily="32" charset="0"/>
                        </a:rPr>
                        <a:t>Золотые рожки! 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6" charset="0"/>
                          <a:cs typeface="Tahoma" pitchFamily="32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6" charset="0"/>
                          <a:cs typeface="Tahoma" pitchFamily="32" charset="0"/>
                        </a:rPr>
                        <a:t>Тучке сел на плечи, </a:t>
                      </a:r>
                      <a:b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6" charset="0"/>
                          <a:cs typeface="Tahoma" pitchFamily="32" charset="0"/>
                        </a:rPr>
                      </a:b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6" charset="0"/>
                          <a:cs typeface="Tahoma" pitchFamily="32" charset="0"/>
                        </a:rPr>
                        <a:t>С тучки свесил ножки.</a:t>
                      </a:r>
                    </a:p>
                  </a:txBody>
                  <a:tcPr marL="90000" marR="90000" marT="9216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98" name="Rectangle 82"/>
          <p:cNvSpPr>
            <a:spLocks noChangeArrowheads="1"/>
          </p:cNvSpPr>
          <p:nvPr/>
        </p:nvSpPr>
        <p:spPr bwMode="auto">
          <a:xfrm>
            <a:off x="2740025" y="6154738"/>
            <a:ext cx="5167313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Кто без брёвен мосты строит? </a:t>
            </a:r>
          </a:p>
        </p:txBody>
      </p: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2665413" y="5507038"/>
            <a:ext cx="4929187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На дворе переполох: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 неба сыплется горох.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Съела шесть горошин Нина,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У неё теперь ангина. </a:t>
            </a:r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3025775" y="5434013"/>
            <a:ext cx="3451225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Не огонь, а греет.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Не лампа, а светит.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как мячик, круглое.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Как тыква, жёлтое. </a:t>
            </a:r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2665413" y="5507038"/>
            <a:ext cx="4481512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Я и туча, и туман,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И ручей, и океан,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И летаю, и бегу, </a:t>
            </a:r>
            <a:b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И стеклянной быть могу!  </a:t>
            </a:r>
          </a:p>
        </p:txBody>
      </p:sp>
      <p:sp>
        <p:nvSpPr>
          <p:cNvPr id="9302" name="Rectangle 86"/>
          <p:cNvSpPr>
            <a:spLocks noChangeArrowheads="1"/>
          </p:cNvSpPr>
          <p:nvPr/>
        </p:nvSpPr>
        <p:spPr bwMode="auto">
          <a:xfrm>
            <a:off x="2955925" y="5578475"/>
            <a:ext cx="3400425" cy="111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Без крыльев летят,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без ног спешат,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без паруса плывут.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2000" fill="hold"/>
                                        <p:tgtEl>
                                          <p:spTgt spid="927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9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28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33" dur="2000" fill="hold"/>
                                        <p:tgtEl>
                                          <p:spTgt spid="927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6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49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54" dur="2000" fill="hold"/>
                                        <p:tgtEl>
                                          <p:spTgt spid="9279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57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2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5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8" dur="50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1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73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78" dur="2000" fill="hold"/>
                                        <p:tgtEl>
                                          <p:spTgt spid="928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81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6" dur="50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9" dur="500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92" dur="500"/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95" dur="500"/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97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02" dur="2000" fill="hold"/>
                                        <p:tgtEl>
                                          <p:spTgt spid="9281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05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0" dur="500"/>
                                        <p:tgtEl>
                                          <p:spTgt spid="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3" dur="500"/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6" dur="500"/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9" dur="500"/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121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26" dur="2000" fill="hold"/>
                                        <p:tgtEl>
                                          <p:spTgt spid="928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9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4" dur="500"/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7" dur="500"/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0" dur="500"/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3" dur="500"/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145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50" dur="2000" fill="hold"/>
                                        <p:tgtEl>
                                          <p:spTgt spid="928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53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8" dur="500"/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1" dur="500"/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4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7" dur="500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169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74" dur="2000" fill="hold"/>
                                        <p:tgtEl>
                                          <p:spTgt spid="928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7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2" dur="500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5" dur="500"/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8" dur="500"/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190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95" dur="2000" fill="hold"/>
                                        <p:tgtEl>
                                          <p:spTgt spid="928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98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3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6" dur="500"/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9" dur="500"/>
                                        <p:tgtEl>
                                          <p:spTgt spid="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2" dur="500"/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5" dur="500"/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217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22" dur="2000" fill="hold"/>
                                        <p:tgtEl>
                                          <p:spTgt spid="928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5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0" dur="500"/>
                                        <p:tgtEl>
                                          <p:spTgt spid="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3" dur="500"/>
                                        <p:tgtEl>
                                          <p:spTgt spid="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6" dur="500"/>
                                        <p:tgtEl>
                                          <p:spTgt spid="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238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43" dur="2000" fill="hold"/>
                                        <p:tgtEl>
                                          <p:spTgt spid="928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46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1" dur="500"/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4" dur="500"/>
                                        <p:tgtEl>
                                          <p:spTgt spid="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7" dur="500"/>
                                        <p:tgtEl>
                                          <p:spTgt spid="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0" dur="500"/>
                                        <p:tgtEl>
                                          <p:spTgt spid="9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3" dur="500"/>
                                        <p:tgtEl>
                                          <p:spTgt spid="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 additive="repl">
                                        <p:cTn id="265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1008063" y="0"/>
            <a:ext cx="8277225" cy="3308350"/>
            <a:chOff x="635" y="0"/>
            <a:chExt cx="5214" cy="2084"/>
          </a:xfrm>
        </p:grpSpPr>
        <p:cxnSp>
          <p:nvCxnSpPr>
            <p:cNvPr id="10242" name="AutoShape 2"/>
            <p:cNvCxnSpPr>
              <a:cxnSpLocks noChangeShapeType="1"/>
              <a:stCxn id="10246" idx="1"/>
              <a:endCxn id="10244" idx="0"/>
            </p:cNvCxnSpPr>
            <p:nvPr/>
          </p:nvCxnSpPr>
          <p:spPr bwMode="auto">
            <a:xfrm flipH="1" flipV="1">
              <a:off x="3242" y="0"/>
              <a:ext cx="597" cy="106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243" name="AutoShape 3"/>
            <p:cNvCxnSpPr>
              <a:cxnSpLocks noChangeShapeType="1"/>
              <a:stCxn id="10245" idx="0"/>
              <a:endCxn id="10244" idx="2"/>
            </p:cNvCxnSpPr>
            <p:nvPr/>
          </p:nvCxnSpPr>
          <p:spPr bwMode="auto">
            <a:xfrm flipV="1">
              <a:off x="1838" y="1066"/>
              <a:ext cx="1403" cy="45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2039" y="502"/>
              <a:ext cx="2406" cy="5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8BD98B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3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6" charset="0"/>
                </a:rPr>
                <a:t>Природа</a:t>
              </a: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635" y="1521"/>
              <a:ext cx="2406" cy="5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8BD98B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3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6" charset="0"/>
                </a:rPr>
                <a:t>Живая</a:t>
              </a:r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3444" y="1521"/>
              <a:ext cx="2405" cy="5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8BD98B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3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6" charset="0"/>
                </a:rPr>
                <a:t>Неживая</a:t>
              </a: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93763" y="4140200"/>
            <a:ext cx="2852737" cy="2135188"/>
          </a:xfrm>
          <a:prstGeom prst="rect">
            <a:avLst/>
          </a:prstGeom>
          <a:noFill/>
          <a:ln w="57240" cap="rnd">
            <a:solidFill>
              <a:srgbClr val="990000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Животные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Растения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Человек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Грибы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916488" y="4140200"/>
            <a:ext cx="4781550" cy="2135188"/>
          </a:xfrm>
          <a:prstGeom prst="rect">
            <a:avLst/>
          </a:prstGeom>
          <a:noFill/>
          <a:ln w="38160" cap="rnd">
            <a:solidFill>
              <a:srgbClr val="990000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Вода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Воздух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Камни Почва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Космические тела</a:t>
            </a:r>
          </a:p>
        </p:txBody>
      </p:sp>
      <p:cxnSp>
        <p:nvCxnSpPr>
          <p:cNvPr id="10249" name="AutoShape 9"/>
          <p:cNvCxnSpPr>
            <a:cxnSpLocks noChangeShapeType="1"/>
            <a:stCxn id="10245" idx="2"/>
            <a:endCxn id="10247" idx="0"/>
          </p:cNvCxnSpPr>
          <p:nvPr/>
        </p:nvCxnSpPr>
        <p:spPr bwMode="auto">
          <a:xfrm flipH="1">
            <a:off x="2319338" y="3309938"/>
            <a:ext cx="598487" cy="830262"/>
          </a:xfrm>
          <a:prstGeom prst="straightConnector1">
            <a:avLst/>
          </a:prstGeom>
          <a:noFill/>
          <a:ln w="381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50" name="AutoShape 10"/>
          <p:cNvCxnSpPr>
            <a:cxnSpLocks noChangeShapeType="1"/>
          </p:cNvCxnSpPr>
          <p:nvPr/>
        </p:nvCxnSpPr>
        <p:spPr bwMode="auto">
          <a:xfrm>
            <a:off x="7439025" y="3708400"/>
            <a:ext cx="554038" cy="433388"/>
          </a:xfrm>
          <a:prstGeom prst="straightConnector1">
            <a:avLst/>
          </a:prstGeom>
          <a:noFill/>
          <a:ln w="381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457200"/>
            <a:ext cx="8510588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Основные признаки живой природы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92163" y="1979613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 hangingPunct="1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Дышит</a:t>
            </a:r>
          </a:p>
          <a:p>
            <a:pPr marL="342900" indent="-339725" algn="ctr" hangingPunct="1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Питается </a:t>
            </a:r>
          </a:p>
          <a:p>
            <a:pPr marL="342900" indent="-339725" algn="ctr" hangingPunct="1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Растёт</a:t>
            </a:r>
          </a:p>
          <a:p>
            <a:pPr marL="342900" indent="-339725" algn="ctr" hangingPunct="1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Размножается</a:t>
            </a:r>
          </a:p>
          <a:p>
            <a:pPr marL="342900" indent="-339725" algn="ctr" hangingPunct="1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Умирает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8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3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3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>
                <a:solidFill>
                  <a:srgbClr val="003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Выберите тела, которым свойственны процессы: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03350"/>
            <a:ext cx="3600450" cy="3024188"/>
          </a:xfrm>
          <a:ln/>
        </p:spPr>
        <p:txBody>
          <a:bodyPr tIns="28080"/>
          <a:lstStyle/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1.Питание</a:t>
            </a: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2.Размножение</a:t>
            </a: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3.Развитие</a:t>
            </a: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4.Рост</a:t>
            </a:r>
          </a:p>
          <a:p>
            <a:pPr indent="-339725">
              <a:spcAft>
                <a:spcPts val="1425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5.Дыхание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7900"/>
            <a:ext cx="3717925" cy="237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2838" y="5246688"/>
            <a:ext cx="3313112" cy="231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11525" y="4716463"/>
            <a:ext cx="3327400" cy="257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9950" y="2771775"/>
            <a:ext cx="3902075" cy="255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9288" y="7013575"/>
            <a:ext cx="1566862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грибы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602038" y="7013575"/>
            <a:ext cx="122555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пень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259513" y="7013575"/>
            <a:ext cx="3743325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опавшие листья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94650" y="3995738"/>
            <a:ext cx="1717675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семена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2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642</Words>
  <Application>Microsoft Office PowerPoint</Application>
  <PresentationFormat>Произвольный</PresentationFormat>
  <Paragraphs>195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Times New Roman</vt:lpstr>
      <vt:lpstr>Arial</vt:lpstr>
      <vt:lpstr>Arial Unicode MS</vt:lpstr>
      <vt:lpstr>Georgia</vt:lpstr>
      <vt:lpstr>Constantia</vt:lpstr>
      <vt:lpstr>Tahoma</vt:lpstr>
      <vt:lpstr>Тема Office</vt:lpstr>
      <vt:lpstr>Тема Office</vt:lpstr>
      <vt:lpstr>Слайд 1</vt:lpstr>
      <vt:lpstr>Слайд 2</vt:lpstr>
      <vt:lpstr>ЦЕЛЬ УРОКА</vt:lpstr>
      <vt:lpstr>План урока</vt:lpstr>
      <vt:lpstr>1. Природа живая и неживая.</vt:lpstr>
      <vt:lpstr>Слайд 6</vt:lpstr>
      <vt:lpstr>Слайд 7</vt:lpstr>
      <vt:lpstr>Слайд 8</vt:lpstr>
      <vt:lpstr>Выберите тела, которым свойственны процессы:</vt:lpstr>
      <vt:lpstr>Правильный ответ</vt:lpstr>
      <vt:lpstr>2. Единство живой и неживой природы </vt:lpstr>
      <vt:lpstr>С помощью каких тел неживой природы птицы ориентируются в круглосуточном полете?</vt:lpstr>
      <vt:lpstr>Слайд 13</vt:lpstr>
      <vt:lpstr>Слайд 14</vt:lpstr>
      <vt:lpstr>Слайд 15</vt:lpstr>
      <vt:lpstr>Что общего между сосулькой и молодым растением?</vt:lpstr>
      <vt:lpstr>3. Использование человеком знаний о природе на практике</vt:lpstr>
      <vt:lpstr>Из данных слов составьте словосочетание</vt:lpstr>
      <vt:lpstr>Слайд 19</vt:lpstr>
      <vt:lpstr>Это интересно…</vt:lpstr>
      <vt:lpstr>Слайд 21</vt:lpstr>
      <vt:lpstr>Слайд 22</vt:lpstr>
      <vt:lpstr>Слайд 23</vt:lpstr>
      <vt:lpstr>Слайд 24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9</cp:revision>
  <cp:lastPrinted>1601-01-01T00:00:00Z</cp:lastPrinted>
  <dcterms:created xsi:type="dcterms:W3CDTF">2010-11-10T11:02:33Z</dcterms:created>
  <dcterms:modified xsi:type="dcterms:W3CDTF">2014-03-05T14:07:51Z</dcterms:modified>
</cp:coreProperties>
</file>