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78" r:id="rId3"/>
    <p:sldId id="385" r:id="rId4"/>
    <p:sldId id="386" r:id="rId5"/>
    <p:sldId id="379" r:id="rId6"/>
    <p:sldId id="380" r:id="rId7"/>
    <p:sldId id="387" r:id="rId8"/>
    <p:sldId id="394" r:id="rId9"/>
    <p:sldId id="381" r:id="rId10"/>
    <p:sldId id="395" r:id="rId11"/>
    <p:sldId id="396" r:id="rId12"/>
    <p:sldId id="382" r:id="rId13"/>
    <p:sldId id="388" r:id="rId14"/>
    <p:sldId id="397" r:id="rId15"/>
    <p:sldId id="389" r:id="rId16"/>
    <p:sldId id="390" r:id="rId17"/>
    <p:sldId id="391" r:id="rId18"/>
    <p:sldId id="402" r:id="rId19"/>
    <p:sldId id="392" r:id="rId20"/>
    <p:sldId id="398" r:id="rId21"/>
    <p:sldId id="399" r:id="rId22"/>
    <p:sldId id="400" r:id="rId23"/>
    <p:sldId id="401" r:id="rId24"/>
    <p:sldId id="403" r:id="rId25"/>
    <p:sldId id="405" r:id="rId26"/>
    <p:sldId id="404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28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9" r:id="rId51"/>
    <p:sldId id="430" r:id="rId52"/>
    <p:sldId id="432" r:id="rId53"/>
    <p:sldId id="433" r:id="rId54"/>
    <p:sldId id="434" r:id="rId55"/>
    <p:sldId id="435" r:id="rId56"/>
    <p:sldId id="436" r:id="rId57"/>
    <p:sldId id="437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006600"/>
    <a:srgbClr val="008000"/>
    <a:srgbClr val="B31919"/>
    <a:srgbClr val="C4C4C4"/>
    <a:srgbClr val="CFCFC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0BF1-7732-47CF-BF92-834678902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E402-C15D-438B-84D0-183A4918B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B983A-F295-43D7-8A1D-C37C4C7CD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DDAC-54BF-45EC-AA82-4CB4F028E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FD9B-BBE4-4CC8-A5B3-D8ED108BB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4606E-40B6-48B6-82D0-8E76F3126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BE981-3250-478A-8F73-F8DA1C5EC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7EBE5-06A0-4845-B5AB-D5A4A6A8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8A449-A73A-43A0-B382-47661C4A4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263CE-8CB5-4294-82EE-83F11B053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5B55-C13F-4432-A290-147A30890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03FBFC3-9ADE-48C7-8392-CACD53E2E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hc.unesco.org/pg.cfm?cid=31&amp;id_site=54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reml.ru/ru/main/museums/patriarchal/" TargetMode="External"/><Relationship Id="rId3" Type="http://schemas.openxmlformats.org/officeDocument/2006/relationships/hyperlink" Target="http://www.kreml.ru/ru/main/museums/armoury/" TargetMode="External"/><Relationship Id="rId7" Type="http://schemas.openxmlformats.org/officeDocument/2006/relationships/hyperlink" Target="http://www.kreml.ru/ru/main/museums/church_riz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eml.ru/ru/main/museums/annunciation/" TargetMode="External"/><Relationship Id="rId5" Type="http://schemas.openxmlformats.org/officeDocument/2006/relationships/hyperlink" Target="http://www.kreml.ru/ru/main/museums/archangel/" TargetMode="External"/><Relationship Id="rId4" Type="http://schemas.openxmlformats.org/officeDocument/2006/relationships/hyperlink" Target="http://www.kreml.ru/ru/main/museums/dormite/" TargetMode="External"/><Relationship Id="rId9" Type="http://schemas.openxmlformats.org/officeDocument/2006/relationships/hyperlink" Target="http://www.kreml.ru/ru/main/museums/belltowe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besplatno-foto.ru/gdefon/download/157093" TargetMode="External"/><Relationship Id="rId13" Type="http://schemas.openxmlformats.org/officeDocument/2006/relationships/hyperlink" Target="http://www.liveinternet.ru/users/3287612/post244563449" TargetMode="External"/><Relationship Id="rId18" Type="http://schemas.openxmlformats.org/officeDocument/2006/relationships/hyperlink" Target="http://2krota.ru/pictures/124206-progulkapokremlyu84foto.html" TargetMode="External"/><Relationship Id="rId3" Type="http://schemas.openxmlformats.org/officeDocument/2006/relationships/hyperlink" Target="http://oldmoscowmaps.ru/" TargetMode="External"/><Relationship Id="rId21" Type="http://schemas.openxmlformats.org/officeDocument/2006/relationships/hyperlink" Target="http://www.travel2moscow.com/where/visit/monuments/object32.html" TargetMode="External"/><Relationship Id="rId7" Type="http://schemas.openxmlformats.org/officeDocument/2006/relationships/hyperlink" Target="http://webmandry.com/tag/zamki-rossii.html" TargetMode="External"/><Relationship Id="rId12" Type="http://schemas.openxmlformats.org/officeDocument/2006/relationships/hyperlink" Target="http://www.kreml.ru/ru/kremlin/" TargetMode="External"/><Relationship Id="rId17" Type="http://schemas.openxmlformats.org/officeDocument/2006/relationships/hyperlink" Target="http://konctanciya.info/post195378947" TargetMode="External"/><Relationship Id="rId25" Type="http://schemas.openxmlformats.org/officeDocument/2006/relationships/hyperlink" Target="http://windows-drivers-for-mac.businessnewsblog.info/crashdriver3d/doklad-na-temu-bolshoy-teatr-moskvi.html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loveopium.ru/arxitektura/" TargetMode="External"/><Relationship Id="rId20" Type="http://schemas.openxmlformats.org/officeDocument/2006/relationships/hyperlink" Target="http://www.shm.ru/index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ctionbook.ru/author/elena_anatolevna_korovina/velikie_istoricheskie_sensacii_100_istor/read_online.html?page=1" TargetMode="External"/><Relationship Id="rId11" Type="http://schemas.openxmlformats.org/officeDocument/2006/relationships/hyperlink" Target="http://vakomi.livejournal.com/227068.html" TargetMode="External"/><Relationship Id="rId24" Type="http://schemas.openxmlformats.org/officeDocument/2006/relationships/hyperlink" Target="http://moscow.photobase.ru/places.htm" TargetMode="External"/><Relationship Id="rId5" Type="http://schemas.openxmlformats.org/officeDocument/2006/relationships/hyperlink" Target="http://forum.logan.ru/viewtopic.php?f=15&amp;t=10978&amp;start=7500" TargetMode="External"/><Relationship Id="rId15" Type="http://schemas.openxmlformats.org/officeDocument/2006/relationships/hyperlink" Target="http://dslov.narod.ru/mos/m31.htm" TargetMode="External"/><Relationship Id="rId23" Type="http://schemas.openxmlformats.org/officeDocument/2006/relationships/hyperlink" Target="http://zasobor.org/news/v_moskovskoj_patriarkhii_prizvali_ne_otozhdestvljat_poklonenie_vechnomu_ognju_i_vozdanie_pochestej_pavshim_v_velikoj_otechestvennoj_vojne/2011-05-19-364" TargetMode="External"/><Relationship Id="rId10" Type="http://schemas.openxmlformats.org/officeDocument/2006/relationships/hyperlink" Target="http://ru.wikipedia.org/wiki/%CA%F0%E5%EC%EB%FC" TargetMode="External"/><Relationship Id="rId19" Type="http://schemas.openxmlformats.org/officeDocument/2006/relationships/hyperlink" Target="http://liveinmsk.ru/places/a-59.html" TargetMode="External"/><Relationship Id="rId4" Type="http://schemas.openxmlformats.org/officeDocument/2006/relationships/hyperlink" Target="http://gde-kupit-v-syzrane.ru/image/aHR0cDovL2FmaXNoYS5hbHR1bmUucnUvdGF0YXJza2lpLWtvc3R5dW0tdi1qaXZvcGlzaS0xNS0xNy12ZWthLmh0bWw=" TargetMode="External"/><Relationship Id="rId9" Type="http://schemas.openxmlformats.org/officeDocument/2006/relationships/hyperlink" Target="http://rublog.income-group.ru/excursionsdetail.php?id=19" TargetMode="External"/><Relationship Id="rId14" Type="http://schemas.openxmlformats.org/officeDocument/2006/relationships/hyperlink" Target="http://b.bort.foto-tula.ru/picview.php3?num=17589" TargetMode="External"/><Relationship Id="rId22" Type="http://schemas.openxmlformats.org/officeDocument/2006/relationships/hyperlink" Target="http://interpretive.ru/dictionary/967/word/georgii-konstantinovich-zhuk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857250"/>
            <a:ext cx="10394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Путешествие  по  Москве</a:t>
            </a:r>
          </a:p>
        </p:txBody>
      </p:sp>
      <p:pic>
        <p:nvPicPr>
          <p:cNvPr id="248836" name="Picture 4" descr="http://oldmoscowmaps.ru/main.php?g2_view=core.DownloadItem&amp;g2_itemId=69&amp;g2_serialNumb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857364"/>
            <a:ext cx="5534025" cy="4019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" y="928688"/>
            <a:ext cx="8001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Ансамбль Московского Кремля складывался на протяжении многих столетий. И сегодня он включает памятники архитектуры XIV-XX столетий. Прежде всего это сама крепость, мощные стены и башни которой определяют панораму древней части Москвы, а на территории Кремля - златоверхие храмы, древние терема и палаты, величественные дворцы и парадные административные здания. Они составляют ансамбли Соборной, Ивановской, Сенатской, Дворцовой и Троицкой площадей, Спасской, </a:t>
            </a:r>
            <a:r>
              <a:rPr lang="ru-RU" sz="24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Боровицкой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и Дворцовой улиц Кремля.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8" y="1071563"/>
            <a:ext cx="878681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 1990-х годах архитектурный ансамбль Московского Кремля, его сокровища, Красная площадь и Александровский сад были включены в Список особо ценных объектов России, а затем в </a:t>
            </a:r>
            <a:r>
              <a:rPr lang="ru-RU" sz="2800" dirty="0">
                <a:solidFill>
                  <a:srgbClr val="003300"/>
                </a:solidFill>
                <a:latin typeface="+mn-lt"/>
                <a:ea typeface="Batang" pitchFamily="18" charset="-127"/>
                <a:hlinkClick r:id="rId3"/>
              </a:rPr>
              <a:t>Список всемирного культурного и природного наследия ЮНЕСКО</a:t>
            </a:r>
            <a:r>
              <a:rPr lang="ru-RU" sz="2800" dirty="0">
                <a:solidFill>
                  <a:srgbClr val="003300"/>
                </a:solidFill>
                <a:latin typeface="+mn-lt"/>
                <a:ea typeface="Batang" pitchFamily="18" charset="-127"/>
              </a:rPr>
              <a:t>. Располагавшиеся на территории Кремля музеи были преобразованы в Государственный историко-культурный музей-заповедник “Московский Кремль”.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ttp://de.trinixy.ru/pics4/20111118/vvp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8215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http://www.polemics.ru/articles/1e/c7_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85813"/>
            <a:ext cx="78581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-214313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" y="714375"/>
            <a:ext cx="8286750" cy="477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1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 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Мавзолей В. И. Ленина;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 – 21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башни: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Спасская,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3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Царская,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4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Набатная,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5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Константино-Еленинская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6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Беклемишевская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7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Петровская,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8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2-я Безымянная,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9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1-я Безымянная,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10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Тайницкая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11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Благовещенская,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12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Водовзводная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13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Боровицкая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14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Оружейная,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15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Комендантская,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16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Троицкая,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17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Кутафья,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18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Средняя Арсенальная,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19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Угловая Арсенальная,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20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Никольская,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21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Сенатская;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22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Успенский собор;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23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Благовещенский собор;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24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Грановитая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палата;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25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Архангельский собор;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26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колокольня «Иван Великий»;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27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Царь-колокол;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28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Царь-пушка;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29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собор Двенадцати Апостолов;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30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Теремной дворец;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31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Большой Кремлёвский дворец;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32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Оружейная палата;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33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Потешный дворец;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34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Государственный Кремлёвский дворец;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35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Арсенал;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36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Троицкий мост; </a:t>
            </a:r>
            <a:r>
              <a:rPr lang="ru-RU" sz="2000" b="1" i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37 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– Могила Неизвестного солдата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www.kreml.ru/img/uploaded/%7BCCA9DCA1-5975-4C87-ADCF-40E2A1B67A22%7D_map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00125"/>
            <a:ext cx="78581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75" y="785813"/>
            <a:ext cx="7929563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Уникальный музейный комплекс Московского Кремля включает 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  <a:hlinkClick r:id="rId3"/>
              </a:rPr>
              <a:t>Оружейную палату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  <a:hlinkClick r:id="rId4"/>
              </a:rPr>
              <a:t>Успенский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  <a:hlinkClick r:id="rId5"/>
              </a:rPr>
              <a:t>Архангельский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  <a:hlinkClick r:id="rId6"/>
              </a:rPr>
              <a:t>Благовещенский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соборы, 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  <a:hlinkClick r:id="rId7"/>
              </a:rPr>
              <a:t>церковь </a:t>
            </a:r>
            <a:r>
              <a:rPr lang="ru-RU" sz="3200" b="1" dirty="0" err="1">
                <a:solidFill>
                  <a:srgbClr val="003300"/>
                </a:solidFill>
                <a:latin typeface="+mn-lt"/>
                <a:ea typeface="Batang" pitchFamily="18" charset="-127"/>
                <a:hlinkClick r:id="rId7"/>
              </a:rPr>
              <a:t>Ризположения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  <a:hlinkClick r:id="rId8"/>
              </a:rPr>
              <a:t>Патриаршие палаты с церковью Двенадцати апостолов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  <a:hlinkClick r:id="rId9"/>
              </a:rPr>
              <a:t>ансамбль колокольни Ивана Великого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, коллекции артиллерийских орудий и колоколов.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www.tmfoto.ru/upload/iblock/fd7/fd73100c122c17f6dc3b0c2683236b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00125"/>
            <a:ext cx="85010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143000" y="6000750"/>
            <a:ext cx="7727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Соборная  площадь Московского Кремля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8" y="714375"/>
            <a:ext cx="8786812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Соборная площадь – самая древняя в Кремле. В ее северной части расположен главный Успенский собор с мощными золотыми куполами и Патриаршие палаты с домовой церковью Двенадцати апостолов. Слева от собора – небольшая изящная церковь </a:t>
            </a:r>
            <a:r>
              <a:rPr lang="ru-RU" sz="24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Ризположения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. Западную сторону площади украшает старинный тронный зал правителей России - </a:t>
            </a:r>
            <a:r>
              <a:rPr lang="ru-RU" sz="24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Грановитая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палата, южную – Благовещенский и Архангельский соборы – личный царский храм и родовая усыпальница. На восточной стороне площади взметнулся ввысь столп колокольни «Иван Великий», рядом с которым стоят две звонницы - Успенская и Филаретовская. Каждый из этих памятников архитектуры является подлинным шедевром древнерусского зодчества, а все вместе взятые они составляют неповторимый по красоте и величию архитектурный ансамбль.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upload.wikimedia.org/wikipedia/commons/thumb/9/96/Dormition_Cathedral%2C_Moscow.jpg/400px-Dormition_Cathedral%2C_Mosc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3810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71938" y="857250"/>
            <a:ext cx="5072062" cy="4595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Успенский собор Московского Кремля — православный храм, расположенный на Соборной площади Московского Кремля. Сооружён в 1475—1479 годах под руководством итальянского зодчего Аристотеля </a:t>
            </a:r>
            <a:r>
              <a:rPr lang="ru-RU" sz="24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Фиораванти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. Главный храм Московского государства. Старейшее полностью сохранившееся здание Москвы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http://phtiziatr.ru/images/foto/fool/19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857250"/>
            <a:ext cx="7620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upload.wikimedia.org/wikipedia/commons/thumb/1/10/The_Cathedral_of_the_Annunciation.jpg/800px-The_Cathedral_of_the_Annunci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42938"/>
            <a:ext cx="857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3" y="4953000"/>
            <a:ext cx="85010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Благове́щенский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собо́р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— православный храм в честь Благовещения Богородицы, расположенный на соборной площади Московского Кремля.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928688"/>
            <a:ext cx="4286250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С момента своего основания вплоть до XVIII столетия Архангельский собор служил местом упокоения московских князей и царей. Надгробные памятники князьям со словами молитв и эпитафий на белокаменных плитах располагаются под сводами храма в строгом порядке. Гробницы династии Рюриковичей - вдоль стен храма. Гробницы царей из династии Романовых – у юго-западного и северо-западного столпов. Первый русский царь Иван Грозный и два его сына погребены в особой царской усыпальнице, устроенной в алтарной части собора.</a:t>
            </a:r>
          </a:p>
        </p:txBody>
      </p:sp>
      <p:pic>
        <p:nvPicPr>
          <p:cNvPr id="22532" name="Picture 2" descr="http://s41.radikal.ru/i092/1102/77/dcba169e7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31863"/>
            <a:ext cx="450056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www.vmireinteresnogo.com/article/the-history-of-the-city-of-moscow/20.jpg?9857927015928723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28688"/>
            <a:ext cx="414337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7688" y="857250"/>
            <a:ext cx="478631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Колокольня была построена в 1505 - 1508 годах. Иван 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Калита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повелел на месте древней церкви Иоанна 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Лествичника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возвести восьмигранную башню высотой 60 метров. </a:t>
            </a:r>
          </a:p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 царствование Ивана III архитектор Бон 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Фрязин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надстроил еще 3 яруса, а при царе Борисе Годунове возвели еще два яруса и золотой купол. Сейчас высота колокольни 81 метр. В 17—19 веках это была самая высокая постройка в Москве. </a:t>
            </a:r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714375" y="5929313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Колокольня Ивана Великого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http://prorossiu.ru/str/0046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71500"/>
            <a:ext cx="7500937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714500" y="6000750"/>
            <a:ext cx="6215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Грановитая  палата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8643938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50" y="5429250"/>
            <a:ext cx="885825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Главные события Московской Руси происходили в Кремлевской 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Грановитой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палате - парадном, тронном зале русских царей. Это самый большой и высокий зал древней Москвы (его площадь почти 500 квадратных метров, а высота 9 метров).</a:t>
            </a:r>
            <a:b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</a:br>
            <a:endParaRPr lang="ru-RU" sz="2000" b="1" dirty="0">
              <a:solidFill>
                <a:srgbClr val="003300"/>
              </a:solidFill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8" y="1000125"/>
            <a:ext cx="34290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Большо́й</a:t>
            </a:r>
            <a:r>
              <a:rPr lang="ru-RU" sz="28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Кремлёвский </a:t>
            </a:r>
            <a:r>
              <a:rPr lang="ru-RU" sz="28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дворе́ц</a:t>
            </a:r>
            <a:r>
              <a:rPr lang="ru-RU" sz="28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 построен в1838-1849 годах по повелению императора Николая 1 группой русских архитекторов под руководством К.А.Тона</a:t>
            </a:r>
          </a:p>
        </p:txBody>
      </p:sp>
      <p:pic>
        <p:nvPicPr>
          <p:cNvPr id="26628" name="Picture 2" descr="&amp;Gcy;&amp;lcy;&amp;acy;&amp;vcy;&amp;ncy;&amp;ycy;&amp;jcy; &amp;fcy;&amp;acy;&amp;scy;&amp;acy;&amp;dcy; &amp;Bcy;&amp;ocy;&amp;lcy;&amp;softcy;&amp;shcy;&amp;ocy;&amp;gcy;&amp;ocy; &amp;Kcy;&amp;rcy;&amp;iecy;&amp;mcy;&amp;lcy;&amp;iocy;&amp;vcy;&amp;scy;&amp;kcy;&amp;ocy;&amp;gcy;&amp;ocy; &amp;dcy;&amp;vcy;&amp;ocy;&amp;rcy;&amp;ts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904875"/>
            <a:ext cx="4500562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http://900igr.net/datas/mkhk/Stroitelstvo-v-Moskve/0034-034-Bolshoj-Kremljovskij-dvore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928688"/>
            <a:ext cx="82153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pulson.ru/wp-content/uploads/2013/02/00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857250"/>
            <a:ext cx="82867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14438"/>
            <a:ext cx="80724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63" y="0"/>
            <a:ext cx="6215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Оружейная   палата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5357813"/>
            <a:ext cx="92868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 Оружейной палате хранятся ценности, которые в течение веков собирались в хранилищах  великих князей московских и царского двора.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z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49291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57813" y="1071563"/>
            <a:ext cx="378618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Царь-колокол, высотой 6,14 метров и массой свыше 200 тонн. Самый большой в мире колокол был отлит из бронзы и серебра в 1733-35 годах</a:t>
            </a:r>
            <a:r>
              <a:rPr lang="ru-RU" dirty="0">
                <a:latin typeface="+mn-lt"/>
              </a:rPr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785813"/>
            <a:ext cx="85725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Первое летописное упоминание о Москве как поселении относится к 1147 г., от которого ведется летоисчисление истории города. Основателем Москвы официально признан суздальский князь Юрий Владимирович Долгорукий.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 descr="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857250"/>
            <a:ext cx="82867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8" y="5286375"/>
            <a:ext cx="85010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Царь-пушка с длиной ствола 5,34 метров и весом около 40 тонн. Пушка была отлита в 1586 году, но из нее так никогда и не стреляли.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://www.fotoprizer.ru/img/1315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857375" y="6072188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Красная  площадь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http://crizylove.ixbb.ru/uploads/000b/cb/85/30-1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000125"/>
            <a:ext cx="72151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5" y="928688"/>
            <a:ext cx="435768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2400" dirty="0"/>
              <a:t> 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Построена в 1491 году архитектором </a:t>
            </a:r>
            <a:r>
              <a:rPr lang="ru-RU" sz="24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Пьетро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Антонио </a:t>
            </a:r>
            <a:r>
              <a:rPr lang="ru-RU" sz="24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Солари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/>
            </a:r>
            <a:b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</a:br>
            <a:endParaRPr lang="ru-RU" sz="2400" b="1" dirty="0">
              <a:solidFill>
                <a:srgbClr val="003300"/>
              </a:solidFill>
              <a:latin typeface="+mn-lt"/>
              <a:ea typeface="Batang" pitchFamily="18" charset="-127"/>
            </a:endParaRPr>
          </a:p>
        </p:txBody>
      </p:sp>
      <p:pic>
        <p:nvPicPr>
          <p:cNvPr id="34820" name="Picture 2" descr="http://www.edga.ru/msckreml/images/05.09.2005%2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714375"/>
            <a:ext cx="42148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http://www.ksonline.ru/files/news/8760_file_51617720_19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38450"/>
            <a:ext cx="49291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5072063" y="6072188"/>
            <a:ext cx="4071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Спасская  башня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714375"/>
            <a:ext cx="371475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Кремлевские часы-куранты были изготовлены в 1851-52 годах, и установлены на Спасской башне Кремля в Москве. Диаметр циферблата равен – 6 м 12 см. Часовая стрелка – 2 м 97 см, минутная – 3 м 27 см. Каждые 15 минут на часах звонят 9 колоколов, а большой колокол курантов отбивает каждый час. </a:t>
            </a:r>
          </a:p>
        </p:txBody>
      </p:sp>
      <p:pic>
        <p:nvPicPr>
          <p:cNvPr id="35844" name="Picture 2" descr="&amp;Pcy;&amp;ocy;&amp;zcy;&amp;ncy;&amp;acy;&amp;vcy;&amp;acy;&amp;tcy;&amp;iecy;&amp;lcy;&amp;softcy;&amp;ncy;&amp;acy;&amp;yacy; &amp;icy;&amp;scy;&amp;tcy;&amp;ocy;&amp;rcy;&amp;icy;&amp;yacy; &amp;IEcy;&amp;vcy;&amp;rcy;&amp;ocy;&amp;p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785813"/>
            <a:ext cx="5072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http://s011.radikal.ru/i315/1112/e1/e49f05810765.jpg"/>
          <p:cNvPicPr>
            <a:picLocks noChangeAspect="1" noChangeArrowheads="1"/>
          </p:cNvPicPr>
          <p:nvPr/>
        </p:nvPicPr>
        <p:blipFill>
          <a:blip r:embed="rId3"/>
          <a:srcRect t="5882"/>
          <a:stretch>
            <a:fillRect/>
          </a:stretch>
        </p:blipFill>
        <p:spPr bwMode="auto">
          <a:xfrm>
            <a:off x="928688" y="1000125"/>
            <a:ext cx="7572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-785813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C:\Documents and Settings\Admin\Рабочий стол\история\пед. инноваци\Москва златоглавая\москва\4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45720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50" y="4143375"/>
            <a:ext cx="87153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Стены из красного кирпича возведены в конце </a:t>
            </a:r>
            <a:r>
              <a:rPr lang="en-GB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XV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в. по велению Ивана </a:t>
            </a:r>
            <a:r>
              <a:rPr lang="en-GB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III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Кремль со времен Московского государства является центром столицы России. </a:t>
            </a:r>
          </a:p>
        </p:txBody>
      </p:sp>
      <p:pic>
        <p:nvPicPr>
          <p:cNvPr id="37893" name="Picture 2" descr="http://kolyan.net/uploads/posts/2011-11/1320698476_kreml_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85750"/>
            <a:ext cx="4214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Moskva-1-su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857250"/>
            <a:ext cx="58578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785938" y="6072188"/>
            <a:ext cx="6072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Покровский  собор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714375"/>
            <a:ext cx="8501062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Почему Покровский собор называют храмом Василия Блаженного?</a:t>
            </a:r>
            <a:b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</a:b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Раньше, до XVI века, на том месте, где сейчас находится храм Василия Блаженного на Красной площади в Москве, стояла церковь Святой Троицы, а на кладбище при церкви был похоронен юродивый Василий (юродивый то же самое, что блаженный).</a:t>
            </a:r>
            <a:b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</a:b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 1555-1561 годах русские архитекторы 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Барма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и Постник по велению царя Ивана Грозного построили на месте старой церкви новый храм в честь победы русского войска над Казанским ханством. Этот храм получил название Покрова, что на рву.</a:t>
            </a:r>
            <a:b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</a:b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Храм Покрова был необычайно живописен и состоял из 9 разновеликих церквей, расположенных вокруг одной - центральной. А в 1588 году к ним была пристроена еще одна небольшая церковь - храм святого Василия. Народ же воспринял его так, будто он был 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постоен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в честь Василия юродивого, и с тех пор вместе с официальным названием к нему "прилепилось" народное название - собор Василия Блаженного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http://images-6.moifoto.ru/big/1/724/2923077yif.jpg?1343183407"/>
          <p:cNvPicPr>
            <a:picLocks noChangeAspect="1" noChangeArrowheads="1"/>
          </p:cNvPicPr>
          <p:nvPr/>
        </p:nvPicPr>
        <p:blipFill>
          <a:blip r:embed="rId3"/>
          <a:srcRect l="2377" t="5331" r="2534" b="7582"/>
          <a:stretch>
            <a:fillRect/>
          </a:stretch>
        </p:blipFill>
        <p:spPr bwMode="auto">
          <a:xfrm>
            <a:off x="0" y="785813"/>
            <a:ext cx="49291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25" y="928688"/>
            <a:ext cx="371475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История строительства Покровского собора хранит немало тайн даже для историков-профессионалов. Замысел возведения храма в знак благодарения за одержанную победу над Казанским ханством принадлежал царю Ивану IV.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http://fictionbook.ru/static/bookimages/01/71/57/01715785.bin.dir/h/i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714375"/>
            <a:ext cx="4786313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0" y="60610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Памятник Юрию Долгорукому в Москве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928688"/>
            <a:ext cx="5000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 соборе 10 куполов, ни один из которых не повторяется.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3500438"/>
            <a:ext cx="500062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 1918г. Покровский собор стал одним из первых памятников культуры, взятых под государственную охрану.</a:t>
            </a:r>
          </a:p>
        </p:txBody>
      </p:sp>
      <p:pic>
        <p:nvPicPr>
          <p:cNvPr id="41989" name="Picture 2" descr="http://liveinmsk.ru/up/photos/album/redsquare/84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785813"/>
            <a:ext cx="34480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50" y="642938"/>
            <a:ext cx="4857750" cy="5846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ГОСУДАРСТВЕННЫЙ ИСТОРИЧЕСКИЙ МУЗЕЙ – крупнейший национальный исторический музей России, собрания которого наиболее полно отражают ее многовековую историю и культуру с древнейших времен до наших дней. Его коллекции, формировавшиеся почти полтора столетия, насчитывают около 5 </a:t>
            </a:r>
            <a:r>
              <a:rPr lang="ru-RU" sz="24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млн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музейных предметов и 14 </a:t>
            </a:r>
            <a:r>
              <a:rPr lang="ru-RU" sz="24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млн</a:t>
            </a: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листов документальных материалов</a:t>
            </a:r>
          </a:p>
        </p:txBody>
      </p:sp>
      <p:pic>
        <p:nvPicPr>
          <p:cNvPr id="43012" name="Picture 6" descr="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813"/>
            <a:ext cx="41433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&amp;Pcy;&amp;acy;&amp;mcy;&amp;yacy;&amp;tcy;&amp;ncy;&amp;icy;&amp;kcy; &amp;Mcy;&amp;icy;&amp;ncy;&amp;icy;&amp;ncy;&amp;ucy; &amp;icy; &amp;Pcy;&amp;ocy;&amp;zhcy;&amp;acy;&amp;rcy;&amp;scy;&amp;kcy;&amp;ocy;&amp;mcy;&amp;ucy; &amp;vcy; &amp;Mcy;&amp;ocy;&amp;scy;&amp;kcy;&amp;vcy;&amp;iecy; &amp;ncy;&amp;acy; &amp;Kcy;&amp;rcy;&amp;acy;&amp;scy;&amp;ncy;&amp;ocy;&amp;jcy; &amp;pcy;&amp;lcy;&amp;ocy;&amp;shchcy;&amp;acy;&amp;d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785813"/>
            <a:ext cx="72517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642938"/>
            <a:ext cx="85725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Это особенный, легендарный памятник, призванный не только увековечить подвиг двух людей, но и героизм всего народа в борьбе против польско-литовских захватчиков. </a:t>
            </a:r>
          </a:p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Но его история тесно связана с еще одной датой, прославляющей силу русского оружия. </a:t>
            </a:r>
          </a:p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Дело в том, что поставить памятник изначально планировалось в 1812 году – к 200-летию изгнания захватчиков. Но, все мы знаем, что этот год связан с новым нашествием. Поэтому после разгрома Наполеоновских войск, решение это лишь окрепло. </a:t>
            </a:r>
          </a:p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На народные средства, собранные среди жителей Нижнего Новгорода – родины Кузьмы Минина памятник был установлен в центре Красной площади в 1818 году.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785813"/>
            <a:ext cx="421481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Жуков Георгий Константинович 1896–1974- полководец Великой Отечественной войны. Маршал Советского Союза. </a:t>
            </a:r>
            <a:b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</a:br>
            <a:endParaRPr lang="ru-RU" sz="2000" b="1" dirty="0">
              <a:solidFill>
                <a:srgbClr val="003300"/>
              </a:solidFill>
              <a:latin typeface="+mn-lt"/>
              <a:ea typeface="Batang" pitchFamily="18" charset="-127"/>
            </a:endParaRPr>
          </a:p>
        </p:txBody>
      </p:sp>
      <p:pic>
        <p:nvPicPr>
          <p:cNvPr id="46084" name="Picture 6" descr="Портрет Маршала Советского Союза Георгия Жукова (Корин Пав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813"/>
            <a:ext cx="43640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2571750"/>
            <a:ext cx="428625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Во время Великой Отечественной войны в августе-сентябре 1941 года — командующий войсками Резервного фронта, которые успешно провели первую в ходе войны наступательную операцию по разгрому вражеской ударной группировки в районе Ельни.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5" y="5572125"/>
            <a:ext cx="87153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Памятник маршалу Г. К. Жукову в Москве был установлен 8 мая 1995 года — в честь празднования 50-летия победы в Великой Отечественной войне. </a:t>
            </a:r>
          </a:p>
        </p:txBody>
      </p:sp>
      <p:pic>
        <p:nvPicPr>
          <p:cNvPr id="47108" name="Picture 6" descr="Памятник Жуко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928688"/>
            <a:ext cx="564356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вечный ого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785813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2143125" y="5929313"/>
            <a:ext cx="4929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Вечный  огонь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4313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714375"/>
            <a:ext cx="8786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Ве́чный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ого́нь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 — постоянно горящий 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огонь,символизирующий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вечную память о павших героях, их подвигах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72188"/>
            <a:ext cx="9144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Вечный огонь зажжён на могиле Неизвестного солдата у Кремлёвской стены в Москве (1967)</a:t>
            </a:r>
          </a:p>
        </p:txBody>
      </p:sp>
      <p:pic>
        <p:nvPicPr>
          <p:cNvPr id="49157" name="Picture 2" descr="http://ljplus.ru/img3/v/k/vkboy/th_vechnyj-og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71625"/>
            <a:ext cx="7715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0" y="714375"/>
            <a:ext cx="9459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Достопримечательности  Москвы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500188"/>
            <a:ext cx="3429000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Достопримеча́тельность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 — место, вещь или объект, заслуживающие особого внимания, знаменитые или замечательные чем-либо, например, являющиеся историческим наследием, художественной ценностью</a:t>
            </a:r>
            <a:r>
              <a:rPr lang="ru-RU" b="1" dirty="0">
                <a:latin typeface="+mn-lt"/>
              </a:rPr>
              <a:t>.</a:t>
            </a:r>
          </a:p>
        </p:txBody>
      </p:sp>
      <p:pic>
        <p:nvPicPr>
          <p:cNvPr id="50181" name="Picture 2" descr="http://s008.radikal.ru/i304/1011/3a/7b6cea7122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5" y="1643063"/>
            <a:ext cx="526732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1000125" y="642938"/>
            <a:ext cx="1708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ВВЦ</a:t>
            </a:r>
          </a:p>
        </p:txBody>
      </p:sp>
      <p:pic>
        <p:nvPicPr>
          <p:cNvPr id="51204" name="Picture 4" descr="http://www.arenda-open.ru/user/vvz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75" y="785813"/>
            <a:ext cx="4111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http://www.design-warez.ru/uploads/posts/2011-05/1304496205_30722.jpg"/>
          <p:cNvPicPr>
            <a:picLocks noChangeAspect="1" noChangeArrowheads="1"/>
          </p:cNvPicPr>
          <p:nvPr/>
        </p:nvPicPr>
        <p:blipFill>
          <a:blip r:embed="rId4"/>
          <a:srcRect r="911" b="5606"/>
          <a:stretch>
            <a:fillRect/>
          </a:stretch>
        </p:blipFill>
        <p:spPr bwMode="auto">
          <a:xfrm>
            <a:off x="-142875" y="2500313"/>
            <a:ext cx="4857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http://i1.r24.me/RTHAs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852488"/>
            <a:ext cx="74295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0" y="714375"/>
            <a:ext cx="4500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Поклонная  гора</a:t>
            </a:r>
            <a:endParaRPr lang="ru-RU" sz="3200" b="1">
              <a:solidFill>
                <a:srgbClr val="0033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2228" name="Picture 2" descr="http://www.amic.ru/images/gallery_09-2011/640.56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785938"/>
            <a:ext cx="57721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000250"/>
            <a:ext cx="3500438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 1983-1995 гг. здесь был выстроен Мемориал Победы в Великой</a:t>
            </a:r>
            <a:b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</a:b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Отечественной войне и создан парк Победы.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357188" y="714375"/>
            <a:ext cx="4071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Метро</a:t>
            </a:r>
          </a:p>
        </p:txBody>
      </p:sp>
      <p:pic>
        <p:nvPicPr>
          <p:cNvPr id="53252" name="Picture 4" descr="http://i.milliyet.com.tr/GaleriHaber/2012/03/19/fft20_mf21005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46434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http://all-pages.com/img/repphotos2/repphoto_747_5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714375"/>
            <a:ext cx="41433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500063" y="1500188"/>
            <a:ext cx="33226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Высотки</a:t>
            </a:r>
          </a:p>
        </p:txBody>
      </p:sp>
      <p:pic>
        <p:nvPicPr>
          <p:cNvPr id="54276" name="Picture 2" descr="http://www.7-tur.com/img/content/tinymce/foto_gorodov/.thumbs/f7ceb5943d2c98586e3e5db62e50c582_500_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857250"/>
            <a:ext cx="4762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 descr="http://images3.wikia.nocookie.net/__cb20100821164107/althistory/images/9/94/688px-Moskau_U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8"/>
            <a:ext cx="42862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4313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http://www.anotherlook.ru/images/stories/virtuemart/product/kolomenskoe-67.jpg"/>
          <p:cNvPicPr>
            <a:picLocks noChangeAspect="1" noChangeArrowheads="1"/>
          </p:cNvPicPr>
          <p:nvPr/>
        </p:nvPicPr>
        <p:blipFill>
          <a:blip r:embed="rId3"/>
          <a:srcRect r="5212"/>
          <a:stretch>
            <a:fillRect/>
          </a:stretch>
        </p:blipFill>
        <p:spPr bwMode="auto">
          <a:xfrm>
            <a:off x="642938" y="928688"/>
            <a:ext cx="72866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7"/>
          <p:cNvSpPr txBox="1">
            <a:spLocks noChangeArrowheads="1"/>
          </p:cNvSpPr>
          <p:nvPr/>
        </p:nvSpPr>
        <p:spPr bwMode="auto">
          <a:xfrm>
            <a:off x="1071563" y="6000750"/>
            <a:ext cx="728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Коломенское – музей-заповедник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-285750" y="571500"/>
            <a:ext cx="507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Бульварное  кольцо</a:t>
            </a:r>
          </a:p>
        </p:txBody>
      </p:sp>
      <p:pic>
        <p:nvPicPr>
          <p:cNvPr id="56324" name="Picture 2" descr="http://tour.turistua.com/pictures/obj/resx950/bulvarnoe_kolco-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857250"/>
            <a:ext cx="4286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 descr="http://geoid.ru/static/user/photos/thumbs3/4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928813"/>
            <a:ext cx="36623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57188"/>
            <a:ext cx="4714875" cy="67706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На протяжении всего своего существования в Москве проходили мероприятия не только государственного, но и культурного значения. Практически все правители разных веков уделяли внимание культурному развитию столицы и поощряли процветание различных видов искусств.</a:t>
            </a:r>
          </a:p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 1776 году князь Петр Урусов получил разрешение императрицы Екатерины II построить здание театра, которое стало бы центральным и украшало столицу. В скором времени дела князя пришли в упадок и он был вынужден уступить театр приехавшему в Россию из Англии любителю театрального искусства Михаилу </a:t>
            </a:r>
            <a:r>
              <a:rPr lang="ru-RU" sz="20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Медоксу</a:t>
            </a: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.</a:t>
            </a:r>
          </a:p>
        </p:txBody>
      </p:sp>
      <p:pic>
        <p:nvPicPr>
          <p:cNvPr id="57348" name="Picture 2" descr="http://www.mk.ru/upload/iblock_mk/475/95/5a/b5/DETAIL_PICTURE_583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928688"/>
            <a:ext cx="4286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5643563" y="6072188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00"/>
                </a:solidFill>
                <a:latin typeface="Batang" pitchFamily="18" charset="-127"/>
                <a:ea typeface="Batang" pitchFamily="18" charset="-127"/>
              </a:rPr>
              <a:t>Большой  театр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 descr="http://www.zaskuchal.com/uploads/content/untitled-1.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857250"/>
            <a:ext cx="55006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928688"/>
            <a:ext cx="3214688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Практически в центре Москвы раскинулся большой зеленый сад, который уже полтора века является главным зоопарком столицы. Сегодня здесь проживают более 8 тысяч животных представляющих 3 тысячи видов. А 12 февраля 1864 года, на открытие в зоологическом саду насчитывалось всего 200 диких животных 80 видов, и еще 100 домашних питомцев.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813" y="1214438"/>
            <a:ext cx="2214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ЗООПАРК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785813" y="642919"/>
            <a:ext cx="78581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Times New Roman" pitchFamily="18" charset="0"/>
                <a:hlinkClick r:id="rId3"/>
              </a:rPr>
              <a:t>http://oldmoscowmaps.ru</a:t>
            </a:r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2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http://gde-kupit-v-syzrane.ru/</a:t>
            </a:r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…</a:t>
            </a:r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lang="ru-RU" sz="12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Интернет - ресурсы</a:t>
            </a:r>
            <a:endParaRPr lang="ru-RU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Times New Roman" pitchFamily="18" charset="0"/>
                <a:hlinkClick r:id="rId5"/>
              </a:rPr>
              <a:t>http://forum.logan.ru</a:t>
            </a:r>
            <a:endParaRPr lang="ru-RU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Times New Roman" pitchFamily="18" charset="0"/>
                <a:hlinkClick r:id="rId6"/>
              </a:rPr>
              <a:t>http://fictionbook.ru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7"/>
              </a:rPr>
              <a:t>http://webmandry.com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8"/>
              </a:rPr>
              <a:t>http://besplatno-foto.ru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9"/>
              </a:rPr>
              <a:t>http://rublog.income-group.ru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10"/>
              </a:rPr>
              <a:t>http://ru.wikipedia.org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11"/>
              </a:rPr>
              <a:t>http://vakomi.livejournal.com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12"/>
              </a:rPr>
              <a:t>http://www.kreml.ru/</a:t>
            </a:r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13"/>
              </a:rPr>
              <a:t>http://www.liveinternet.ru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14"/>
              </a:rPr>
              <a:t>http://b.bort.foto-tula.ru/</a:t>
            </a:r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15"/>
              </a:rPr>
              <a:t>http://dslov.narod.ru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16"/>
              </a:rPr>
              <a:t>http://loveopium.ru/arxitektura/</a:t>
            </a:r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17"/>
              </a:rPr>
              <a:t>http://konctanciya.info/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18"/>
              </a:rPr>
              <a:t>http://2krota.ru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19"/>
              </a:rPr>
              <a:t>http://liveinmsk.ru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20"/>
              </a:rPr>
              <a:t>http://www.shm.ru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21"/>
              </a:rPr>
              <a:t>http://www.travel2moscow.com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22"/>
              </a:rPr>
              <a:t>http://interpretive.ru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23"/>
              </a:rPr>
              <a:t>http://zasobor.org</a:t>
            </a:r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24"/>
              </a:rPr>
              <a:t>http://moscow.photobase.ru</a:t>
            </a:r>
            <a:endParaRPr lang="ru-RU" sz="1200" dirty="0"/>
          </a:p>
          <a:p>
            <a:pPr eaLnBrk="0" hangingPunct="0"/>
            <a:r>
              <a:rPr lang="en-US" sz="12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ww.moscowhotels.ws</a:t>
            </a:r>
            <a:endParaRPr lang="ru-RU" sz="1200" dirty="0"/>
          </a:p>
          <a:p>
            <a:pPr eaLnBrk="0" hangingPunct="0"/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  <a:hlinkClick r:id="rId25"/>
              </a:rPr>
              <a:t>http://windows-drivers-for-mac.businessnewsblog.info</a:t>
            </a:r>
            <a:r>
              <a:rPr lang="ru-RU" sz="12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1200" dirty="0"/>
          </a:p>
          <a:p>
            <a:pPr eaLnBrk="0" hangingPunct="0"/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38" y="1071563"/>
            <a:ext cx="7786687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Кремль(</a:t>
            </a:r>
            <a:r>
              <a:rPr lang="ru-RU" sz="32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город,укрепление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) — принятое в настоящее время название городских укреплений в </a:t>
            </a:r>
            <a:r>
              <a:rPr lang="ru-RU" sz="32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древнейРуси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; город, окружённый крепостной </a:t>
            </a:r>
            <a:r>
              <a:rPr lang="ru-RU" sz="3200" b="1" dirty="0" err="1">
                <a:solidFill>
                  <a:srgbClr val="003300"/>
                </a:solidFill>
                <a:latin typeface="+mn-lt"/>
                <a:ea typeface="Batang" pitchFamily="18" charset="-127"/>
              </a:rPr>
              <a:t>стенойс</a:t>
            </a: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 бойницами и башнями. </a:t>
            </a:r>
          </a:p>
          <a:p>
            <a:pPr>
              <a:defRPr/>
            </a:pP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В Древней Руси городами назывались только те населённые пункты, в которых были построены крепости.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28688"/>
            <a:ext cx="78581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5" y="1214438"/>
            <a:ext cx="8358188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00"/>
                </a:solidFill>
                <a:latin typeface="+mn-lt"/>
                <a:ea typeface="Batang" pitchFamily="18" charset="-127"/>
              </a:rPr>
              <a:t>Московский Кремль - символ российской государственности, один из крупнейших архитектурных ансамблей мира, богатейшая сокровищница исторических реликвий, памятников культуры и искусства. Он расположен в центре столицы на высоком холме над Москвой-рекой.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прпрп\AppData\Local\Temp\Rar$DIa0.895\bv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http://img1.liveinternet.ru/images/attach/c/0/34/614/34614331_att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71563"/>
            <a:ext cx="8001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1244</Words>
  <Application>Microsoft Office PowerPoint</Application>
  <PresentationFormat>Экран (4:3)</PresentationFormat>
  <Paragraphs>85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HCData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</dc:creator>
  <cp:lastModifiedBy>Мария Эльхановна</cp:lastModifiedBy>
  <cp:revision>57</cp:revision>
  <dcterms:created xsi:type="dcterms:W3CDTF">2003-12-18T20:47:23Z</dcterms:created>
  <dcterms:modified xsi:type="dcterms:W3CDTF">2014-01-10T04:18:21Z</dcterms:modified>
</cp:coreProperties>
</file>