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75" r:id="rId3"/>
    <p:sldId id="276" r:id="rId4"/>
    <p:sldId id="277" r:id="rId5"/>
    <p:sldId id="278" r:id="rId6"/>
    <p:sldId id="293" r:id="rId7"/>
    <p:sldId id="257" r:id="rId8"/>
    <p:sldId id="258" r:id="rId9"/>
    <p:sldId id="259" r:id="rId10"/>
    <p:sldId id="263" r:id="rId11"/>
    <p:sldId id="260" r:id="rId12"/>
    <p:sldId id="261" r:id="rId13"/>
    <p:sldId id="264" r:id="rId14"/>
    <p:sldId id="267" r:id="rId15"/>
    <p:sldId id="283" r:id="rId16"/>
    <p:sldId id="269" r:id="rId17"/>
    <p:sldId id="270" r:id="rId18"/>
    <p:sldId id="271" r:id="rId19"/>
    <p:sldId id="272" r:id="rId20"/>
    <p:sldId id="279" r:id="rId21"/>
    <p:sldId id="280" r:id="rId22"/>
    <p:sldId id="285" r:id="rId23"/>
    <p:sldId id="286" r:id="rId24"/>
    <p:sldId id="287" r:id="rId25"/>
    <p:sldId id="288" r:id="rId26"/>
    <p:sldId id="289" r:id="rId27"/>
    <p:sldId id="290" r:id="rId28"/>
    <p:sldId id="291" r:id="rId29"/>
    <p:sldId id="292" r:id="rId30"/>
  </p:sldIdLst>
  <p:sldSz cx="9144000" cy="6858000" type="screen4x3"/>
  <p:notesSz cx="6858000" cy="9144000"/>
  <p:defaultTextStyle>
    <a:defPPr>
      <a:defRPr lang="ru-RU"/>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9900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9828" autoAdjust="0"/>
  </p:normalViewPr>
  <p:slideViewPr>
    <p:cSldViewPr>
      <p:cViewPr>
        <p:scale>
          <a:sx n="66" d="100"/>
          <a:sy n="66" d="100"/>
        </p:scale>
        <p:origin x="-468"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6FC20056-7607-4E7A-BC0D-AA72C632A2D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4D4FFE6-2210-4F83-B54A-A3E06882F2A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777CB71-5F77-47FD-942F-AC56CD7BC44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914400" y="1600200"/>
            <a:ext cx="38100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914400" y="3941763"/>
            <a:ext cx="38100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9"/>
          <p:cNvSpPr>
            <a:spLocks noGrp="1"/>
          </p:cNvSpPr>
          <p:nvPr>
            <p:ph type="dt" sz="half" idx="10"/>
          </p:nvPr>
        </p:nvSpPr>
        <p:spPr/>
        <p:txBody>
          <a:bodyPr/>
          <a:lstStyle>
            <a:lvl1pPr>
              <a:defRPr/>
            </a:lvl1pPr>
          </a:lstStyle>
          <a:p>
            <a:pPr>
              <a:defRPr/>
            </a:pPr>
            <a:endParaRPr lang="ru-RU"/>
          </a:p>
        </p:txBody>
      </p:sp>
      <p:sp>
        <p:nvSpPr>
          <p:cNvPr id="7" name="Нижний колонтитул 21"/>
          <p:cNvSpPr>
            <a:spLocks noGrp="1"/>
          </p:cNvSpPr>
          <p:nvPr>
            <p:ph type="ftr" sz="quarter" idx="11"/>
          </p:nvPr>
        </p:nvSpPr>
        <p:spPr/>
        <p:txBody>
          <a:bodyPr/>
          <a:lstStyle>
            <a:lvl1pPr>
              <a:defRPr/>
            </a:lvl1pPr>
          </a:lstStyle>
          <a:p>
            <a:pPr>
              <a:defRPr/>
            </a:pPr>
            <a:endParaRPr lang="ru-RU"/>
          </a:p>
        </p:txBody>
      </p:sp>
      <p:sp>
        <p:nvSpPr>
          <p:cNvPr id="8" name="Номер слайда 17"/>
          <p:cNvSpPr>
            <a:spLocks noGrp="1"/>
          </p:cNvSpPr>
          <p:nvPr>
            <p:ph type="sldNum" sz="quarter" idx="12"/>
          </p:nvPr>
        </p:nvSpPr>
        <p:spPr/>
        <p:txBody>
          <a:bodyPr/>
          <a:lstStyle>
            <a:lvl1pPr>
              <a:defRPr/>
            </a:lvl1pPr>
          </a:lstStyle>
          <a:p>
            <a:pPr>
              <a:defRPr/>
            </a:pPr>
            <a:fld id="{30E5474F-0B5D-4462-87C8-EDDF5F3B646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E2C61946-D902-4C72-B8F5-3311E7C242D9}"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914400" y="277813"/>
            <a:ext cx="77724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914400" y="1600200"/>
            <a:ext cx="38100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876800" y="1600200"/>
            <a:ext cx="38100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914400" y="3941763"/>
            <a:ext cx="38100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876800" y="3941763"/>
            <a:ext cx="38100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F81FAA46-BEF4-4BD6-9305-5D48FCAAC45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90AC50E-EECF-4DB0-8712-08A0B0D35FD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CF4038-59CA-44A9-8177-BE658CFDC2F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0C10D89-35F8-4572-A30B-285F4FC69A8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CD3063D8-42AC-4798-9A36-BB5016C77F2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26A2B545-B53A-40E2-9962-E4A2C12B8E4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C5F555B-CCE7-4661-8688-648C735209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EA8BCB3-D880-4E5C-A6BB-D244A3E8AC9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BE44871C-06F2-4B23-B84C-96BC631721B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EE3536F-D4A0-4545-A73E-5E6AE7EED47D}"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34" r:id="rId1"/>
    <p:sldLayoutId id="2147483923" r:id="rId2"/>
    <p:sldLayoutId id="2147483935" r:id="rId3"/>
    <p:sldLayoutId id="2147483924" r:id="rId4"/>
    <p:sldLayoutId id="2147483925" r:id="rId5"/>
    <p:sldLayoutId id="2147483926" r:id="rId6"/>
    <p:sldLayoutId id="2147483927" r:id="rId7"/>
    <p:sldLayoutId id="2147483928" r:id="rId8"/>
    <p:sldLayoutId id="2147483936" r:id="rId9"/>
    <p:sldLayoutId id="2147483929" r:id="rId10"/>
    <p:sldLayoutId id="2147483930" r:id="rId11"/>
    <p:sldLayoutId id="2147483931" r:id="rId12"/>
    <p:sldLayoutId id="2147483932" r:id="rId13"/>
    <p:sldLayoutId id="2147483933" r:id="rId14"/>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ru.wikipedia.org/wiki/%D0%A4%D0%B0%D0%B9%D0%BB:Westminster_abbey_west.jpg" TargetMode="External"/><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http://upload.wikimedia.org/wikipedia/commons/thumb/0/09/BenNevis2005.jpg/180px-BenNevis2005.jpg" TargetMode="External"/><Relationship Id="rId5" Type="http://schemas.openxmlformats.org/officeDocument/2006/relationships/image" Target="../media/image33.jpeg"/><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785813" y="1000125"/>
            <a:ext cx="7743825" cy="4491038"/>
          </a:xfrm>
          <a:prstGeom prst="rect">
            <a:avLst/>
          </a:prstGeom>
          <a:noFill/>
          <a:ln w="9525">
            <a:noFill/>
            <a:miter lim="800000"/>
            <a:headEnd/>
            <a:tailEnd/>
          </a:ln>
        </p:spPr>
        <p:txBody>
          <a:bodyPr anchor="ctr"/>
          <a:lstStyle/>
          <a:p>
            <a:pPr algn="ctr">
              <a:defRPr/>
            </a:pPr>
            <a:r>
              <a:rPr lang="en-US" sz="8000" b="1" dirty="0">
                <a:latin typeface="+mj-lt"/>
                <a:ea typeface="+mj-ea"/>
                <a:cs typeface="+mj-cs"/>
              </a:rPr>
              <a:t>Great  Britain, </a:t>
            </a:r>
            <a:endParaRPr lang="ru-RU" sz="8000" b="1" dirty="0">
              <a:latin typeface="+mj-lt"/>
              <a:ea typeface="+mj-ea"/>
              <a:cs typeface="+mj-cs"/>
            </a:endParaRPr>
          </a:p>
          <a:p>
            <a:pPr algn="ctr">
              <a:defRPr/>
            </a:pPr>
            <a:r>
              <a:rPr lang="en-US" sz="8000" b="1" dirty="0">
                <a:latin typeface="+mj-lt"/>
                <a:ea typeface="+mj-ea"/>
                <a:cs typeface="+mj-cs"/>
              </a:rPr>
              <a:t>its  geography</a:t>
            </a:r>
            <a:endParaRPr lang="ru-RU" sz="8000" b="1" dirty="0">
              <a:latin typeface="+mj-lt"/>
              <a:ea typeface="+mj-ea"/>
              <a:cs typeface="+mj-cs"/>
            </a:endParaRPr>
          </a:p>
          <a:p>
            <a:pPr algn="ctr">
              <a:defRPr/>
            </a:pPr>
            <a:r>
              <a:rPr lang="ru-RU" sz="2800" b="1" dirty="0" err="1">
                <a:latin typeface="+mj-lt"/>
                <a:ea typeface="+mj-ea"/>
                <a:cs typeface="+mj-cs"/>
              </a:rPr>
              <a:t>Даулетова</a:t>
            </a:r>
            <a:r>
              <a:rPr lang="ru-RU" sz="2800" b="1" dirty="0">
                <a:latin typeface="+mj-lt"/>
                <a:ea typeface="+mj-ea"/>
                <a:cs typeface="+mj-cs"/>
              </a:rPr>
              <a:t> </a:t>
            </a:r>
            <a:r>
              <a:rPr lang="ru-RU" sz="2800" b="1" dirty="0" err="1">
                <a:latin typeface="+mj-lt"/>
                <a:ea typeface="+mj-ea"/>
                <a:cs typeface="+mj-cs"/>
              </a:rPr>
              <a:t>Шолпан</a:t>
            </a:r>
            <a:r>
              <a:rPr lang="ru-RU" sz="2800" b="1" dirty="0">
                <a:latin typeface="+mj-lt"/>
                <a:ea typeface="+mj-ea"/>
                <a:cs typeface="+mj-cs"/>
              </a:rPr>
              <a:t> </a:t>
            </a:r>
            <a:r>
              <a:rPr lang="ru-RU" sz="2800" b="1" dirty="0" err="1">
                <a:latin typeface="+mj-lt"/>
                <a:ea typeface="+mj-ea"/>
                <a:cs typeface="+mj-cs"/>
              </a:rPr>
              <a:t>Умбетовна</a:t>
            </a:r>
            <a:endParaRPr lang="ru-RU" sz="2800" b="1" dirty="0">
              <a:latin typeface="+mj-lt"/>
              <a:ea typeface="+mj-ea"/>
              <a:cs typeface="+mj-cs"/>
            </a:endParaRPr>
          </a:p>
          <a:p>
            <a:pPr algn="ctr">
              <a:defRPr/>
            </a:pPr>
            <a:r>
              <a:rPr lang="ru-RU" sz="2800" b="1" dirty="0">
                <a:latin typeface="+mj-lt"/>
                <a:ea typeface="+mj-ea"/>
                <a:cs typeface="+mj-cs"/>
              </a:rPr>
              <a:t>228-129-943</a:t>
            </a:r>
          </a:p>
          <a:p>
            <a:pPr algn="ctr">
              <a:defRPr/>
            </a:pPr>
            <a:r>
              <a:rPr lang="ru-RU" sz="2800" b="1" dirty="0">
                <a:latin typeface="+mj-lt"/>
                <a:ea typeface="+mj-ea"/>
                <a:cs typeface="+mj-cs"/>
              </a:rPr>
              <a:t>презентация</a:t>
            </a:r>
            <a:endParaRPr lang="ru-RU" sz="2800" dirty="0">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p:txBody>
          <a:bodyPr/>
          <a:lstStyle/>
          <a:p>
            <a:pPr algn="ctr" eaLnBrk="1" hangingPunct="1"/>
            <a:r>
              <a:rPr lang="en-US" smtClean="0"/>
              <a:t>Tudor rose</a:t>
            </a:r>
            <a:endParaRPr lang="ru-RU" smtClean="0"/>
          </a:p>
        </p:txBody>
      </p:sp>
      <p:sp>
        <p:nvSpPr>
          <p:cNvPr id="13315" name="Rectangle 9"/>
          <p:cNvSpPr>
            <a:spLocks noGrp="1" noChangeArrowheads="1"/>
          </p:cNvSpPr>
          <p:nvPr>
            <p:ph type="body" sz="half" idx="2"/>
          </p:nvPr>
        </p:nvSpPr>
        <p:spPr/>
        <p:txBody>
          <a:bodyPr/>
          <a:lstStyle/>
          <a:p>
            <a:pPr eaLnBrk="1" hangingPunct="1">
              <a:defRPr/>
            </a:pPr>
            <a:r>
              <a:rPr lang="ru-RU" sz="2400" dirty="0" err="1" smtClean="0">
                <a:solidFill>
                  <a:schemeClr val="accent1">
                    <a:lumMod val="75000"/>
                  </a:schemeClr>
                </a:solidFill>
              </a:rPr>
              <a:t>The</a:t>
            </a:r>
            <a:r>
              <a:rPr lang="ru-RU" sz="2400" dirty="0" smtClean="0">
                <a:solidFill>
                  <a:schemeClr val="accent1">
                    <a:lumMod val="75000"/>
                  </a:schemeClr>
                </a:solidFill>
              </a:rPr>
              <a:t> </a:t>
            </a:r>
            <a:r>
              <a:rPr lang="ru-RU" sz="2400" dirty="0" err="1" smtClean="0">
                <a:solidFill>
                  <a:schemeClr val="accent1">
                    <a:lumMod val="75000"/>
                  </a:schemeClr>
                </a:solidFill>
              </a:rPr>
              <a:t>Tudor</a:t>
            </a:r>
            <a:r>
              <a:rPr lang="ru-RU" sz="2400" dirty="0" smtClean="0">
                <a:solidFill>
                  <a:schemeClr val="accent1">
                    <a:lumMod val="75000"/>
                  </a:schemeClr>
                </a:solidFill>
              </a:rPr>
              <a:t> </a:t>
            </a:r>
            <a:r>
              <a:rPr lang="ru-RU" sz="2400" dirty="0" err="1" smtClean="0">
                <a:solidFill>
                  <a:schemeClr val="accent1">
                    <a:lumMod val="75000"/>
                  </a:schemeClr>
                </a:solidFill>
              </a:rPr>
              <a:t>rose</a:t>
            </a:r>
            <a:r>
              <a:rPr lang="ru-RU" sz="2400" dirty="0" smtClean="0">
                <a:solidFill>
                  <a:schemeClr val="accent1">
                    <a:lumMod val="75000"/>
                  </a:schemeClr>
                </a:solidFill>
              </a:rPr>
              <a:t> </a:t>
            </a:r>
            <a:r>
              <a:rPr lang="ru-RU" sz="2400" dirty="0" err="1" smtClean="0">
                <a:solidFill>
                  <a:schemeClr val="accent1">
                    <a:lumMod val="75000"/>
                  </a:schemeClr>
                </a:solidFill>
              </a:rPr>
              <a:t>is</a:t>
            </a:r>
            <a:r>
              <a:rPr lang="ru-RU" sz="2400" dirty="0" smtClean="0">
                <a:solidFill>
                  <a:schemeClr val="accent1">
                    <a:lumMod val="75000"/>
                  </a:schemeClr>
                </a:solidFill>
              </a:rPr>
              <a:t> </a:t>
            </a:r>
            <a:r>
              <a:rPr lang="ru-RU" sz="2400" dirty="0" err="1" smtClean="0">
                <a:solidFill>
                  <a:schemeClr val="accent1">
                    <a:lumMod val="75000"/>
                  </a:schemeClr>
                </a:solidFill>
              </a:rPr>
              <a:t>the</a:t>
            </a:r>
            <a:r>
              <a:rPr lang="ru-RU" sz="2400" dirty="0" smtClean="0">
                <a:solidFill>
                  <a:schemeClr val="accent1">
                    <a:lumMod val="75000"/>
                  </a:schemeClr>
                </a:solidFill>
              </a:rPr>
              <a:t> </a:t>
            </a:r>
            <a:r>
              <a:rPr lang="ru-RU" sz="2400" dirty="0" err="1" smtClean="0">
                <a:solidFill>
                  <a:schemeClr val="accent1">
                    <a:lumMod val="75000"/>
                  </a:schemeClr>
                </a:solidFill>
              </a:rPr>
              <a:t>national</a:t>
            </a:r>
            <a:r>
              <a:rPr lang="ru-RU" sz="2400" dirty="0" smtClean="0">
                <a:solidFill>
                  <a:schemeClr val="accent1">
                    <a:lumMod val="75000"/>
                  </a:schemeClr>
                </a:solidFill>
              </a:rPr>
              <a:t>  </a:t>
            </a:r>
            <a:r>
              <a:rPr lang="ru-RU" sz="2400" dirty="0" err="1" smtClean="0">
                <a:solidFill>
                  <a:schemeClr val="accent1">
                    <a:lumMod val="75000"/>
                  </a:schemeClr>
                </a:solidFill>
              </a:rPr>
              <a:t>emblem</a:t>
            </a:r>
            <a:r>
              <a:rPr lang="ru-RU" sz="2400" dirty="0" smtClean="0">
                <a:solidFill>
                  <a:schemeClr val="accent1">
                    <a:lumMod val="75000"/>
                  </a:schemeClr>
                </a:solidFill>
              </a:rPr>
              <a:t> </a:t>
            </a:r>
            <a:r>
              <a:rPr lang="ru-RU" sz="2400" dirty="0" err="1" smtClean="0">
                <a:solidFill>
                  <a:schemeClr val="accent1">
                    <a:lumMod val="75000"/>
                  </a:schemeClr>
                </a:solidFill>
              </a:rPr>
              <a:t>of</a:t>
            </a:r>
            <a:r>
              <a:rPr lang="ru-RU" sz="2400" dirty="0" smtClean="0">
                <a:solidFill>
                  <a:schemeClr val="accent1">
                    <a:lumMod val="75000"/>
                  </a:schemeClr>
                </a:solidFill>
              </a:rPr>
              <a:t> </a:t>
            </a:r>
            <a:r>
              <a:rPr lang="ru-RU" sz="2400" dirty="0" err="1" smtClean="0">
                <a:solidFill>
                  <a:schemeClr val="accent1">
                    <a:lumMod val="75000"/>
                  </a:schemeClr>
                </a:solidFill>
              </a:rPr>
              <a:t>England</a:t>
            </a:r>
            <a:r>
              <a:rPr lang="ru-RU" sz="2400" dirty="0" smtClean="0">
                <a:solidFill>
                  <a:schemeClr val="accent1">
                    <a:lumMod val="75000"/>
                  </a:schemeClr>
                </a:solidFill>
              </a:rPr>
              <a:t>, </a:t>
            </a:r>
            <a:r>
              <a:rPr lang="ru-RU" sz="2400" dirty="0" err="1" smtClean="0">
                <a:solidFill>
                  <a:schemeClr val="accent1">
                    <a:lumMod val="75000"/>
                  </a:schemeClr>
                </a:solidFill>
              </a:rPr>
              <a:t>and</a:t>
            </a:r>
            <a:r>
              <a:rPr lang="ru-RU" sz="2400" dirty="0" smtClean="0">
                <a:solidFill>
                  <a:schemeClr val="accent1">
                    <a:lumMod val="75000"/>
                  </a:schemeClr>
                </a:solidFill>
              </a:rPr>
              <a:t> </a:t>
            </a:r>
            <a:r>
              <a:rPr lang="ru-RU" sz="2400" dirty="0" err="1" smtClean="0">
                <a:solidFill>
                  <a:schemeClr val="accent1">
                    <a:lumMod val="75000"/>
                  </a:schemeClr>
                </a:solidFill>
              </a:rPr>
              <a:t>was</a:t>
            </a:r>
            <a:r>
              <a:rPr lang="ru-RU" sz="2400" dirty="0" smtClean="0">
                <a:solidFill>
                  <a:schemeClr val="accent1">
                    <a:lumMod val="75000"/>
                  </a:schemeClr>
                </a:solidFill>
              </a:rPr>
              <a:t> </a:t>
            </a:r>
            <a:r>
              <a:rPr lang="ru-RU" sz="2400" dirty="0" err="1" smtClean="0">
                <a:solidFill>
                  <a:schemeClr val="accent1">
                    <a:lumMod val="75000"/>
                  </a:schemeClr>
                </a:solidFill>
              </a:rPr>
              <a:t>adopted</a:t>
            </a:r>
            <a:r>
              <a:rPr lang="ru-RU" sz="2400" dirty="0" smtClean="0">
                <a:solidFill>
                  <a:schemeClr val="accent1">
                    <a:lumMod val="75000"/>
                  </a:schemeClr>
                </a:solidFill>
              </a:rPr>
              <a:t> </a:t>
            </a:r>
            <a:r>
              <a:rPr lang="ru-RU" sz="2400" dirty="0" err="1" smtClean="0">
                <a:solidFill>
                  <a:schemeClr val="accent1">
                    <a:lumMod val="75000"/>
                  </a:schemeClr>
                </a:solidFill>
              </a:rPr>
              <a:t>as</a:t>
            </a:r>
            <a:r>
              <a:rPr lang="ru-RU" sz="2400" dirty="0" smtClean="0">
                <a:solidFill>
                  <a:schemeClr val="accent1">
                    <a:lumMod val="75000"/>
                  </a:schemeClr>
                </a:solidFill>
              </a:rPr>
              <a:t> </a:t>
            </a:r>
            <a:r>
              <a:rPr lang="ru-RU" sz="2400" dirty="0" err="1" smtClean="0">
                <a:solidFill>
                  <a:schemeClr val="accent1">
                    <a:lumMod val="75000"/>
                  </a:schemeClr>
                </a:solidFill>
              </a:rPr>
              <a:t>a</a:t>
            </a:r>
            <a:r>
              <a:rPr lang="ru-RU" sz="2400" dirty="0" smtClean="0">
                <a:solidFill>
                  <a:schemeClr val="accent1">
                    <a:lumMod val="75000"/>
                  </a:schemeClr>
                </a:solidFill>
              </a:rPr>
              <a:t> </a:t>
            </a:r>
            <a:r>
              <a:rPr lang="ru-RU" sz="2400" dirty="0" err="1" smtClean="0">
                <a:solidFill>
                  <a:schemeClr val="accent1">
                    <a:lumMod val="75000"/>
                  </a:schemeClr>
                </a:solidFill>
              </a:rPr>
              <a:t>national</a:t>
            </a:r>
            <a:r>
              <a:rPr lang="ru-RU" sz="2400" dirty="0" smtClean="0">
                <a:solidFill>
                  <a:schemeClr val="accent1">
                    <a:lumMod val="75000"/>
                  </a:schemeClr>
                </a:solidFill>
              </a:rPr>
              <a:t> </a:t>
            </a:r>
            <a:r>
              <a:rPr lang="ru-RU" sz="2400" dirty="0" err="1" smtClean="0">
                <a:solidFill>
                  <a:schemeClr val="accent1">
                    <a:lumMod val="75000"/>
                  </a:schemeClr>
                </a:solidFill>
              </a:rPr>
              <a:t>emblem</a:t>
            </a:r>
            <a:r>
              <a:rPr lang="ru-RU" sz="2400" dirty="0" smtClean="0">
                <a:solidFill>
                  <a:schemeClr val="accent1">
                    <a:lumMod val="75000"/>
                  </a:schemeClr>
                </a:solidFill>
              </a:rPr>
              <a:t> </a:t>
            </a:r>
            <a:r>
              <a:rPr lang="ru-RU" sz="2400" dirty="0" err="1" smtClean="0">
                <a:solidFill>
                  <a:schemeClr val="accent1">
                    <a:lumMod val="75000"/>
                  </a:schemeClr>
                </a:solidFill>
              </a:rPr>
              <a:t>of</a:t>
            </a:r>
            <a:r>
              <a:rPr lang="ru-RU" sz="2400" dirty="0" smtClean="0">
                <a:solidFill>
                  <a:schemeClr val="accent1">
                    <a:lumMod val="75000"/>
                  </a:schemeClr>
                </a:solidFill>
              </a:rPr>
              <a:t> </a:t>
            </a:r>
            <a:r>
              <a:rPr lang="ru-RU" sz="2400" dirty="0" err="1" smtClean="0">
                <a:solidFill>
                  <a:schemeClr val="accent1">
                    <a:lumMod val="75000"/>
                  </a:schemeClr>
                </a:solidFill>
              </a:rPr>
              <a:t>England</a:t>
            </a:r>
            <a:r>
              <a:rPr lang="ru-RU" sz="2400" dirty="0" smtClean="0">
                <a:solidFill>
                  <a:schemeClr val="accent1">
                    <a:lumMod val="75000"/>
                  </a:schemeClr>
                </a:solidFill>
              </a:rPr>
              <a:t> </a:t>
            </a:r>
            <a:r>
              <a:rPr lang="ru-RU" sz="2400" dirty="0" err="1" smtClean="0">
                <a:solidFill>
                  <a:schemeClr val="accent1">
                    <a:lumMod val="75000"/>
                  </a:schemeClr>
                </a:solidFill>
              </a:rPr>
              <a:t>around</a:t>
            </a:r>
            <a:r>
              <a:rPr lang="ru-RU" sz="2400" dirty="0" smtClean="0">
                <a:solidFill>
                  <a:schemeClr val="accent1">
                    <a:lumMod val="75000"/>
                  </a:schemeClr>
                </a:solidFill>
              </a:rPr>
              <a:t> </a:t>
            </a:r>
            <a:r>
              <a:rPr lang="ru-RU" sz="2400" dirty="0" err="1" smtClean="0">
                <a:solidFill>
                  <a:schemeClr val="accent1">
                    <a:lumMod val="75000"/>
                  </a:schemeClr>
                </a:solidFill>
              </a:rPr>
              <a:t>the</a:t>
            </a:r>
            <a:r>
              <a:rPr lang="ru-RU" sz="2400" dirty="0" smtClean="0">
                <a:solidFill>
                  <a:schemeClr val="accent1">
                    <a:lumMod val="75000"/>
                  </a:schemeClr>
                </a:solidFill>
              </a:rPr>
              <a:t> </a:t>
            </a:r>
            <a:r>
              <a:rPr lang="ru-RU" sz="2400" dirty="0" err="1" smtClean="0">
                <a:solidFill>
                  <a:schemeClr val="accent1">
                    <a:lumMod val="75000"/>
                  </a:schemeClr>
                </a:solidFill>
              </a:rPr>
              <a:t>time</a:t>
            </a:r>
            <a:r>
              <a:rPr lang="ru-RU" sz="2400" dirty="0" smtClean="0">
                <a:solidFill>
                  <a:schemeClr val="accent1">
                    <a:lumMod val="75000"/>
                  </a:schemeClr>
                </a:solidFill>
              </a:rPr>
              <a:t> </a:t>
            </a:r>
            <a:r>
              <a:rPr lang="ru-RU" sz="2400" dirty="0" err="1" smtClean="0">
                <a:solidFill>
                  <a:schemeClr val="accent1">
                    <a:lumMod val="75000"/>
                  </a:schemeClr>
                </a:solidFill>
              </a:rPr>
              <a:t>of</a:t>
            </a:r>
            <a:r>
              <a:rPr lang="ru-RU" sz="2400" dirty="0" smtClean="0">
                <a:solidFill>
                  <a:schemeClr val="accent1">
                    <a:lumMod val="75000"/>
                  </a:schemeClr>
                </a:solidFill>
              </a:rPr>
              <a:t> </a:t>
            </a:r>
            <a:r>
              <a:rPr lang="ru-RU" sz="2400" dirty="0" err="1" smtClean="0">
                <a:solidFill>
                  <a:schemeClr val="accent1">
                    <a:lumMod val="75000"/>
                  </a:schemeClr>
                </a:solidFill>
              </a:rPr>
              <a:t>the</a:t>
            </a:r>
            <a:r>
              <a:rPr lang="ru-RU" sz="2400" dirty="0" smtClean="0">
                <a:solidFill>
                  <a:schemeClr val="accent1">
                    <a:lumMod val="75000"/>
                  </a:schemeClr>
                </a:solidFill>
              </a:rPr>
              <a:t> </a:t>
            </a:r>
            <a:r>
              <a:rPr lang="ru-RU" sz="2400" dirty="0" err="1" smtClean="0">
                <a:solidFill>
                  <a:schemeClr val="accent1">
                    <a:lumMod val="75000"/>
                  </a:schemeClr>
                </a:solidFill>
              </a:rPr>
              <a:t>Wars</a:t>
            </a:r>
            <a:r>
              <a:rPr lang="ru-RU" sz="2400" dirty="0" smtClean="0">
                <a:solidFill>
                  <a:schemeClr val="accent1">
                    <a:lumMod val="75000"/>
                  </a:schemeClr>
                </a:solidFill>
              </a:rPr>
              <a:t> </a:t>
            </a:r>
            <a:r>
              <a:rPr lang="ru-RU" sz="2400" dirty="0" err="1" smtClean="0">
                <a:solidFill>
                  <a:schemeClr val="accent1">
                    <a:lumMod val="75000"/>
                  </a:schemeClr>
                </a:solidFill>
              </a:rPr>
              <a:t>of</a:t>
            </a:r>
            <a:r>
              <a:rPr lang="ru-RU" sz="2400" dirty="0" smtClean="0">
                <a:solidFill>
                  <a:schemeClr val="accent1">
                    <a:lumMod val="75000"/>
                  </a:schemeClr>
                </a:solidFill>
              </a:rPr>
              <a:t> </a:t>
            </a:r>
            <a:r>
              <a:rPr lang="ru-RU" sz="2400" dirty="0" err="1" smtClean="0">
                <a:solidFill>
                  <a:schemeClr val="accent1">
                    <a:lumMod val="75000"/>
                  </a:schemeClr>
                </a:solidFill>
              </a:rPr>
              <a:t>the</a:t>
            </a:r>
            <a:r>
              <a:rPr lang="ru-RU" sz="2400" dirty="0" smtClean="0">
                <a:solidFill>
                  <a:schemeClr val="accent1">
                    <a:lumMod val="75000"/>
                  </a:schemeClr>
                </a:solidFill>
              </a:rPr>
              <a:t> </a:t>
            </a:r>
            <a:r>
              <a:rPr lang="ru-RU" sz="2400" dirty="0" err="1" smtClean="0">
                <a:solidFill>
                  <a:schemeClr val="accent1">
                    <a:lumMod val="75000"/>
                  </a:schemeClr>
                </a:solidFill>
              </a:rPr>
              <a:t>Roses</a:t>
            </a:r>
            <a:r>
              <a:rPr lang="ru-RU" sz="2400" dirty="0" smtClean="0">
                <a:solidFill>
                  <a:schemeClr val="accent1">
                    <a:lumMod val="75000"/>
                  </a:schemeClr>
                </a:solidFill>
              </a:rPr>
              <a:t> </a:t>
            </a:r>
            <a:endParaRPr lang="en-US" sz="2400" dirty="0" smtClean="0">
              <a:solidFill>
                <a:schemeClr val="accent1">
                  <a:lumMod val="75000"/>
                </a:schemeClr>
              </a:solidFill>
            </a:endParaRPr>
          </a:p>
          <a:p>
            <a:pPr eaLnBrk="1" hangingPunct="1">
              <a:defRPr/>
            </a:pPr>
            <a:endParaRPr lang="ru-RU" sz="2400" dirty="0" smtClean="0">
              <a:solidFill>
                <a:schemeClr val="accent1">
                  <a:lumMod val="75000"/>
                </a:schemeClr>
              </a:solidFill>
            </a:endParaRPr>
          </a:p>
        </p:txBody>
      </p:sp>
      <p:pic>
        <p:nvPicPr>
          <p:cNvPr id="126988" name="Picture 12" descr="roza3"/>
          <p:cNvPicPr>
            <a:picLocks noChangeAspect="1" noChangeArrowheads="1"/>
          </p:cNvPicPr>
          <p:nvPr/>
        </p:nvPicPr>
        <p:blipFill>
          <a:blip r:embed="rId2" cstate="email"/>
          <a:srcRect/>
          <a:stretch>
            <a:fillRect/>
          </a:stretch>
        </p:blipFill>
        <p:spPr bwMode="auto">
          <a:xfrm>
            <a:off x="684213" y="1557338"/>
            <a:ext cx="428625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6988"/>
                                        </p:tgtEl>
                                        <p:attrNameLst>
                                          <p:attrName>style.visibility</p:attrName>
                                        </p:attrNameLst>
                                      </p:cBhvr>
                                      <p:to>
                                        <p:strVal val="visible"/>
                                      </p:to>
                                    </p:set>
                                    <p:animEffect transition="in" filter="diamond(in)">
                                      <p:cBhvr>
                                        <p:cTn id="7" dur="20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900113" y="333375"/>
            <a:ext cx="7772400" cy="863600"/>
          </a:xfrm>
        </p:spPr>
        <p:txBody>
          <a:bodyPr>
            <a:normAutofit fontScale="90000"/>
          </a:bodyPr>
          <a:lstStyle/>
          <a:p>
            <a:pPr algn="ctr" eaLnBrk="1" fontAlgn="auto" hangingPunct="1">
              <a:spcAft>
                <a:spcPts val="0"/>
              </a:spcAft>
              <a:defRPr/>
            </a:pPr>
            <a:r>
              <a:rPr lang="en-US" dirty="0" smtClean="0"/>
              <a:t>   </a:t>
            </a:r>
            <a:r>
              <a:rPr lang="ru-RU" dirty="0" err="1" smtClean="0"/>
              <a:t>Geography</a:t>
            </a:r>
            <a:r>
              <a:rPr lang="ru-RU" dirty="0" smtClean="0"/>
              <a:t/>
            </a:r>
            <a:br>
              <a:rPr lang="ru-RU" dirty="0" smtClean="0"/>
            </a:br>
            <a:endParaRPr lang="ru-RU" dirty="0" smtClean="0"/>
          </a:p>
        </p:txBody>
      </p:sp>
      <p:pic>
        <p:nvPicPr>
          <p:cNvPr id="15363" name="Picture 10" descr="great-britain-new"/>
          <p:cNvPicPr>
            <a:picLocks noGrp="1" noChangeAspect="1" noChangeArrowheads="1"/>
          </p:cNvPicPr>
          <p:nvPr>
            <p:ph sz="half" idx="1"/>
          </p:nvPr>
        </p:nvPicPr>
        <p:blipFill>
          <a:blip r:embed="rId2" cstate="email"/>
          <a:srcRect/>
          <a:stretch>
            <a:fillRect/>
          </a:stretch>
        </p:blipFill>
        <p:spPr>
          <a:xfrm>
            <a:off x="914400" y="1620838"/>
            <a:ext cx="3810000" cy="4489450"/>
          </a:xfrm>
          <a:noFill/>
        </p:spPr>
      </p:pic>
      <p:sp>
        <p:nvSpPr>
          <p:cNvPr id="15364" name="Rectangle 9"/>
          <p:cNvSpPr>
            <a:spLocks noGrp="1" noChangeArrowheads="1"/>
          </p:cNvSpPr>
          <p:nvPr>
            <p:ph type="body" sz="half" idx="2"/>
          </p:nvPr>
        </p:nvSpPr>
        <p:spPr/>
        <p:txBody>
          <a:bodyPr/>
          <a:lstStyle/>
          <a:p>
            <a:pPr eaLnBrk="1" hangingPunct="1">
              <a:lnSpc>
                <a:spcPct val="80000"/>
              </a:lnSpc>
            </a:pPr>
            <a:r>
              <a:rPr lang="ru-RU" sz="2000" b="1" smtClean="0"/>
              <a:t>  </a:t>
            </a:r>
            <a:r>
              <a:rPr lang="ru-RU" sz="2000" b="1" smtClean="0">
                <a:solidFill>
                  <a:schemeClr val="tx2"/>
                </a:solidFill>
              </a:rPr>
              <a:t>Englan</a:t>
            </a:r>
            <a:r>
              <a:rPr lang="en-US" sz="2000" b="1" smtClean="0">
                <a:solidFill>
                  <a:schemeClr val="tx2"/>
                </a:solidFill>
              </a:rPr>
              <a:t>d</a:t>
            </a:r>
            <a:r>
              <a:rPr lang="ru-RU" sz="2000" smtClean="0">
                <a:solidFill>
                  <a:schemeClr val="tx2"/>
                </a:solidFill>
              </a:rPr>
              <a:t> is a country that is part of the United Kingdom. England shares land borders with Scotland to the north and Wales to the west and elsewhere is bordered by the North Sea, Irish Sea, Celtic Sea, Bristol Channel and English Channel. </a:t>
            </a:r>
            <a:endParaRPr lang="en-US" sz="2000" smtClean="0">
              <a:solidFill>
                <a:schemeClr val="tx2"/>
              </a:solidFill>
            </a:endParaRPr>
          </a:p>
          <a:p>
            <a:pPr eaLnBrk="1" hangingPunct="1">
              <a:lnSpc>
                <a:spcPct val="80000"/>
              </a:lnSpc>
            </a:pPr>
            <a:r>
              <a:rPr lang="ru-RU" sz="2000" smtClean="0">
                <a:solidFill>
                  <a:schemeClr val="tx2"/>
                </a:solidFill>
              </a:rPr>
              <a:t> </a:t>
            </a:r>
            <a:r>
              <a:rPr lang="en-US" sz="2000" smtClean="0">
                <a:solidFill>
                  <a:schemeClr val="tx2"/>
                </a:solidFill>
              </a:rPr>
              <a:t>London, the capital of Great Britain, lies in the valley of the Thames. «Greater London» stretches for over thirty miles from north to south and for over thirty miles from east to west.</a:t>
            </a:r>
            <a:endParaRPr lang="ru-RU" sz="200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sz="quarter"/>
          </p:nvPr>
        </p:nvSpPr>
        <p:spPr>
          <a:xfrm>
            <a:off x="900113" y="188913"/>
            <a:ext cx="7772400" cy="1143000"/>
          </a:xfrm>
        </p:spPr>
        <p:txBody>
          <a:bodyPr/>
          <a:lstStyle/>
          <a:p>
            <a:pPr algn="ctr" eaLnBrk="1" hangingPunct="1"/>
            <a:r>
              <a:rPr lang="en-US" smtClean="0"/>
              <a:t> </a:t>
            </a:r>
            <a:r>
              <a:rPr lang="ru-RU" smtClean="0"/>
              <a:t>Geography</a:t>
            </a:r>
          </a:p>
        </p:txBody>
      </p:sp>
      <p:pic>
        <p:nvPicPr>
          <p:cNvPr id="16387" name="Picture 9" descr="london"/>
          <p:cNvPicPr>
            <a:picLocks noGrp="1" noChangeAspect="1" noChangeArrowheads="1"/>
          </p:cNvPicPr>
          <p:nvPr>
            <p:ph sz="quarter" idx="1"/>
          </p:nvPr>
        </p:nvPicPr>
        <p:blipFill>
          <a:blip r:embed="rId2" cstate="email"/>
          <a:srcRect/>
          <a:stretch>
            <a:fillRect/>
          </a:stretch>
        </p:blipFill>
        <p:spPr>
          <a:xfrm>
            <a:off x="1619250" y="1412875"/>
            <a:ext cx="2592388" cy="1731963"/>
          </a:xfrm>
          <a:noFill/>
        </p:spPr>
      </p:pic>
      <p:pic>
        <p:nvPicPr>
          <p:cNvPr id="16388" name="Picture 18" descr="image003"/>
          <p:cNvPicPr>
            <a:picLocks noGrp="1" noChangeAspect="1" noChangeArrowheads="1"/>
          </p:cNvPicPr>
          <p:nvPr>
            <p:ph sz="quarter" idx="2"/>
          </p:nvPr>
        </p:nvPicPr>
        <p:blipFill>
          <a:blip r:embed="rId3" cstate="email"/>
          <a:srcRect/>
          <a:stretch>
            <a:fillRect/>
          </a:stretch>
        </p:blipFill>
        <p:spPr>
          <a:xfrm>
            <a:off x="5148263" y="1916113"/>
            <a:ext cx="2641600" cy="1462087"/>
          </a:xfrm>
          <a:noFill/>
        </p:spPr>
      </p:pic>
      <p:pic>
        <p:nvPicPr>
          <p:cNvPr id="16389" name="Picture 13" descr="image001"/>
          <p:cNvPicPr>
            <a:picLocks noGrp="1" noChangeAspect="1" noChangeArrowheads="1"/>
          </p:cNvPicPr>
          <p:nvPr>
            <p:ph sz="quarter" idx="3"/>
          </p:nvPr>
        </p:nvPicPr>
        <p:blipFill>
          <a:blip r:embed="rId4" cstate="email"/>
          <a:srcRect/>
          <a:stretch>
            <a:fillRect/>
          </a:stretch>
        </p:blipFill>
        <p:spPr>
          <a:xfrm>
            <a:off x="1547813" y="4365625"/>
            <a:ext cx="2286000" cy="1714500"/>
          </a:xfrm>
          <a:noFill/>
        </p:spPr>
      </p:pic>
      <p:pic>
        <p:nvPicPr>
          <p:cNvPr id="16390" name="Picture 19" descr="image004"/>
          <p:cNvPicPr>
            <a:picLocks noGrp="1" noChangeAspect="1" noChangeArrowheads="1"/>
          </p:cNvPicPr>
          <p:nvPr>
            <p:ph sz="quarter" idx="4"/>
          </p:nvPr>
        </p:nvPicPr>
        <p:blipFill>
          <a:blip r:embed="rId5" cstate="email"/>
          <a:srcRect/>
          <a:stretch>
            <a:fillRect/>
          </a:stretch>
        </p:blipFill>
        <p:spPr>
          <a:xfrm>
            <a:off x="5435600" y="4292600"/>
            <a:ext cx="2355850" cy="1477963"/>
          </a:xfrm>
          <a:noFill/>
        </p:spPr>
      </p:pic>
      <p:sp>
        <p:nvSpPr>
          <p:cNvPr id="16391" name="Text Box 10"/>
          <p:cNvSpPr txBox="1">
            <a:spLocks noChangeArrowheads="1"/>
          </p:cNvSpPr>
          <p:nvPr/>
        </p:nvSpPr>
        <p:spPr bwMode="auto">
          <a:xfrm>
            <a:off x="1835150" y="3644900"/>
            <a:ext cx="2520950" cy="366713"/>
          </a:xfrm>
          <a:prstGeom prst="rect">
            <a:avLst/>
          </a:prstGeom>
          <a:noFill/>
          <a:ln w="9525">
            <a:noFill/>
            <a:miter lim="800000"/>
            <a:headEnd/>
            <a:tailEnd/>
          </a:ln>
        </p:spPr>
        <p:txBody>
          <a:bodyPr>
            <a:spAutoFit/>
          </a:bodyPr>
          <a:lstStyle/>
          <a:p>
            <a:pPr>
              <a:spcBef>
                <a:spcPct val="50000"/>
              </a:spcBef>
            </a:pPr>
            <a:endParaRPr lang="ru-RU" sz="1800"/>
          </a:p>
        </p:txBody>
      </p:sp>
      <p:sp>
        <p:nvSpPr>
          <p:cNvPr id="15368" name="Text Box 12"/>
          <p:cNvSpPr txBox="1">
            <a:spLocks noChangeArrowheads="1"/>
          </p:cNvSpPr>
          <p:nvPr/>
        </p:nvSpPr>
        <p:spPr bwMode="auto">
          <a:xfrm>
            <a:off x="1692275" y="3429000"/>
            <a:ext cx="2808288" cy="738188"/>
          </a:xfrm>
          <a:prstGeom prst="rect">
            <a:avLst/>
          </a:prstGeom>
          <a:noFill/>
          <a:ln w="9525">
            <a:noFill/>
            <a:miter lim="800000"/>
            <a:headEnd/>
            <a:tailEnd/>
          </a:ln>
        </p:spPr>
        <p:txBody>
          <a:bodyPr>
            <a:spAutoFit/>
          </a:bodyPr>
          <a:lstStyle/>
          <a:p>
            <a:pPr>
              <a:spcBef>
                <a:spcPct val="50000"/>
              </a:spcBef>
              <a:defRPr/>
            </a:pPr>
            <a:r>
              <a:rPr lang="ru-RU" sz="1400" dirty="0"/>
              <a:t> </a:t>
            </a:r>
            <a:r>
              <a:rPr lang="ru-RU" sz="1400" b="1" dirty="0" err="1">
                <a:solidFill>
                  <a:schemeClr val="tx2">
                    <a:lumMod val="75000"/>
                  </a:schemeClr>
                </a:solidFill>
              </a:rPr>
              <a:t>The</a:t>
            </a:r>
            <a:r>
              <a:rPr lang="ru-RU" sz="1400" b="1" dirty="0">
                <a:solidFill>
                  <a:schemeClr val="tx2">
                    <a:lumMod val="75000"/>
                  </a:schemeClr>
                </a:solidFill>
              </a:rPr>
              <a:t> </a:t>
            </a:r>
            <a:r>
              <a:rPr lang="ru-RU" sz="1400" b="1" dirty="0" err="1">
                <a:solidFill>
                  <a:schemeClr val="tx2">
                    <a:lumMod val="75000"/>
                  </a:schemeClr>
                </a:solidFill>
              </a:rPr>
              <a:t>rolling</a:t>
            </a:r>
            <a:r>
              <a:rPr lang="ru-RU" sz="1400" b="1" dirty="0">
                <a:solidFill>
                  <a:schemeClr val="tx2">
                    <a:lumMod val="75000"/>
                  </a:schemeClr>
                </a:solidFill>
              </a:rPr>
              <a:t> </a:t>
            </a:r>
            <a:r>
              <a:rPr lang="ru-RU" sz="1400" b="1" dirty="0" err="1">
                <a:solidFill>
                  <a:schemeClr val="tx2">
                    <a:lumMod val="75000"/>
                  </a:schemeClr>
                </a:solidFill>
              </a:rPr>
              <a:t>terrain</a:t>
            </a:r>
            <a:r>
              <a:rPr lang="ru-RU" sz="1400" b="1" dirty="0">
                <a:solidFill>
                  <a:schemeClr val="tx2">
                    <a:lumMod val="75000"/>
                  </a:schemeClr>
                </a:solidFill>
              </a:rPr>
              <a:t> </a:t>
            </a:r>
            <a:r>
              <a:rPr lang="ru-RU" sz="1400" b="1" dirty="0" err="1">
                <a:solidFill>
                  <a:schemeClr val="tx2">
                    <a:lumMod val="75000"/>
                  </a:schemeClr>
                </a:solidFill>
              </a:rPr>
              <a:t>of</a:t>
            </a:r>
            <a:r>
              <a:rPr lang="ru-RU" sz="1400" b="1" dirty="0">
                <a:solidFill>
                  <a:schemeClr val="tx2">
                    <a:lumMod val="75000"/>
                  </a:schemeClr>
                </a:solidFill>
              </a:rPr>
              <a:t> </a:t>
            </a:r>
            <a:r>
              <a:rPr lang="ru-RU" sz="1400" b="1" dirty="0" err="1">
                <a:solidFill>
                  <a:schemeClr val="tx2">
                    <a:lumMod val="75000"/>
                  </a:schemeClr>
                </a:solidFill>
              </a:rPr>
              <a:t>the</a:t>
            </a:r>
            <a:r>
              <a:rPr lang="ru-RU" sz="1400" b="1" dirty="0">
                <a:solidFill>
                  <a:schemeClr val="tx2">
                    <a:lumMod val="75000"/>
                  </a:schemeClr>
                </a:solidFill>
              </a:rPr>
              <a:t> </a:t>
            </a:r>
            <a:r>
              <a:rPr lang="ru-RU" sz="1400" b="1" dirty="0" err="1">
                <a:solidFill>
                  <a:schemeClr val="tx2">
                    <a:lumMod val="75000"/>
                  </a:schemeClr>
                </a:solidFill>
              </a:rPr>
              <a:t>North</a:t>
            </a:r>
            <a:r>
              <a:rPr lang="ru-RU" sz="1400" b="1" dirty="0">
                <a:solidFill>
                  <a:schemeClr val="tx2">
                    <a:lumMod val="75000"/>
                  </a:schemeClr>
                </a:solidFill>
              </a:rPr>
              <a:t> </a:t>
            </a:r>
            <a:r>
              <a:rPr lang="ru-RU" sz="1400" b="1" dirty="0" err="1">
                <a:solidFill>
                  <a:schemeClr val="tx2">
                    <a:lumMod val="75000"/>
                  </a:schemeClr>
                </a:solidFill>
              </a:rPr>
              <a:t>York</a:t>
            </a:r>
            <a:r>
              <a:rPr lang="ru-RU" sz="1400" b="1" dirty="0">
                <a:solidFill>
                  <a:schemeClr val="tx2">
                    <a:lumMod val="75000"/>
                  </a:schemeClr>
                </a:solidFill>
              </a:rPr>
              <a:t> </a:t>
            </a:r>
            <a:r>
              <a:rPr lang="ru-RU" sz="1400" b="1" dirty="0" err="1">
                <a:solidFill>
                  <a:schemeClr val="tx2">
                    <a:lumMod val="75000"/>
                  </a:schemeClr>
                </a:solidFill>
              </a:rPr>
              <a:t>Moors</a:t>
            </a:r>
            <a:r>
              <a:rPr lang="ru-RU" sz="1400" b="1" dirty="0">
                <a:solidFill>
                  <a:schemeClr val="tx2">
                    <a:lumMod val="75000"/>
                  </a:schemeClr>
                </a:solidFill>
              </a:rPr>
              <a:t> (национальный</a:t>
            </a:r>
            <a:r>
              <a:rPr lang="en-US" sz="1400" b="1" dirty="0">
                <a:solidFill>
                  <a:schemeClr val="tx2">
                    <a:lumMod val="75000"/>
                  </a:schemeClr>
                </a:solidFill>
              </a:rPr>
              <a:t> </a:t>
            </a:r>
            <a:r>
              <a:rPr lang="ru-RU" sz="1400" b="1" dirty="0">
                <a:solidFill>
                  <a:schemeClr val="tx2">
                    <a:lumMod val="75000"/>
                  </a:schemeClr>
                </a:solidFill>
              </a:rPr>
              <a:t>парк</a:t>
            </a:r>
            <a:r>
              <a:rPr lang="en-US" sz="1400" b="1" dirty="0">
                <a:solidFill>
                  <a:schemeClr val="tx2">
                    <a:lumMod val="75000"/>
                  </a:schemeClr>
                </a:solidFill>
              </a:rPr>
              <a:t> </a:t>
            </a:r>
            <a:r>
              <a:rPr lang="ru-RU" sz="1400" b="1" dirty="0">
                <a:solidFill>
                  <a:schemeClr val="tx2">
                    <a:lumMod val="75000"/>
                  </a:schemeClr>
                </a:solidFill>
              </a:rPr>
              <a:t>в</a:t>
            </a:r>
            <a:r>
              <a:rPr lang="en-US" sz="1400" b="1" dirty="0">
                <a:solidFill>
                  <a:schemeClr val="tx2">
                    <a:lumMod val="75000"/>
                  </a:schemeClr>
                </a:solidFill>
              </a:rPr>
              <a:t> </a:t>
            </a:r>
            <a:r>
              <a:rPr lang="ru-RU" sz="1400" b="1" dirty="0">
                <a:solidFill>
                  <a:schemeClr val="tx2">
                    <a:lumMod val="75000"/>
                  </a:schemeClr>
                </a:solidFill>
              </a:rPr>
              <a:t>Северной</a:t>
            </a:r>
            <a:r>
              <a:rPr lang="en-US" sz="1400" b="1" dirty="0">
                <a:solidFill>
                  <a:schemeClr val="tx2">
                    <a:lumMod val="75000"/>
                  </a:schemeClr>
                </a:solidFill>
              </a:rPr>
              <a:t> </a:t>
            </a:r>
            <a:r>
              <a:rPr lang="ru-RU" sz="1400" b="1" dirty="0">
                <a:solidFill>
                  <a:schemeClr val="tx2">
                    <a:lumMod val="75000"/>
                  </a:schemeClr>
                </a:solidFill>
              </a:rPr>
              <a:t>Англии</a:t>
            </a:r>
            <a:r>
              <a:rPr lang="en-US" sz="1400" b="1" dirty="0">
                <a:solidFill>
                  <a:schemeClr val="tx2">
                    <a:lumMod val="75000"/>
                  </a:schemeClr>
                </a:solidFill>
              </a:rPr>
              <a:t>)</a:t>
            </a:r>
            <a:endParaRPr lang="ru-RU" sz="1400" b="1" dirty="0">
              <a:solidFill>
                <a:schemeClr val="tx2">
                  <a:lumMod val="75000"/>
                </a:schemeClr>
              </a:solidFill>
            </a:endParaRPr>
          </a:p>
        </p:txBody>
      </p:sp>
      <p:sp>
        <p:nvSpPr>
          <p:cNvPr id="15369" name="Text Box 17"/>
          <p:cNvSpPr txBox="1">
            <a:spLocks noChangeArrowheads="1"/>
          </p:cNvSpPr>
          <p:nvPr/>
        </p:nvSpPr>
        <p:spPr bwMode="auto">
          <a:xfrm>
            <a:off x="1619250" y="6127750"/>
            <a:ext cx="2447925" cy="738188"/>
          </a:xfrm>
          <a:prstGeom prst="rect">
            <a:avLst/>
          </a:prstGeom>
          <a:noFill/>
          <a:ln w="9525">
            <a:noFill/>
            <a:miter lim="800000"/>
            <a:headEnd/>
            <a:tailEnd/>
          </a:ln>
        </p:spPr>
        <p:txBody>
          <a:bodyPr>
            <a:spAutoFit/>
          </a:bodyPr>
          <a:lstStyle/>
          <a:p>
            <a:pPr>
              <a:spcBef>
                <a:spcPct val="50000"/>
              </a:spcBef>
              <a:defRPr/>
            </a:pPr>
            <a:r>
              <a:rPr lang="ru-RU" sz="1400" b="1" dirty="0">
                <a:solidFill>
                  <a:schemeClr val="tx2">
                    <a:lumMod val="75000"/>
                  </a:schemeClr>
                </a:solidFill>
              </a:rPr>
              <a:t>A </a:t>
            </a:r>
            <a:r>
              <a:rPr lang="ru-RU" sz="1400" b="1" dirty="0" err="1">
                <a:solidFill>
                  <a:schemeClr val="tx2">
                    <a:lumMod val="75000"/>
                  </a:schemeClr>
                </a:solidFill>
              </a:rPr>
              <a:t>view</a:t>
            </a:r>
            <a:r>
              <a:rPr lang="ru-RU" sz="1400" b="1" dirty="0">
                <a:solidFill>
                  <a:schemeClr val="tx2">
                    <a:lumMod val="75000"/>
                  </a:schemeClr>
                </a:solidFill>
              </a:rPr>
              <a:t> </a:t>
            </a:r>
            <a:r>
              <a:rPr lang="ru-RU" sz="1400" b="1" dirty="0" err="1">
                <a:solidFill>
                  <a:schemeClr val="tx2">
                    <a:lumMod val="75000"/>
                  </a:schemeClr>
                </a:solidFill>
              </a:rPr>
              <a:t>of</a:t>
            </a:r>
            <a:r>
              <a:rPr lang="ru-RU" sz="1400" b="1" dirty="0">
                <a:solidFill>
                  <a:schemeClr val="tx2">
                    <a:lumMod val="75000"/>
                  </a:schemeClr>
                </a:solidFill>
              </a:rPr>
              <a:t> </a:t>
            </a:r>
            <a:r>
              <a:rPr lang="ru-RU" sz="1400" b="1" dirty="0" err="1">
                <a:solidFill>
                  <a:schemeClr val="tx2">
                    <a:lumMod val="75000"/>
                  </a:schemeClr>
                </a:solidFill>
              </a:rPr>
              <a:t>Borrowdale</a:t>
            </a:r>
            <a:r>
              <a:rPr lang="ru-RU" sz="1400" b="1" dirty="0">
                <a:solidFill>
                  <a:schemeClr val="tx2">
                    <a:lumMod val="75000"/>
                  </a:schemeClr>
                </a:solidFill>
              </a:rPr>
              <a:t> </a:t>
            </a:r>
            <a:r>
              <a:rPr lang="ru-RU" sz="1400" b="1" dirty="0" err="1">
                <a:solidFill>
                  <a:schemeClr val="tx2">
                    <a:lumMod val="75000"/>
                  </a:schemeClr>
                </a:solidFill>
              </a:rPr>
              <a:t>from</a:t>
            </a:r>
            <a:r>
              <a:rPr lang="ru-RU" sz="1400" b="1" dirty="0">
                <a:solidFill>
                  <a:schemeClr val="tx2">
                    <a:lumMod val="75000"/>
                  </a:schemeClr>
                </a:solidFill>
              </a:rPr>
              <a:t> </a:t>
            </a:r>
            <a:r>
              <a:rPr lang="ru-RU" sz="1400" b="1" dirty="0" err="1">
                <a:solidFill>
                  <a:schemeClr val="tx2">
                    <a:lumMod val="75000"/>
                  </a:schemeClr>
                </a:solidFill>
              </a:rPr>
              <a:t>Grayrigg</a:t>
            </a:r>
            <a:r>
              <a:rPr lang="ru-RU" sz="1400" b="1" dirty="0">
                <a:solidFill>
                  <a:schemeClr val="tx2">
                    <a:lumMod val="75000"/>
                  </a:schemeClr>
                </a:solidFill>
              </a:rPr>
              <a:t> </a:t>
            </a:r>
            <a:r>
              <a:rPr lang="ru-RU" sz="1400" b="1" dirty="0" err="1">
                <a:solidFill>
                  <a:schemeClr val="tx2">
                    <a:lumMod val="75000"/>
                  </a:schemeClr>
                </a:solidFill>
              </a:rPr>
              <a:t>Forest</a:t>
            </a:r>
            <a:r>
              <a:rPr lang="ru-RU" sz="1400" b="1" dirty="0">
                <a:solidFill>
                  <a:schemeClr val="tx2">
                    <a:lumMod val="75000"/>
                  </a:schemeClr>
                </a:solidFill>
              </a:rPr>
              <a:t> </a:t>
            </a:r>
            <a:r>
              <a:rPr lang="ru-RU" sz="1400" b="1" dirty="0" err="1">
                <a:solidFill>
                  <a:schemeClr val="tx2">
                    <a:lumMod val="75000"/>
                  </a:schemeClr>
                </a:solidFill>
              </a:rPr>
              <a:t>in</a:t>
            </a:r>
            <a:r>
              <a:rPr lang="ru-RU" sz="1400" b="1" dirty="0">
                <a:solidFill>
                  <a:schemeClr val="tx2">
                    <a:lumMod val="75000"/>
                  </a:schemeClr>
                </a:solidFill>
              </a:rPr>
              <a:t> </a:t>
            </a:r>
            <a:r>
              <a:rPr lang="ru-RU" sz="1400" b="1" dirty="0" err="1">
                <a:solidFill>
                  <a:schemeClr val="tx2">
                    <a:lumMod val="75000"/>
                  </a:schemeClr>
                </a:solidFill>
              </a:rPr>
              <a:t>the</a:t>
            </a:r>
            <a:r>
              <a:rPr lang="ru-RU" sz="1400" b="1" dirty="0">
                <a:solidFill>
                  <a:schemeClr val="tx2">
                    <a:lumMod val="75000"/>
                  </a:schemeClr>
                </a:solidFill>
              </a:rPr>
              <a:t> </a:t>
            </a:r>
            <a:r>
              <a:rPr lang="ru-RU" sz="1400" b="1" dirty="0" err="1">
                <a:solidFill>
                  <a:schemeClr val="tx2">
                    <a:lumMod val="75000"/>
                  </a:schemeClr>
                </a:solidFill>
              </a:rPr>
              <a:t>Lake</a:t>
            </a:r>
            <a:r>
              <a:rPr lang="ru-RU" sz="1400" b="1" dirty="0">
                <a:solidFill>
                  <a:schemeClr val="tx2">
                    <a:lumMod val="75000"/>
                  </a:schemeClr>
                </a:solidFill>
              </a:rPr>
              <a:t> </a:t>
            </a:r>
            <a:r>
              <a:rPr lang="ru-RU" sz="1400" b="1" dirty="0" err="1">
                <a:solidFill>
                  <a:schemeClr val="tx2">
                    <a:lumMod val="75000"/>
                  </a:schemeClr>
                </a:solidFill>
              </a:rPr>
              <a:t>District</a:t>
            </a:r>
            <a:r>
              <a:rPr lang="ru-RU" sz="1400" b="1" dirty="0">
                <a:solidFill>
                  <a:schemeClr val="tx2">
                    <a:lumMod val="75000"/>
                  </a:schemeClr>
                </a:solidFill>
              </a:rPr>
              <a:t>.</a:t>
            </a:r>
          </a:p>
        </p:txBody>
      </p:sp>
      <p:sp>
        <p:nvSpPr>
          <p:cNvPr id="15370" name="Text Box 20"/>
          <p:cNvSpPr txBox="1">
            <a:spLocks noChangeArrowheads="1"/>
          </p:cNvSpPr>
          <p:nvPr/>
        </p:nvSpPr>
        <p:spPr bwMode="auto">
          <a:xfrm>
            <a:off x="5148263" y="3429000"/>
            <a:ext cx="3384550" cy="523875"/>
          </a:xfrm>
          <a:prstGeom prst="rect">
            <a:avLst/>
          </a:prstGeom>
          <a:noFill/>
          <a:ln w="9525">
            <a:noFill/>
            <a:miter lim="800000"/>
            <a:headEnd/>
            <a:tailEnd/>
          </a:ln>
        </p:spPr>
        <p:txBody>
          <a:bodyPr>
            <a:spAutoFit/>
          </a:bodyPr>
          <a:lstStyle/>
          <a:p>
            <a:pPr>
              <a:spcBef>
                <a:spcPct val="50000"/>
              </a:spcBef>
              <a:defRPr/>
            </a:pPr>
            <a:r>
              <a:rPr lang="en-US" sz="1400" b="1" dirty="0" err="1">
                <a:solidFill>
                  <a:schemeClr val="tx2">
                    <a:lumMod val="75000"/>
                  </a:schemeClr>
                </a:solidFill>
              </a:rPr>
              <a:t>Pulteney</a:t>
            </a:r>
            <a:r>
              <a:rPr lang="en-US" sz="1400" b="1" dirty="0">
                <a:solidFill>
                  <a:schemeClr val="tx2">
                    <a:lumMod val="75000"/>
                  </a:schemeClr>
                </a:solidFill>
              </a:rPr>
              <a:t> Bridge across the River Avon</a:t>
            </a:r>
            <a:r>
              <a:rPr lang="en-US" sz="1400" dirty="0">
                <a:solidFill>
                  <a:schemeClr val="tx2">
                    <a:lumMod val="75000"/>
                  </a:schemeClr>
                </a:solidFill>
              </a:rPr>
              <a:t> </a:t>
            </a:r>
            <a:endParaRPr lang="ru-RU" sz="1400" dirty="0">
              <a:solidFill>
                <a:schemeClr val="tx2">
                  <a:lumMod val="75000"/>
                </a:schemeClr>
              </a:solidFill>
            </a:endParaRPr>
          </a:p>
        </p:txBody>
      </p:sp>
      <p:sp>
        <p:nvSpPr>
          <p:cNvPr id="16395" name="Text Box 21"/>
          <p:cNvSpPr txBox="1">
            <a:spLocks noChangeArrowheads="1"/>
          </p:cNvSpPr>
          <p:nvPr/>
        </p:nvSpPr>
        <p:spPr bwMode="auto">
          <a:xfrm>
            <a:off x="5580063" y="5876925"/>
            <a:ext cx="184150" cy="366713"/>
          </a:xfrm>
          <a:prstGeom prst="rect">
            <a:avLst/>
          </a:prstGeom>
          <a:noFill/>
          <a:ln w="9525">
            <a:noFill/>
            <a:miter lim="800000"/>
            <a:headEnd/>
            <a:tailEnd/>
          </a:ln>
        </p:spPr>
        <p:txBody>
          <a:bodyPr wrap="none">
            <a:spAutoFit/>
          </a:bodyPr>
          <a:lstStyle/>
          <a:p>
            <a:endParaRPr lang="ru-RU" sz="1800"/>
          </a:p>
        </p:txBody>
      </p:sp>
      <p:sp>
        <p:nvSpPr>
          <p:cNvPr id="15372" name="Text Box 22"/>
          <p:cNvSpPr txBox="1">
            <a:spLocks noChangeArrowheads="1"/>
          </p:cNvSpPr>
          <p:nvPr/>
        </p:nvSpPr>
        <p:spPr bwMode="auto">
          <a:xfrm>
            <a:off x="5364163" y="5805488"/>
            <a:ext cx="3384550" cy="523875"/>
          </a:xfrm>
          <a:prstGeom prst="rect">
            <a:avLst/>
          </a:prstGeom>
          <a:noFill/>
          <a:ln w="9525">
            <a:noFill/>
            <a:miter lim="800000"/>
            <a:headEnd/>
            <a:tailEnd/>
          </a:ln>
        </p:spPr>
        <p:txBody>
          <a:bodyPr>
            <a:spAutoFit/>
          </a:bodyPr>
          <a:lstStyle/>
          <a:p>
            <a:pPr>
              <a:spcBef>
                <a:spcPct val="50000"/>
              </a:spcBef>
              <a:defRPr/>
            </a:pPr>
            <a:r>
              <a:rPr lang="ru-RU" sz="1400" b="1" dirty="0">
                <a:solidFill>
                  <a:schemeClr val="tx2">
                    <a:lumMod val="75000"/>
                  </a:schemeClr>
                </a:solidFill>
              </a:rPr>
              <a:t>A </a:t>
            </a:r>
            <a:r>
              <a:rPr lang="ru-RU" sz="1400" b="1" dirty="0" err="1">
                <a:solidFill>
                  <a:schemeClr val="tx2">
                    <a:lumMod val="75000"/>
                  </a:schemeClr>
                </a:solidFill>
              </a:rPr>
              <a:t>view</a:t>
            </a:r>
            <a:r>
              <a:rPr lang="ru-RU" sz="1400" b="1" dirty="0">
                <a:solidFill>
                  <a:schemeClr val="tx2">
                    <a:lumMod val="75000"/>
                  </a:schemeClr>
                </a:solidFill>
              </a:rPr>
              <a:t> </a:t>
            </a:r>
            <a:r>
              <a:rPr lang="ru-RU" sz="1400" b="1" dirty="0" err="1">
                <a:solidFill>
                  <a:schemeClr val="tx2">
                    <a:lumMod val="75000"/>
                  </a:schemeClr>
                </a:solidFill>
              </a:rPr>
              <a:t>of</a:t>
            </a:r>
            <a:r>
              <a:rPr lang="ru-RU" sz="1400" b="1" dirty="0">
                <a:solidFill>
                  <a:schemeClr val="tx2">
                    <a:lumMod val="75000"/>
                  </a:schemeClr>
                </a:solidFill>
              </a:rPr>
              <a:t> </a:t>
            </a:r>
            <a:r>
              <a:rPr lang="ru-RU" sz="1400" b="1" dirty="0" err="1">
                <a:solidFill>
                  <a:schemeClr val="tx2">
                    <a:lumMod val="75000"/>
                  </a:schemeClr>
                </a:solidFill>
              </a:rPr>
              <a:t>Sheffield</a:t>
            </a:r>
            <a:r>
              <a:rPr lang="ru-RU" sz="1400" b="1" dirty="0">
                <a:solidFill>
                  <a:schemeClr val="tx2">
                    <a:lumMod val="75000"/>
                  </a:schemeClr>
                </a:solidFill>
              </a:rPr>
              <a:t>, </a:t>
            </a:r>
            <a:r>
              <a:rPr lang="ru-RU" sz="1400" b="1" dirty="0" err="1">
                <a:solidFill>
                  <a:schemeClr val="tx2">
                    <a:lumMod val="75000"/>
                  </a:schemeClr>
                </a:solidFill>
              </a:rPr>
              <a:t>one</a:t>
            </a:r>
            <a:r>
              <a:rPr lang="ru-RU" sz="1400" b="1" dirty="0">
                <a:solidFill>
                  <a:schemeClr val="tx2">
                    <a:lumMod val="75000"/>
                  </a:schemeClr>
                </a:solidFill>
              </a:rPr>
              <a:t> </a:t>
            </a:r>
            <a:r>
              <a:rPr lang="ru-RU" sz="1400" b="1" dirty="0" err="1">
                <a:solidFill>
                  <a:schemeClr val="tx2">
                    <a:lumMod val="75000"/>
                  </a:schemeClr>
                </a:solidFill>
              </a:rPr>
              <a:t>of</a:t>
            </a:r>
            <a:r>
              <a:rPr lang="ru-RU" sz="1400" b="1" dirty="0">
                <a:solidFill>
                  <a:schemeClr val="tx2">
                    <a:lumMod val="75000"/>
                  </a:schemeClr>
                </a:solidFill>
              </a:rPr>
              <a:t> </a:t>
            </a:r>
            <a:r>
              <a:rPr lang="ru-RU" sz="1400" b="1" dirty="0" err="1">
                <a:solidFill>
                  <a:schemeClr val="tx2">
                    <a:lumMod val="75000"/>
                  </a:schemeClr>
                </a:solidFill>
              </a:rPr>
              <a:t>England's</a:t>
            </a:r>
            <a:r>
              <a:rPr lang="ru-RU" sz="1400" b="1" dirty="0">
                <a:solidFill>
                  <a:schemeClr val="tx2">
                    <a:lumMod val="75000"/>
                  </a:schemeClr>
                </a:solidFill>
              </a:rPr>
              <a:t> </a:t>
            </a:r>
            <a:r>
              <a:rPr lang="ru-RU" sz="1400" b="1" dirty="0" err="1">
                <a:solidFill>
                  <a:schemeClr val="tx2">
                    <a:lumMod val="75000"/>
                  </a:schemeClr>
                </a:solidFill>
              </a:rPr>
              <a:t>largest</a:t>
            </a:r>
            <a:r>
              <a:rPr lang="ru-RU" sz="1400" b="1" dirty="0">
                <a:solidFill>
                  <a:schemeClr val="tx2">
                    <a:lumMod val="75000"/>
                  </a:schemeClr>
                </a:solidFill>
              </a:rPr>
              <a:t> </a:t>
            </a:r>
            <a:r>
              <a:rPr lang="ru-RU" sz="1400" b="1" dirty="0" err="1">
                <a:solidFill>
                  <a:schemeClr val="tx2">
                    <a:lumMod val="75000"/>
                  </a:schemeClr>
                </a:solidFill>
              </a:rPr>
              <a:t>cities</a:t>
            </a:r>
            <a:endParaRPr lang="ru-RU" sz="1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ru-RU" smtClean="0"/>
              <a:t> </a:t>
            </a:r>
          </a:p>
        </p:txBody>
      </p:sp>
      <p:pic>
        <p:nvPicPr>
          <p:cNvPr id="17411" name="Picture 7" descr="image005"/>
          <p:cNvPicPr>
            <a:picLocks noGrp="1" noChangeAspect="1" noChangeArrowheads="1"/>
          </p:cNvPicPr>
          <p:nvPr>
            <p:ph sz="half" idx="1"/>
          </p:nvPr>
        </p:nvPicPr>
        <p:blipFill>
          <a:blip r:embed="rId2" cstate="email"/>
          <a:srcRect/>
          <a:stretch>
            <a:fillRect/>
          </a:stretch>
        </p:blipFill>
        <p:spPr>
          <a:xfrm>
            <a:off x="1071563" y="1428750"/>
            <a:ext cx="3571875" cy="2635250"/>
          </a:xfrm>
          <a:noFill/>
        </p:spPr>
      </p:pic>
      <p:sp>
        <p:nvSpPr>
          <p:cNvPr id="16388" name="Rectangle 6"/>
          <p:cNvSpPr>
            <a:spLocks noGrp="1" noChangeArrowheads="1"/>
          </p:cNvSpPr>
          <p:nvPr>
            <p:ph type="body" sz="half" idx="2"/>
          </p:nvPr>
        </p:nvSpPr>
        <p:spPr/>
        <p:txBody>
          <a:bodyPr/>
          <a:lstStyle/>
          <a:p>
            <a:pPr lvl="1" eaLnBrk="1" hangingPunct="1">
              <a:defRPr/>
            </a:pPr>
            <a:r>
              <a:rPr lang="ru-RU" sz="2200" b="1" dirty="0" err="1" smtClean="0">
                <a:solidFill>
                  <a:schemeClr val="tx2">
                    <a:lumMod val="75000"/>
                  </a:schemeClr>
                </a:solidFill>
              </a:rPr>
              <a:t>England</a:t>
            </a:r>
            <a:r>
              <a:rPr lang="ru-RU" sz="2200" b="1" dirty="0" smtClean="0">
                <a:solidFill>
                  <a:schemeClr val="tx2">
                    <a:lumMod val="75000"/>
                  </a:schemeClr>
                </a:solidFill>
              </a:rPr>
              <a:t> </a:t>
            </a:r>
            <a:r>
              <a:rPr lang="ru-RU" sz="2200" b="1" dirty="0" err="1" smtClean="0">
                <a:solidFill>
                  <a:schemeClr val="tx2">
                    <a:lumMod val="75000"/>
                  </a:schemeClr>
                </a:solidFill>
              </a:rPr>
              <a:t>comprises</a:t>
            </a:r>
            <a:r>
              <a:rPr lang="ru-RU" sz="2200" b="1" dirty="0" smtClean="0">
                <a:solidFill>
                  <a:schemeClr val="tx2">
                    <a:lumMod val="75000"/>
                  </a:schemeClr>
                </a:solidFill>
              </a:rPr>
              <a:t> </a:t>
            </a:r>
            <a:r>
              <a:rPr lang="ru-RU" sz="2200" b="1" dirty="0" err="1" smtClean="0">
                <a:solidFill>
                  <a:schemeClr val="tx2">
                    <a:lumMod val="75000"/>
                  </a:schemeClr>
                </a:solidFill>
              </a:rPr>
              <a:t>the</a:t>
            </a:r>
            <a:r>
              <a:rPr lang="ru-RU" sz="2200" b="1" dirty="0" smtClean="0">
                <a:solidFill>
                  <a:schemeClr val="tx2">
                    <a:lumMod val="75000"/>
                  </a:schemeClr>
                </a:solidFill>
              </a:rPr>
              <a:t> </a:t>
            </a:r>
            <a:r>
              <a:rPr lang="ru-RU" sz="2200" b="1" dirty="0" err="1" smtClean="0">
                <a:solidFill>
                  <a:schemeClr val="tx2">
                    <a:lumMod val="75000"/>
                  </a:schemeClr>
                </a:solidFill>
              </a:rPr>
              <a:t>central</a:t>
            </a:r>
            <a:r>
              <a:rPr lang="ru-RU" sz="2200" b="1" dirty="0" smtClean="0">
                <a:solidFill>
                  <a:schemeClr val="tx2">
                    <a:lumMod val="75000"/>
                  </a:schemeClr>
                </a:solidFill>
              </a:rPr>
              <a:t> </a:t>
            </a:r>
            <a:r>
              <a:rPr lang="ru-RU" sz="2200" b="1" dirty="0" err="1" smtClean="0">
                <a:solidFill>
                  <a:schemeClr val="tx2">
                    <a:lumMod val="75000"/>
                  </a:schemeClr>
                </a:solidFill>
              </a:rPr>
              <a:t>and</a:t>
            </a:r>
            <a:r>
              <a:rPr lang="ru-RU" sz="2200" b="1" dirty="0" smtClean="0">
                <a:solidFill>
                  <a:schemeClr val="tx2">
                    <a:lumMod val="75000"/>
                  </a:schemeClr>
                </a:solidFill>
              </a:rPr>
              <a:t> </a:t>
            </a:r>
            <a:r>
              <a:rPr lang="ru-RU" sz="2200" b="1" dirty="0" err="1" smtClean="0">
                <a:solidFill>
                  <a:schemeClr val="tx2">
                    <a:lumMod val="75000"/>
                  </a:schemeClr>
                </a:solidFill>
              </a:rPr>
              <a:t>southern</a:t>
            </a:r>
            <a:r>
              <a:rPr lang="ru-RU" sz="2200" b="1" dirty="0" smtClean="0">
                <a:solidFill>
                  <a:schemeClr val="tx2">
                    <a:lumMod val="75000"/>
                  </a:schemeClr>
                </a:solidFill>
              </a:rPr>
              <a:t> </a:t>
            </a:r>
            <a:r>
              <a:rPr lang="ru-RU" sz="2200" b="1" dirty="0" err="1" smtClean="0">
                <a:solidFill>
                  <a:schemeClr val="tx2">
                    <a:lumMod val="75000"/>
                  </a:schemeClr>
                </a:solidFill>
              </a:rPr>
              <a:t>two-thirds</a:t>
            </a:r>
            <a:r>
              <a:rPr lang="ru-RU" sz="2200" b="1" dirty="0" smtClean="0">
                <a:solidFill>
                  <a:schemeClr val="tx2">
                    <a:lumMod val="75000"/>
                  </a:schemeClr>
                </a:solidFill>
              </a:rPr>
              <a:t> </a:t>
            </a:r>
            <a:r>
              <a:rPr lang="ru-RU" sz="2200" b="1" dirty="0" err="1" smtClean="0">
                <a:solidFill>
                  <a:schemeClr val="tx2">
                    <a:lumMod val="75000"/>
                  </a:schemeClr>
                </a:solidFill>
              </a:rPr>
              <a:t>of</a:t>
            </a:r>
            <a:r>
              <a:rPr lang="ru-RU" sz="2200" b="1" dirty="0" smtClean="0">
                <a:solidFill>
                  <a:schemeClr val="tx2">
                    <a:lumMod val="75000"/>
                  </a:schemeClr>
                </a:solidFill>
              </a:rPr>
              <a:t> </a:t>
            </a:r>
            <a:r>
              <a:rPr lang="ru-RU" sz="2200" b="1" dirty="0" err="1" smtClean="0">
                <a:solidFill>
                  <a:schemeClr val="tx2">
                    <a:lumMod val="75000"/>
                  </a:schemeClr>
                </a:solidFill>
              </a:rPr>
              <a:t>the</a:t>
            </a:r>
            <a:r>
              <a:rPr lang="ru-RU" sz="2200" b="1" dirty="0" smtClean="0">
                <a:solidFill>
                  <a:schemeClr val="tx2">
                    <a:lumMod val="75000"/>
                  </a:schemeClr>
                </a:solidFill>
              </a:rPr>
              <a:t> </a:t>
            </a:r>
            <a:r>
              <a:rPr lang="ru-RU" sz="2200" b="1" dirty="0" err="1" smtClean="0">
                <a:solidFill>
                  <a:schemeClr val="tx2">
                    <a:lumMod val="75000"/>
                  </a:schemeClr>
                </a:solidFill>
              </a:rPr>
              <a:t>island</a:t>
            </a:r>
            <a:r>
              <a:rPr lang="ru-RU" sz="2200" b="1" dirty="0" smtClean="0">
                <a:solidFill>
                  <a:schemeClr val="tx2">
                    <a:lumMod val="75000"/>
                  </a:schemeClr>
                </a:solidFill>
              </a:rPr>
              <a:t> </a:t>
            </a:r>
            <a:r>
              <a:rPr lang="ru-RU" sz="2200" b="1" dirty="0" err="1" smtClean="0">
                <a:solidFill>
                  <a:schemeClr val="tx2">
                    <a:lumMod val="75000"/>
                  </a:schemeClr>
                </a:solidFill>
              </a:rPr>
              <a:t>of</a:t>
            </a:r>
            <a:r>
              <a:rPr lang="ru-RU" sz="2200" b="1" dirty="0" smtClean="0">
                <a:solidFill>
                  <a:schemeClr val="tx2">
                    <a:lumMod val="75000"/>
                  </a:schemeClr>
                </a:solidFill>
              </a:rPr>
              <a:t> </a:t>
            </a:r>
            <a:r>
              <a:rPr lang="ru-RU" sz="2200" b="1" dirty="0" err="1" smtClean="0">
                <a:solidFill>
                  <a:schemeClr val="tx2">
                    <a:lumMod val="75000"/>
                  </a:schemeClr>
                </a:solidFill>
              </a:rPr>
              <a:t>Great</a:t>
            </a:r>
            <a:r>
              <a:rPr lang="ru-RU" sz="2200" b="1" dirty="0" smtClean="0">
                <a:solidFill>
                  <a:schemeClr val="tx2">
                    <a:lumMod val="75000"/>
                  </a:schemeClr>
                </a:solidFill>
              </a:rPr>
              <a:t> </a:t>
            </a:r>
            <a:r>
              <a:rPr lang="ru-RU" sz="2200" b="1" dirty="0" err="1" smtClean="0">
                <a:solidFill>
                  <a:schemeClr val="tx2">
                    <a:lumMod val="75000"/>
                  </a:schemeClr>
                </a:solidFill>
              </a:rPr>
              <a:t>Britain</a:t>
            </a:r>
            <a:r>
              <a:rPr lang="ru-RU" sz="2200" b="1" dirty="0" smtClean="0">
                <a:solidFill>
                  <a:schemeClr val="tx2">
                    <a:lumMod val="75000"/>
                  </a:schemeClr>
                </a:solidFill>
              </a:rPr>
              <a:t>, </a:t>
            </a:r>
            <a:r>
              <a:rPr lang="ru-RU" sz="2200" b="1" dirty="0" err="1" smtClean="0">
                <a:solidFill>
                  <a:schemeClr val="tx2">
                    <a:lumMod val="75000"/>
                  </a:schemeClr>
                </a:solidFill>
              </a:rPr>
              <a:t>plus</a:t>
            </a:r>
            <a:r>
              <a:rPr lang="ru-RU" sz="2200" b="1" dirty="0" smtClean="0">
                <a:solidFill>
                  <a:schemeClr val="tx2">
                    <a:lumMod val="75000"/>
                  </a:schemeClr>
                </a:solidFill>
              </a:rPr>
              <a:t> </a:t>
            </a:r>
            <a:r>
              <a:rPr lang="ru-RU" sz="2200" b="1" dirty="0" err="1" smtClean="0">
                <a:solidFill>
                  <a:schemeClr val="tx2">
                    <a:lumMod val="75000"/>
                  </a:schemeClr>
                </a:solidFill>
              </a:rPr>
              <a:t>offshore</a:t>
            </a:r>
            <a:r>
              <a:rPr lang="ru-RU" sz="2200" b="1" dirty="0" smtClean="0">
                <a:solidFill>
                  <a:schemeClr val="tx2">
                    <a:lumMod val="75000"/>
                  </a:schemeClr>
                </a:solidFill>
              </a:rPr>
              <a:t> </a:t>
            </a:r>
            <a:r>
              <a:rPr lang="ru-RU" sz="2200" b="1" dirty="0" err="1" smtClean="0">
                <a:solidFill>
                  <a:schemeClr val="tx2">
                    <a:lumMod val="75000"/>
                  </a:schemeClr>
                </a:solidFill>
              </a:rPr>
              <a:t>islands</a:t>
            </a:r>
            <a:r>
              <a:rPr lang="ru-RU" sz="2200" b="1" dirty="0" smtClean="0">
                <a:solidFill>
                  <a:schemeClr val="tx2">
                    <a:lumMod val="75000"/>
                  </a:schemeClr>
                </a:solidFill>
              </a:rPr>
              <a:t> </a:t>
            </a:r>
            <a:r>
              <a:rPr lang="ru-RU" sz="2200" b="1" dirty="0" err="1" smtClean="0">
                <a:solidFill>
                  <a:schemeClr val="tx2">
                    <a:lumMod val="75000"/>
                  </a:schemeClr>
                </a:solidFill>
              </a:rPr>
              <a:t>of</a:t>
            </a:r>
            <a:r>
              <a:rPr lang="ru-RU" sz="2200" b="1" dirty="0" smtClean="0">
                <a:solidFill>
                  <a:schemeClr val="tx2">
                    <a:lumMod val="75000"/>
                  </a:schemeClr>
                </a:solidFill>
              </a:rPr>
              <a:t> </a:t>
            </a:r>
            <a:r>
              <a:rPr lang="ru-RU" sz="2200" b="1" dirty="0" err="1" smtClean="0">
                <a:solidFill>
                  <a:schemeClr val="tx2">
                    <a:lumMod val="75000"/>
                  </a:schemeClr>
                </a:solidFill>
              </a:rPr>
              <a:t>which</a:t>
            </a:r>
            <a:r>
              <a:rPr lang="ru-RU" sz="2200" b="1" dirty="0" smtClean="0">
                <a:solidFill>
                  <a:schemeClr val="tx2">
                    <a:lumMod val="75000"/>
                  </a:schemeClr>
                </a:solidFill>
              </a:rPr>
              <a:t> </a:t>
            </a:r>
            <a:r>
              <a:rPr lang="ru-RU" sz="2200" b="1" dirty="0" err="1" smtClean="0">
                <a:solidFill>
                  <a:schemeClr val="tx2">
                    <a:lumMod val="75000"/>
                  </a:schemeClr>
                </a:solidFill>
              </a:rPr>
              <a:t>the</a:t>
            </a:r>
            <a:r>
              <a:rPr lang="ru-RU" sz="2200" b="1" dirty="0" smtClean="0">
                <a:solidFill>
                  <a:schemeClr val="tx2">
                    <a:lumMod val="75000"/>
                  </a:schemeClr>
                </a:solidFill>
              </a:rPr>
              <a:t> </a:t>
            </a:r>
            <a:r>
              <a:rPr lang="ru-RU" sz="2200" b="1" dirty="0" err="1" smtClean="0">
                <a:solidFill>
                  <a:schemeClr val="tx2">
                    <a:lumMod val="75000"/>
                  </a:schemeClr>
                </a:solidFill>
              </a:rPr>
              <a:t>largest</a:t>
            </a:r>
            <a:r>
              <a:rPr lang="ru-RU" sz="2200" b="1" dirty="0" smtClean="0">
                <a:solidFill>
                  <a:schemeClr val="tx2">
                    <a:lumMod val="75000"/>
                  </a:schemeClr>
                </a:solidFill>
              </a:rPr>
              <a:t> </a:t>
            </a:r>
            <a:r>
              <a:rPr lang="ru-RU" sz="2200" b="1" dirty="0" err="1" smtClean="0">
                <a:solidFill>
                  <a:schemeClr val="tx2">
                    <a:lumMod val="75000"/>
                  </a:schemeClr>
                </a:solidFill>
              </a:rPr>
              <a:t>is</a:t>
            </a:r>
            <a:r>
              <a:rPr lang="ru-RU" sz="2200" b="1" dirty="0" smtClean="0">
                <a:solidFill>
                  <a:schemeClr val="tx2">
                    <a:lumMod val="75000"/>
                  </a:schemeClr>
                </a:solidFill>
              </a:rPr>
              <a:t> </a:t>
            </a:r>
            <a:r>
              <a:rPr lang="ru-RU" sz="2200" b="1" dirty="0" err="1" smtClean="0">
                <a:solidFill>
                  <a:schemeClr val="tx2">
                    <a:lumMod val="75000"/>
                  </a:schemeClr>
                </a:solidFill>
              </a:rPr>
              <a:t>the</a:t>
            </a:r>
            <a:r>
              <a:rPr lang="ru-RU" sz="2200" b="1" dirty="0" smtClean="0">
                <a:solidFill>
                  <a:schemeClr val="tx2">
                    <a:lumMod val="75000"/>
                  </a:schemeClr>
                </a:solidFill>
              </a:rPr>
              <a:t> </a:t>
            </a:r>
            <a:r>
              <a:rPr lang="ru-RU" sz="2200" b="1" dirty="0" err="1" smtClean="0">
                <a:solidFill>
                  <a:schemeClr val="tx2">
                    <a:lumMod val="75000"/>
                  </a:schemeClr>
                </a:solidFill>
              </a:rPr>
              <a:t>Isle</a:t>
            </a:r>
            <a:r>
              <a:rPr lang="ru-RU" sz="2200" b="1" dirty="0" smtClean="0">
                <a:solidFill>
                  <a:schemeClr val="tx2">
                    <a:lumMod val="75000"/>
                  </a:schemeClr>
                </a:solidFill>
              </a:rPr>
              <a:t> </a:t>
            </a:r>
            <a:r>
              <a:rPr lang="ru-RU" sz="2200" b="1" dirty="0" err="1" smtClean="0">
                <a:solidFill>
                  <a:schemeClr val="tx2">
                    <a:lumMod val="75000"/>
                  </a:schemeClr>
                </a:solidFill>
              </a:rPr>
              <a:t>of</a:t>
            </a:r>
            <a:r>
              <a:rPr lang="ru-RU" sz="2200" b="1" dirty="0" smtClean="0">
                <a:solidFill>
                  <a:schemeClr val="tx2">
                    <a:lumMod val="75000"/>
                  </a:schemeClr>
                </a:solidFill>
              </a:rPr>
              <a:t> </a:t>
            </a:r>
            <a:r>
              <a:rPr lang="ru-RU" sz="2200" b="1" dirty="0" err="1" smtClean="0">
                <a:solidFill>
                  <a:schemeClr val="tx2">
                    <a:lumMod val="75000"/>
                  </a:schemeClr>
                </a:solidFill>
              </a:rPr>
              <a:t>Wight</a:t>
            </a:r>
            <a:r>
              <a:rPr lang="ru-RU" sz="2200" b="1" dirty="0" smtClean="0">
                <a:solidFill>
                  <a:schemeClr val="tx2">
                    <a:lumMod val="75000"/>
                  </a:schemeClr>
                </a:solidFill>
              </a:rPr>
              <a:t>. ( остров Уайт)</a:t>
            </a:r>
          </a:p>
        </p:txBody>
      </p:sp>
      <p:sp>
        <p:nvSpPr>
          <p:cNvPr id="16389" name="Text Box 10"/>
          <p:cNvSpPr txBox="1">
            <a:spLocks noChangeArrowheads="1"/>
          </p:cNvSpPr>
          <p:nvPr/>
        </p:nvSpPr>
        <p:spPr bwMode="auto">
          <a:xfrm>
            <a:off x="1258888" y="4365625"/>
            <a:ext cx="3241675" cy="954088"/>
          </a:xfrm>
          <a:prstGeom prst="rect">
            <a:avLst/>
          </a:prstGeom>
          <a:noFill/>
          <a:ln w="9525">
            <a:noFill/>
            <a:miter lim="800000"/>
            <a:headEnd/>
            <a:tailEnd/>
          </a:ln>
        </p:spPr>
        <p:txBody>
          <a:bodyPr>
            <a:spAutoFit/>
          </a:bodyPr>
          <a:lstStyle/>
          <a:p>
            <a:pPr>
              <a:spcBef>
                <a:spcPct val="50000"/>
              </a:spcBef>
              <a:defRPr/>
            </a:pPr>
            <a:r>
              <a:rPr lang="ru-RU" sz="1400" b="1" dirty="0">
                <a:solidFill>
                  <a:schemeClr val="tx2">
                    <a:lumMod val="75000"/>
                  </a:schemeClr>
                </a:solidFill>
              </a:rPr>
              <a:t>На побережье острова.  Общая площадь территории 380 км² . От</a:t>
            </a:r>
            <a:r>
              <a:rPr lang="en-US" sz="1400" b="1" dirty="0">
                <a:solidFill>
                  <a:schemeClr val="tx2">
                    <a:lumMod val="75000"/>
                  </a:schemeClr>
                </a:solidFill>
              </a:rPr>
              <a:t> </a:t>
            </a:r>
            <a:r>
              <a:rPr lang="ru-RU" sz="1400" b="1" dirty="0">
                <a:solidFill>
                  <a:schemeClr val="tx2">
                    <a:lumMod val="75000"/>
                  </a:schemeClr>
                </a:solidFill>
              </a:rPr>
              <a:t>Великобритании</a:t>
            </a:r>
            <a:r>
              <a:rPr lang="en-US" sz="1400" b="1" dirty="0">
                <a:solidFill>
                  <a:schemeClr val="tx2">
                    <a:lumMod val="75000"/>
                  </a:schemeClr>
                </a:solidFill>
              </a:rPr>
              <a:t> </a:t>
            </a:r>
            <a:r>
              <a:rPr lang="ru-RU" sz="1400" b="1" dirty="0">
                <a:solidFill>
                  <a:schemeClr val="tx2">
                    <a:lumMod val="75000"/>
                  </a:schemeClr>
                </a:solidFill>
              </a:rPr>
              <a:t>остров</a:t>
            </a:r>
            <a:r>
              <a:rPr lang="en-US" sz="1400" b="1" dirty="0">
                <a:solidFill>
                  <a:schemeClr val="tx2">
                    <a:lumMod val="75000"/>
                  </a:schemeClr>
                </a:solidFill>
              </a:rPr>
              <a:t> </a:t>
            </a:r>
            <a:r>
              <a:rPr lang="ru-RU" sz="1400" b="1" dirty="0">
                <a:solidFill>
                  <a:schemeClr val="tx2">
                    <a:lumMod val="75000"/>
                  </a:schemeClr>
                </a:solidFill>
              </a:rPr>
              <a:t>отделён</a:t>
            </a:r>
            <a:r>
              <a:rPr lang="en-US" sz="1400" b="1" dirty="0">
                <a:solidFill>
                  <a:schemeClr val="tx2">
                    <a:lumMod val="75000"/>
                  </a:schemeClr>
                </a:solidFill>
              </a:rPr>
              <a:t> </a:t>
            </a:r>
            <a:r>
              <a:rPr lang="ru-RU" sz="1400" b="1" dirty="0">
                <a:solidFill>
                  <a:schemeClr val="tx2">
                    <a:lumMod val="75000"/>
                  </a:schemeClr>
                </a:solidFill>
              </a:rPr>
              <a:t>проливом</a:t>
            </a:r>
            <a:r>
              <a:rPr lang="en-US" sz="1400" b="1" dirty="0">
                <a:solidFill>
                  <a:schemeClr val="tx2">
                    <a:lumMod val="75000"/>
                  </a:schemeClr>
                </a:solidFill>
              </a:rPr>
              <a:t> </a:t>
            </a:r>
            <a:endParaRPr lang="ru-RU" sz="1400" b="1" dirty="0">
              <a:solidFill>
                <a:schemeClr val="tx2">
                  <a:lumMod val="75000"/>
                </a:schemeClr>
              </a:solidFill>
            </a:endParaRPr>
          </a:p>
        </p:txBody>
      </p:sp>
      <p:sp>
        <p:nvSpPr>
          <p:cNvPr id="17414" name="Text Box 11"/>
          <p:cNvSpPr txBox="1">
            <a:spLocks noChangeArrowheads="1"/>
          </p:cNvSpPr>
          <p:nvPr/>
        </p:nvSpPr>
        <p:spPr bwMode="auto">
          <a:xfrm>
            <a:off x="3419475" y="404813"/>
            <a:ext cx="184150" cy="304800"/>
          </a:xfrm>
          <a:prstGeom prst="rect">
            <a:avLst/>
          </a:prstGeom>
          <a:noFill/>
          <a:ln w="9525">
            <a:noFill/>
            <a:miter lim="800000"/>
            <a:headEnd/>
            <a:tailEnd/>
          </a:ln>
        </p:spPr>
        <p:txBody>
          <a:bodyPr wrap="none">
            <a:spAutoFit/>
          </a:bodyPr>
          <a:lstStyle/>
          <a:p>
            <a:endParaRPr lang="ru-RU" sz="1400"/>
          </a:p>
        </p:txBody>
      </p:sp>
      <p:sp>
        <p:nvSpPr>
          <p:cNvPr id="17415" name="Text Box 12"/>
          <p:cNvSpPr txBox="1">
            <a:spLocks noChangeArrowheads="1"/>
          </p:cNvSpPr>
          <p:nvPr/>
        </p:nvSpPr>
        <p:spPr bwMode="auto">
          <a:xfrm>
            <a:off x="2195513" y="682625"/>
            <a:ext cx="6337300" cy="304800"/>
          </a:xfrm>
          <a:prstGeom prst="rect">
            <a:avLst/>
          </a:prstGeom>
          <a:noFill/>
          <a:ln w="9525">
            <a:noFill/>
            <a:miter lim="800000"/>
            <a:headEnd/>
            <a:tailEnd/>
          </a:ln>
        </p:spPr>
        <p:txBody>
          <a:bodyPr>
            <a:spAutoFit/>
          </a:bodyPr>
          <a:lstStyle/>
          <a:p>
            <a:pPr>
              <a:spcBef>
                <a:spcPct val="50000"/>
              </a:spcBef>
            </a:pPr>
            <a:endParaRPr lang="ru-RU"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image010"/>
          <p:cNvPicPr>
            <a:picLocks noGrp="1" noChangeAspect="1" noChangeArrowheads="1"/>
          </p:cNvPicPr>
          <p:nvPr>
            <p:ph sz="quarter" idx="1"/>
          </p:nvPr>
        </p:nvPicPr>
        <p:blipFill>
          <a:blip r:embed="rId2" cstate="email"/>
          <a:srcRect/>
          <a:stretch>
            <a:fillRect/>
          </a:stretch>
        </p:blipFill>
        <p:spPr>
          <a:xfrm>
            <a:off x="1285875" y="1143000"/>
            <a:ext cx="2928938" cy="2714625"/>
          </a:xfrm>
          <a:noFill/>
        </p:spPr>
      </p:pic>
      <p:pic>
        <p:nvPicPr>
          <p:cNvPr id="18435" name="Picture 9" descr="image011"/>
          <p:cNvPicPr>
            <a:picLocks noGrp="1" noChangeAspect="1" noChangeArrowheads="1"/>
          </p:cNvPicPr>
          <p:nvPr>
            <p:ph sz="quarter" idx="2"/>
          </p:nvPr>
        </p:nvPicPr>
        <p:blipFill>
          <a:blip r:embed="rId3" cstate="email"/>
          <a:srcRect/>
          <a:stretch>
            <a:fillRect/>
          </a:stretch>
        </p:blipFill>
        <p:spPr>
          <a:xfrm>
            <a:off x="1403350" y="4581525"/>
            <a:ext cx="2882900" cy="1879600"/>
          </a:xfrm>
          <a:noFill/>
        </p:spPr>
      </p:pic>
      <p:sp>
        <p:nvSpPr>
          <p:cNvPr id="17412" name="Rectangle 7"/>
          <p:cNvSpPr>
            <a:spLocks noGrp="1" noChangeArrowheads="1"/>
          </p:cNvSpPr>
          <p:nvPr>
            <p:ph type="body" sz="half" idx="3"/>
          </p:nvPr>
        </p:nvSpPr>
        <p:spPr/>
        <p:txBody>
          <a:bodyPr/>
          <a:lstStyle/>
          <a:p>
            <a:pPr eaLnBrk="1" hangingPunct="1">
              <a:lnSpc>
                <a:spcPct val="90000"/>
              </a:lnSpc>
              <a:defRPr/>
            </a:pPr>
            <a:r>
              <a:rPr lang="ru-RU" sz="2400" dirty="0" err="1" smtClean="0">
                <a:solidFill>
                  <a:schemeClr val="tx2">
                    <a:lumMod val="75000"/>
                  </a:schemeClr>
                </a:solidFill>
              </a:rPr>
              <a:t>Other</a:t>
            </a:r>
            <a:r>
              <a:rPr lang="ru-RU" sz="2400" dirty="0" smtClean="0">
                <a:solidFill>
                  <a:schemeClr val="tx2">
                    <a:lumMod val="75000"/>
                  </a:schemeClr>
                </a:solidFill>
              </a:rPr>
              <a:t> </a:t>
            </a:r>
            <a:r>
              <a:rPr lang="ru-RU" sz="2400" dirty="0" err="1" smtClean="0">
                <a:solidFill>
                  <a:schemeClr val="tx2">
                    <a:lumMod val="75000"/>
                  </a:schemeClr>
                </a:solidFill>
              </a:rPr>
              <a:t>hilly</a:t>
            </a:r>
            <a:r>
              <a:rPr lang="ru-RU" sz="2400" dirty="0" smtClean="0">
                <a:solidFill>
                  <a:schemeClr val="tx2">
                    <a:lumMod val="75000"/>
                  </a:schemeClr>
                </a:solidFill>
              </a:rPr>
              <a:t> </a:t>
            </a:r>
            <a:r>
              <a:rPr lang="ru-RU" sz="2400" dirty="0" err="1" smtClean="0">
                <a:solidFill>
                  <a:schemeClr val="tx2">
                    <a:lumMod val="75000"/>
                  </a:schemeClr>
                </a:solidFill>
              </a:rPr>
              <a:t>areas</a:t>
            </a:r>
            <a:r>
              <a:rPr lang="ru-RU" sz="2400" dirty="0" smtClean="0">
                <a:solidFill>
                  <a:schemeClr val="tx2">
                    <a:lumMod val="75000"/>
                  </a:schemeClr>
                </a:solidFill>
              </a:rPr>
              <a:t> </a:t>
            </a:r>
            <a:r>
              <a:rPr lang="ru-RU" sz="2400" dirty="0" err="1" smtClean="0">
                <a:solidFill>
                  <a:schemeClr val="tx2">
                    <a:lumMod val="75000"/>
                  </a:schemeClr>
                </a:solidFill>
              </a:rPr>
              <a:t>in</a:t>
            </a:r>
            <a:r>
              <a:rPr lang="ru-RU" sz="2400" dirty="0" smtClean="0">
                <a:solidFill>
                  <a:schemeClr val="tx2">
                    <a:lumMod val="75000"/>
                  </a:schemeClr>
                </a:solidFill>
              </a:rPr>
              <a:t> </a:t>
            </a:r>
            <a:r>
              <a:rPr lang="ru-RU" sz="2400" dirty="0" err="1" smtClean="0">
                <a:solidFill>
                  <a:schemeClr val="tx2">
                    <a:lumMod val="75000"/>
                  </a:schemeClr>
                </a:solidFill>
              </a:rPr>
              <a:t>the</a:t>
            </a:r>
            <a:r>
              <a:rPr lang="ru-RU" sz="2400" dirty="0" smtClean="0">
                <a:solidFill>
                  <a:schemeClr val="tx2">
                    <a:lumMod val="75000"/>
                  </a:schemeClr>
                </a:solidFill>
              </a:rPr>
              <a:t> </a:t>
            </a:r>
            <a:r>
              <a:rPr lang="ru-RU" sz="2400" dirty="0" err="1" smtClean="0">
                <a:solidFill>
                  <a:schemeClr val="tx2">
                    <a:lumMod val="75000"/>
                  </a:schemeClr>
                </a:solidFill>
              </a:rPr>
              <a:t>north</a:t>
            </a:r>
            <a:r>
              <a:rPr lang="ru-RU" sz="2400" dirty="0" smtClean="0">
                <a:solidFill>
                  <a:schemeClr val="tx2">
                    <a:lumMod val="75000"/>
                  </a:schemeClr>
                </a:solidFill>
              </a:rPr>
              <a:t> </a:t>
            </a:r>
            <a:r>
              <a:rPr lang="ru-RU" sz="2400" dirty="0" err="1" smtClean="0">
                <a:solidFill>
                  <a:schemeClr val="tx2">
                    <a:lumMod val="75000"/>
                  </a:schemeClr>
                </a:solidFill>
              </a:rPr>
              <a:t>and</a:t>
            </a:r>
            <a:r>
              <a:rPr lang="ru-RU" sz="2400" dirty="0" smtClean="0">
                <a:solidFill>
                  <a:schemeClr val="tx2">
                    <a:lumMod val="75000"/>
                  </a:schemeClr>
                </a:solidFill>
              </a:rPr>
              <a:t> </a:t>
            </a:r>
            <a:r>
              <a:rPr lang="ru-RU" sz="2400" dirty="0" err="1" smtClean="0">
                <a:solidFill>
                  <a:schemeClr val="tx2">
                    <a:lumMod val="75000"/>
                  </a:schemeClr>
                </a:solidFill>
              </a:rPr>
              <a:t>Midlands</a:t>
            </a:r>
            <a:r>
              <a:rPr lang="ru-RU" sz="2400" dirty="0" smtClean="0">
                <a:solidFill>
                  <a:schemeClr val="tx2">
                    <a:lumMod val="75000"/>
                  </a:schemeClr>
                </a:solidFill>
              </a:rPr>
              <a:t> </a:t>
            </a:r>
            <a:r>
              <a:rPr lang="ru-RU" sz="2400" dirty="0" err="1" smtClean="0">
                <a:solidFill>
                  <a:schemeClr val="tx2">
                    <a:lumMod val="75000"/>
                  </a:schemeClr>
                </a:solidFill>
              </a:rPr>
              <a:t>are</a:t>
            </a:r>
            <a:r>
              <a:rPr lang="ru-RU" sz="2400" dirty="0" smtClean="0">
                <a:solidFill>
                  <a:schemeClr val="tx2">
                    <a:lumMod val="75000"/>
                  </a:schemeClr>
                </a:solidFill>
              </a:rPr>
              <a:t> </a:t>
            </a:r>
            <a:r>
              <a:rPr lang="ru-RU" sz="2400" dirty="0" err="1" smtClean="0">
                <a:solidFill>
                  <a:schemeClr val="tx2">
                    <a:lumMod val="75000"/>
                  </a:schemeClr>
                </a:solidFill>
              </a:rPr>
              <a:t>the</a:t>
            </a:r>
            <a:r>
              <a:rPr lang="ru-RU" sz="2400" dirty="0" smtClean="0">
                <a:solidFill>
                  <a:schemeClr val="tx2">
                    <a:lumMod val="75000"/>
                  </a:schemeClr>
                </a:solidFill>
              </a:rPr>
              <a:t> </a:t>
            </a:r>
            <a:r>
              <a:rPr lang="ru-RU" sz="2400" dirty="0" err="1" smtClean="0">
                <a:solidFill>
                  <a:schemeClr val="tx2">
                    <a:lumMod val="75000"/>
                  </a:schemeClr>
                </a:solidFill>
              </a:rPr>
              <a:t>Lake</a:t>
            </a:r>
            <a:r>
              <a:rPr lang="ru-RU" sz="2400" dirty="0" smtClean="0">
                <a:solidFill>
                  <a:schemeClr val="tx2">
                    <a:lumMod val="75000"/>
                  </a:schemeClr>
                </a:solidFill>
              </a:rPr>
              <a:t> </a:t>
            </a:r>
            <a:r>
              <a:rPr lang="ru-RU" sz="2400" dirty="0" err="1" smtClean="0">
                <a:solidFill>
                  <a:schemeClr val="tx2">
                    <a:lumMod val="75000"/>
                  </a:schemeClr>
                </a:solidFill>
              </a:rPr>
              <a:t>District</a:t>
            </a:r>
            <a:r>
              <a:rPr lang="ru-RU" sz="2400" dirty="0" smtClean="0">
                <a:solidFill>
                  <a:schemeClr val="tx2">
                    <a:lumMod val="75000"/>
                  </a:schemeClr>
                </a:solidFill>
              </a:rPr>
              <a:t>, </a:t>
            </a:r>
            <a:r>
              <a:rPr lang="ru-RU" sz="2400" dirty="0" err="1" smtClean="0">
                <a:solidFill>
                  <a:schemeClr val="tx2">
                    <a:lumMod val="75000"/>
                  </a:schemeClr>
                </a:solidFill>
              </a:rPr>
              <a:t>the</a:t>
            </a:r>
            <a:r>
              <a:rPr lang="ru-RU" sz="2400" dirty="0" smtClean="0">
                <a:solidFill>
                  <a:schemeClr val="tx2">
                    <a:lumMod val="75000"/>
                  </a:schemeClr>
                </a:solidFill>
              </a:rPr>
              <a:t> </a:t>
            </a:r>
            <a:r>
              <a:rPr lang="ru-RU" sz="2400" dirty="0" err="1" smtClean="0">
                <a:solidFill>
                  <a:schemeClr val="tx2">
                    <a:lumMod val="75000"/>
                  </a:schemeClr>
                </a:solidFill>
              </a:rPr>
              <a:t>North</a:t>
            </a:r>
            <a:r>
              <a:rPr lang="ru-RU" sz="2400" dirty="0" smtClean="0">
                <a:solidFill>
                  <a:schemeClr val="tx2">
                    <a:lumMod val="75000"/>
                  </a:schemeClr>
                </a:solidFill>
              </a:rPr>
              <a:t> </a:t>
            </a:r>
            <a:r>
              <a:rPr lang="ru-RU" sz="2400" dirty="0" err="1" smtClean="0">
                <a:solidFill>
                  <a:schemeClr val="tx2">
                    <a:lumMod val="75000"/>
                  </a:schemeClr>
                </a:solidFill>
              </a:rPr>
              <a:t>York</a:t>
            </a:r>
            <a:r>
              <a:rPr lang="ru-RU" sz="2400" dirty="0" smtClean="0">
                <a:solidFill>
                  <a:schemeClr val="tx2">
                    <a:lumMod val="75000"/>
                  </a:schemeClr>
                </a:solidFill>
              </a:rPr>
              <a:t> </a:t>
            </a:r>
            <a:r>
              <a:rPr lang="ru-RU" sz="2400" dirty="0" err="1" smtClean="0">
                <a:solidFill>
                  <a:schemeClr val="tx2">
                    <a:lumMod val="75000"/>
                  </a:schemeClr>
                </a:solidFill>
              </a:rPr>
              <a:t>Moors</a:t>
            </a:r>
            <a:r>
              <a:rPr lang="ru-RU" sz="2400" dirty="0" smtClean="0">
                <a:solidFill>
                  <a:schemeClr val="tx2">
                    <a:lumMod val="75000"/>
                  </a:schemeClr>
                </a:solidFill>
              </a:rPr>
              <a:t>, </a:t>
            </a:r>
            <a:r>
              <a:rPr lang="ru-RU" sz="2400" dirty="0" err="1" smtClean="0">
                <a:solidFill>
                  <a:schemeClr val="tx2">
                    <a:lumMod val="75000"/>
                  </a:schemeClr>
                </a:solidFill>
              </a:rPr>
              <a:t>and</a:t>
            </a:r>
            <a:r>
              <a:rPr lang="ru-RU" sz="2400" dirty="0" smtClean="0">
                <a:solidFill>
                  <a:schemeClr val="tx2">
                    <a:lumMod val="75000"/>
                  </a:schemeClr>
                </a:solidFill>
              </a:rPr>
              <a:t> </a:t>
            </a:r>
            <a:r>
              <a:rPr lang="ru-RU" sz="2400" dirty="0" err="1" smtClean="0">
                <a:solidFill>
                  <a:schemeClr val="tx2">
                    <a:lumMod val="75000"/>
                  </a:schemeClr>
                </a:solidFill>
              </a:rPr>
              <a:t>the</a:t>
            </a:r>
            <a:r>
              <a:rPr lang="ru-RU" sz="2400" dirty="0" smtClean="0">
                <a:solidFill>
                  <a:schemeClr val="tx2">
                    <a:lumMod val="75000"/>
                  </a:schemeClr>
                </a:solidFill>
              </a:rPr>
              <a:t> </a:t>
            </a:r>
            <a:r>
              <a:rPr lang="ru-RU" sz="2400" dirty="0" err="1" smtClean="0">
                <a:solidFill>
                  <a:schemeClr val="tx2">
                    <a:lumMod val="75000"/>
                  </a:schemeClr>
                </a:solidFill>
              </a:rPr>
              <a:t>Peak</a:t>
            </a:r>
            <a:r>
              <a:rPr lang="ru-RU" sz="2400" dirty="0" smtClean="0">
                <a:solidFill>
                  <a:schemeClr val="tx2">
                    <a:lumMod val="75000"/>
                  </a:schemeClr>
                </a:solidFill>
              </a:rPr>
              <a:t> </a:t>
            </a:r>
            <a:r>
              <a:rPr lang="ru-RU" sz="2400" dirty="0" err="1" smtClean="0">
                <a:solidFill>
                  <a:schemeClr val="tx2">
                    <a:lumMod val="75000"/>
                  </a:schemeClr>
                </a:solidFill>
              </a:rPr>
              <a:t>District</a:t>
            </a:r>
            <a:r>
              <a:rPr lang="ru-RU" sz="2400" dirty="0" smtClean="0">
                <a:solidFill>
                  <a:schemeClr val="tx2">
                    <a:lumMod val="75000"/>
                  </a:schemeClr>
                </a:solidFill>
              </a:rPr>
              <a:t>.</a:t>
            </a:r>
          </a:p>
          <a:p>
            <a:pPr eaLnBrk="1" hangingPunct="1">
              <a:lnSpc>
                <a:spcPct val="90000"/>
              </a:lnSpc>
              <a:defRPr/>
            </a:pPr>
            <a:r>
              <a:rPr lang="ru-RU" sz="2400" dirty="0" err="1" smtClean="0">
                <a:solidFill>
                  <a:schemeClr val="tx2">
                    <a:lumMod val="75000"/>
                  </a:schemeClr>
                </a:solidFill>
              </a:rPr>
              <a:t>The</a:t>
            </a:r>
            <a:r>
              <a:rPr lang="ru-RU" sz="2400" dirty="0" smtClean="0">
                <a:solidFill>
                  <a:schemeClr val="tx2">
                    <a:lumMod val="75000"/>
                  </a:schemeClr>
                </a:solidFill>
              </a:rPr>
              <a:t> </a:t>
            </a:r>
            <a:r>
              <a:rPr lang="ru-RU" sz="2400" dirty="0" err="1" smtClean="0">
                <a:solidFill>
                  <a:schemeClr val="tx2">
                    <a:lumMod val="75000"/>
                  </a:schemeClr>
                </a:solidFill>
              </a:rPr>
              <a:t>largest</a:t>
            </a:r>
            <a:r>
              <a:rPr lang="ru-RU" sz="2400" dirty="0" smtClean="0">
                <a:solidFill>
                  <a:schemeClr val="tx2">
                    <a:lumMod val="75000"/>
                  </a:schemeClr>
                </a:solidFill>
              </a:rPr>
              <a:t> </a:t>
            </a:r>
            <a:r>
              <a:rPr lang="ru-RU" sz="2400" dirty="0" err="1" smtClean="0">
                <a:solidFill>
                  <a:schemeClr val="tx2">
                    <a:lumMod val="75000"/>
                  </a:schemeClr>
                </a:solidFill>
              </a:rPr>
              <a:t>natural</a:t>
            </a:r>
            <a:r>
              <a:rPr lang="ru-RU" sz="2400" dirty="0" smtClean="0">
                <a:solidFill>
                  <a:schemeClr val="tx2">
                    <a:lumMod val="75000"/>
                  </a:schemeClr>
                </a:solidFill>
              </a:rPr>
              <a:t> </a:t>
            </a:r>
            <a:r>
              <a:rPr lang="ru-RU" sz="2400" dirty="0" err="1" smtClean="0">
                <a:solidFill>
                  <a:schemeClr val="tx2">
                    <a:lumMod val="75000"/>
                  </a:schemeClr>
                </a:solidFill>
              </a:rPr>
              <a:t>harbour</a:t>
            </a:r>
            <a:r>
              <a:rPr lang="ru-RU" sz="2400" dirty="0" smtClean="0">
                <a:solidFill>
                  <a:schemeClr val="tx2">
                    <a:lumMod val="75000"/>
                  </a:schemeClr>
                </a:solidFill>
              </a:rPr>
              <a:t> </a:t>
            </a:r>
            <a:r>
              <a:rPr lang="ru-RU" sz="2400" dirty="0" err="1" smtClean="0">
                <a:solidFill>
                  <a:schemeClr val="tx2">
                    <a:lumMod val="75000"/>
                  </a:schemeClr>
                </a:solidFill>
              </a:rPr>
              <a:t>in</a:t>
            </a:r>
            <a:r>
              <a:rPr lang="ru-RU" sz="2400" dirty="0" smtClean="0">
                <a:solidFill>
                  <a:schemeClr val="tx2">
                    <a:lumMod val="75000"/>
                  </a:schemeClr>
                </a:solidFill>
              </a:rPr>
              <a:t> </a:t>
            </a:r>
            <a:r>
              <a:rPr lang="ru-RU" sz="2400" dirty="0" err="1" smtClean="0">
                <a:solidFill>
                  <a:schemeClr val="tx2">
                    <a:lumMod val="75000"/>
                  </a:schemeClr>
                </a:solidFill>
              </a:rPr>
              <a:t>England</a:t>
            </a:r>
            <a:r>
              <a:rPr lang="ru-RU" sz="2400" dirty="0" smtClean="0">
                <a:solidFill>
                  <a:schemeClr val="tx2">
                    <a:lumMod val="75000"/>
                  </a:schemeClr>
                </a:solidFill>
              </a:rPr>
              <a:t> </a:t>
            </a:r>
            <a:r>
              <a:rPr lang="ru-RU" sz="2400" dirty="0" err="1" smtClean="0">
                <a:solidFill>
                  <a:schemeClr val="tx2">
                    <a:lumMod val="75000"/>
                  </a:schemeClr>
                </a:solidFill>
              </a:rPr>
              <a:t>is</a:t>
            </a:r>
            <a:r>
              <a:rPr lang="ru-RU" sz="2400" dirty="0" smtClean="0">
                <a:solidFill>
                  <a:schemeClr val="tx2">
                    <a:lumMod val="75000"/>
                  </a:schemeClr>
                </a:solidFill>
              </a:rPr>
              <a:t> </a:t>
            </a:r>
            <a:r>
              <a:rPr lang="ru-RU" sz="2400" dirty="0" err="1" smtClean="0">
                <a:solidFill>
                  <a:schemeClr val="tx2">
                    <a:lumMod val="75000"/>
                  </a:schemeClr>
                </a:solidFill>
              </a:rPr>
              <a:t>at</a:t>
            </a:r>
            <a:r>
              <a:rPr lang="ru-RU" sz="2400" dirty="0" smtClean="0">
                <a:solidFill>
                  <a:schemeClr val="tx2">
                    <a:lumMod val="75000"/>
                  </a:schemeClr>
                </a:solidFill>
              </a:rPr>
              <a:t> </a:t>
            </a:r>
            <a:r>
              <a:rPr lang="ru-RU" sz="2400" dirty="0" err="1" smtClean="0">
                <a:solidFill>
                  <a:schemeClr val="tx2">
                    <a:lumMod val="75000"/>
                  </a:schemeClr>
                </a:solidFill>
              </a:rPr>
              <a:t>Poole</a:t>
            </a:r>
            <a:r>
              <a:rPr lang="ru-RU" sz="2400" dirty="0" smtClean="0">
                <a:solidFill>
                  <a:schemeClr val="tx2">
                    <a:lumMod val="75000"/>
                  </a:schemeClr>
                </a:solidFill>
              </a:rPr>
              <a:t>, </a:t>
            </a:r>
            <a:r>
              <a:rPr lang="ru-RU" sz="2400" dirty="0" err="1" smtClean="0">
                <a:solidFill>
                  <a:schemeClr val="tx2">
                    <a:lumMod val="75000"/>
                  </a:schemeClr>
                </a:solidFill>
              </a:rPr>
              <a:t>on</a:t>
            </a:r>
            <a:r>
              <a:rPr lang="ru-RU" sz="2400" dirty="0" smtClean="0">
                <a:solidFill>
                  <a:schemeClr val="tx2">
                    <a:lumMod val="75000"/>
                  </a:schemeClr>
                </a:solidFill>
              </a:rPr>
              <a:t> </a:t>
            </a:r>
            <a:r>
              <a:rPr lang="ru-RU" sz="2400" dirty="0" err="1" smtClean="0">
                <a:solidFill>
                  <a:schemeClr val="tx2">
                    <a:lumMod val="75000"/>
                  </a:schemeClr>
                </a:solidFill>
              </a:rPr>
              <a:t>the</a:t>
            </a:r>
            <a:r>
              <a:rPr lang="ru-RU" sz="2400" dirty="0" smtClean="0">
                <a:solidFill>
                  <a:schemeClr val="tx2">
                    <a:lumMod val="75000"/>
                  </a:schemeClr>
                </a:solidFill>
              </a:rPr>
              <a:t> </a:t>
            </a:r>
            <a:r>
              <a:rPr lang="ru-RU" sz="2400" dirty="0" err="1" smtClean="0">
                <a:solidFill>
                  <a:schemeClr val="tx2">
                    <a:lumMod val="75000"/>
                  </a:schemeClr>
                </a:solidFill>
              </a:rPr>
              <a:t>south-central</a:t>
            </a:r>
            <a:r>
              <a:rPr lang="ru-RU" sz="2400" dirty="0" smtClean="0">
                <a:solidFill>
                  <a:schemeClr val="tx2">
                    <a:lumMod val="75000"/>
                  </a:schemeClr>
                </a:solidFill>
              </a:rPr>
              <a:t> </a:t>
            </a:r>
            <a:r>
              <a:rPr lang="ru-RU" sz="2400" dirty="0" err="1" smtClean="0">
                <a:solidFill>
                  <a:schemeClr val="tx2">
                    <a:lumMod val="75000"/>
                  </a:schemeClr>
                </a:solidFill>
              </a:rPr>
              <a:t>coast</a:t>
            </a:r>
            <a:r>
              <a:rPr lang="ru-RU" sz="2400" dirty="0" smtClean="0">
                <a:solidFill>
                  <a:schemeClr val="tx2">
                    <a:lumMod val="75000"/>
                  </a:schemeClr>
                </a:solidFill>
              </a:rPr>
              <a:t>. </a:t>
            </a:r>
            <a:r>
              <a:rPr lang="ru-RU" sz="2400" dirty="0" err="1" smtClean="0">
                <a:solidFill>
                  <a:schemeClr val="tx2">
                    <a:lumMod val="75000"/>
                  </a:schemeClr>
                </a:solidFill>
              </a:rPr>
              <a:t>Some</a:t>
            </a:r>
            <a:r>
              <a:rPr lang="ru-RU" sz="2400" dirty="0" smtClean="0">
                <a:solidFill>
                  <a:schemeClr val="tx2">
                    <a:lumMod val="75000"/>
                  </a:schemeClr>
                </a:solidFill>
              </a:rPr>
              <a:t> </a:t>
            </a:r>
            <a:r>
              <a:rPr lang="ru-RU" sz="2400" dirty="0" err="1" smtClean="0">
                <a:solidFill>
                  <a:schemeClr val="tx2">
                    <a:lumMod val="75000"/>
                  </a:schemeClr>
                </a:solidFill>
              </a:rPr>
              <a:t>regard</a:t>
            </a:r>
            <a:r>
              <a:rPr lang="ru-RU" sz="2400" dirty="0" smtClean="0">
                <a:solidFill>
                  <a:schemeClr val="tx2">
                    <a:lumMod val="75000"/>
                  </a:schemeClr>
                </a:solidFill>
              </a:rPr>
              <a:t> </a:t>
            </a:r>
            <a:r>
              <a:rPr lang="ru-RU" sz="2400" dirty="0" err="1" smtClean="0">
                <a:solidFill>
                  <a:schemeClr val="tx2">
                    <a:lumMod val="75000"/>
                  </a:schemeClr>
                </a:solidFill>
              </a:rPr>
              <a:t>it</a:t>
            </a:r>
            <a:r>
              <a:rPr lang="ru-RU" sz="2400" dirty="0" smtClean="0">
                <a:solidFill>
                  <a:schemeClr val="tx2">
                    <a:lumMod val="75000"/>
                  </a:schemeClr>
                </a:solidFill>
              </a:rPr>
              <a:t> </a:t>
            </a:r>
            <a:r>
              <a:rPr lang="ru-RU" sz="2400" dirty="0" err="1" smtClean="0">
                <a:solidFill>
                  <a:schemeClr val="tx2">
                    <a:lumMod val="75000"/>
                  </a:schemeClr>
                </a:solidFill>
              </a:rPr>
              <a:t>as</a:t>
            </a:r>
            <a:r>
              <a:rPr lang="ru-RU" sz="2400" dirty="0" smtClean="0">
                <a:solidFill>
                  <a:schemeClr val="tx2">
                    <a:lumMod val="75000"/>
                  </a:schemeClr>
                </a:solidFill>
              </a:rPr>
              <a:t> </a:t>
            </a:r>
            <a:r>
              <a:rPr lang="ru-RU" sz="2400" dirty="0" err="1" smtClean="0">
                <a:solidFill>
                  <a:schemeClr val="tx2">
                    <a:lumMod val="75000"/>
                  </a:schemeClr>
                </a:solidFill>
              </a:rPr>
              <a:t>the</a:t>
            </a:r>
            <a:r>
              <a:rPr lang="ru-RU" sz="2400" dirty="0" smtClean="0">
                <a:solidFill>
                  <a:schemeClr val="tx2">
                    <a:lumMod val="75000"/>
                  </a:schemeClr>
                </a:solidFill>
              </a:rPr>
              <a:t> </a:t>
            </a:r>
            <a:r>
              <a:rPr lang="ru-RU" sz="2400" dirty="0" err="1" smtClean="0">
                <a:solidFill>
                  <a:schemeClr val="tx2">
                    <a:lumMod val="75000"/>
                  </a:schemeClr>
                </a:solidFill>
              </a:rPr>
              <a:t>second</a:t>
            </a:r>
            <a:r>
              <a:rPr lang="ru-RU" sz="2400" dirty="0" smtClean="0">
                <a:solidFill>
                  <a:schemeClr val="tx2">
                    <a:lumMod val="75000"/>
                  </a:schemeClr>
                </a:solidFill>
              </a:rPr>
              <a:t> </a:t>
            </a:r>
            <a:r>
              <a:rPr lang="ru-RU" sz="2400" dirty="0" err="1" smtClean="0">
                <a:solidFill>
                  <a:schemeClr val="tx2">
                    <a:lumMod val="75000"/>
                  </a:schemeClr>
                </a:solidFill>
              </a:rPr>
              <a:t>largest</a:t>
            </a:r>
            <a:r>
              <a:rPr lang="ru-RU" sz="2400" dirty="0" smtClean="0">
                <a:solidFill>
                  <a:schemeClr val="tx2">
                    <a:lumMod val="75000"/>
                  </a:schemeClr>
                </a:solidFill>
              </a:rPr>
              <a:t> </a:t>
            </a:r>
            <a:r>
              <a:rPr lang="ru-RU" sz="2400" dirty="0" err="1" smtClean="0">
                <a:solidFill>
                  <a:schemeClr val="tx2">
                    <a:lumMod val="75000"/>
                  </a:schemeClr>
                </a:solidFill>
              </a:rPr>
              <a:t>harbour</a:t>
            </a:r>
            <a:r>
              <a:rPr lang="ru-RU" sz="2400" dirty="0" smtClean="0">
                <a:solidFill>
                  <a:schemeClr val="tx2">
                    <a:lumMod val="75000"/>
                  </a:schemeClr>
                </a:solidFill>
              </a:rPr>
              <a:t> </a:t>
            </a:r>
            <a:r>
              <a:rPr lang="ru-RU" sz="2400" dirty="0" err="1" smtClean="0">
                <a:solidFill>
                  <a:schemeClr val="tx2">
                    <a:lumMod val="75000"/>
                  </a:schemeClr>
                </a:solidFill>
              </a:rPr>
              <a:t>in</a:t>
            </a:r>
            <a:r>
              <a:rPr lang="ru-RU" sz="2400" dirty="0" smtClean="0">
                <a:solidFill>
                  <a:schemeClr val="tx2">
                    <a:lumMod val="75000"/>
                  </a:schemeClr>
                </a:solidFill>
              </a:rPr>
              <a:t> </a:t>
            </a:r>
            <a:r>
              <a:rPr lang="ru-RU" sz="2400" dirty="0" err="1" smtClean="0">
                <a:solidFill>
                  <a:schemeClr val="tx2">
                    <a:lumMod val="75000"/>
                  </a:schemeClr>
                </a:solidFill>
              </a:rPr>
              <a:t>the</a:t>
            </a:r>
            <a:r>
              <a:rPr lang="ru-RU" sz="2400" dirty="0" smtClean="0">
                <a:solidFill>
                  <a:schemeClr val="tx2">
                    <a:lumMod val="75000"/>
                  </a:schemeClr>
                </a:solidFill>
              </a:rPr>
              <a:t> </a:t>
            </a:r>
            <a:r>
              <a:rPr lang="ru-RU" sz="2400" dirty="0" err="1" smtClean="0">
                <a:solidFill>
                  <a:schemeClr val="tx2">
                    <a:lumMod val="75000"/>
                  </a:schemeClr>
                </a:solidFill>
              </a:rPr>
              <a:t>world</a:t>
            </a:r>
            <a:r>
              <a:rPr lang="ru-RU" sz="2400" dirty="0" smtClean="0">
                <a:solidFill>
                  <a:schemeClr val="tx2">
                    <a:lumMod val="75000"/>
                  </a:schemeClr>
                </a:solidFill>
              </a:rPr>
              <a:t>, </a:t>
            </a:r>
            <a:r>
              <a:rPr lang="ru-RU" sz="2400" dirty="0" err="1" smtClean="0">
                <a:solidFill>
                  <a:schemeClr val="tx2">
                    <a:lumMod val="75000"/>
                  </a:schemeClr>
                </a:solidFill>
              </a:rPr>
              <a:t>after</a:t>
            </a:r>
            <a:r>
              <a:rPr lang="ru-RU" sz="2400" dirty="0" smtClean="0">
                <a:solidFill>
                  <a:schemeClr val="tx2">
                    <a:lumMod val="75000"/>
                  </a:schemeClr>
                </a:solidFill>
              </a:rPr>
              <a:t> </a:t>
            </a:r>
            <a:r>
              <a:rPr lang="ru-RU" sz="2400" dirty="0" err="1" smtClean="0">
                <a:solidFill>
                  <a:schemeClr val="tx2">
                    <a:lumMod val="75000"/>
                  </a:schemeClr>
                </a:solidFill>
              </a:rPr>
              <a:t>Sydney</a:t>
            </a:r>
            <a:r>
              <a:rPr lang="ru-RU" sz="2400" dirty="0" smtClean="0">
                <a:solidFill>
                  <a:schemeClr val="tx2">
                    <a:lumMod val="75000"/>
                  </a:schemeClr>
                </a:solidFill>
              </a:rPr>
              <a:t>, </a:t>
            </a:r>
            <a:r>
              <a:rPr lang="ru-RU" sz="2400" dirty="0" err="1" smtClean="0">
                <a:solidFill>
                  <a:schemeClr val="tx2">
                    <a:lumMod val="75000"/>
                  </a:schemeClr>
                </a:solidFill>
              </a:rPr>
              <a:t>Australia</a:t>
            </a:r>
            <a:r>
              <a:rPr lang="en-US" sz="2400" dirty="0" smtClean="0">
                <a:solidFill>
                  <a:schemeClr val="tx2">
                    <a:lumMod val="75000"/>
                  </a:schemeClr>
                </a:solidFill>
              </a:rPr>
              <a:t>.</a:t>
            </a:r>
            <a:r>
              <a:rPr lang="ru-RU" sz="2400" dirty="0" smtClean="0">
                <a:solidFill>
                  <a:schemeClr val="tx2">
                    <a:lumMod val="75000"/>
                  </a:schemeClr>
                </a:solidFill>
              </a:rPr>
              <a:t>. </a:t>
            </a:r>
          </a:p>
        </p:txBody>
      </p:sp>
      <p:sp>
        <p:nvSpPr>
          <p:cNvPr id="17414" name="Text Box 12"/>
          <p:cNvSpPr txBox="1">
            <a:spLocks noChangeArrowheads="1"/>
          </p:cNvSpPr>
          <p:nvPr/>
        </p:nvSpPr>
        <p:spPr bwMode="auto">
          <a:xfrm>
            <a:off x="1547813" y="4005263"/>
            <a:ext cx="2952750" cy="523875"/>
          </a:xfrm>
          <a:prstGeom prst="rect">
            <a:avLst/>
          </a:prstGeom>
          <a:noFill/>
          <a:ln w="9525">
            <a:noFill/>
            <a:miter lim="800000"/>
            <a:headEnd/>
            <a:tailEnd/>
          </a:ln>
        </p:spPr>
        <p:txBody>
          <a:bodyPr>
            <a:spAutoFit/>
          </a:bodyPr>
          <a:lstStyle/>
          <a:p>
            <a:pPr>
              <a:spcBef>
                <a:spcPct val="50000"/>
              </a:spcBef>
              <a:defRPr/>
            </a:pPr>
            <a:r>
              <a:rPr lang="en-US" sz="1400" dirty="0">
                <a:solidFill>
                  <a:schemeClr val="tx2">
                    <a:lumMod val="75000"/>
                  </a:schemeClr>
                </a:solidFill>
              </a:rPr>
              <a:t>Peak District entrance stone on </a:t>
            </a:r>
            <a:r>
              <a:rPr lang="en-US" sz="1400" dirty="0" err="1">
                <a:solidFill>
                  <a:schemeClr val="tx2">
                    <a:lumMod val="75000"/>
                  </a:schemeClr>
                </a:solidFill>
              </a:rPr>
              <a:t>Hathersage</a:t>
            </a:r>
            <a:r>
              <a:rPr lang="en-US" sz="1400" dirty="0">
                <a:solidFill>
                  <a:schemeClr val="tx2">
                    <a:lumMod val="75000"/>
                  </a:schemeClr>
                </a:solidFill>
              </a:rPr>
              <a:t> Road, Sheffield</a:t>
            </a:r>
            <a:r>
              <a:rPr lang="ru-RU" sz="1400" dirty="0">
                <a:solidFill>
                  <a:schemeClr val="tx2">
                    <a:lumMod val="75000"/>
                  </a:schemeClr>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srcRect/>
          <a:stretch>
            <a:fillRect/>
          </a:stretch>
        </p:blipFill>
        <p:spPr bwMode="auto">
          <a:xfrm>
            <a:off x="0" y="0"/>
            <a:ext cx="4429125" cy="3500438"/>
          </a:xfrm>
          <a:prstGeom prst="rect">
            <a:avLst/>
          </a:prstGeom>
          <a:noFill/>
          <a:ln w="9525">
            <a:noFill/>
            <a:miter lim="800000"/>
            <a:headEnd/>
            <a:tailEnd/>
          </a:ln>
        </p:spPr>
      </p:pic>
      <p:pic>
        <p:nvPicPr>
          <p:cNvPr id="19459" name="Picture 3"/>
          <p:cNvPicPr>
            <a:picLocks noChangeAspect="1" noChangeArrowheads="1"/>
          </p:cNvPicPr>
          <p:nvPr/>
        </p:nvPicPr>
        <p:blipFill>
          <a:blip r:embed="rId3" cstate="email"/>
          <a:srcRect/>
          <a:stretch>
            <a:fillRect/>
          </a:stretch>
        </p:blipFill>
        <p:spPr bwMode="auto">
          <a:xfrm>
            <a:off x="4438650" y="3143250"/>
            <a:ext cx="4705350" cy="3714750"/>
          </a:xfrm>
          <a:prstGeom prst="rect">
            <a:avLst/>
          </a:prstGeom>
          <a:noFill/>
          <a:ln w="9525">
            <a:noFill/>
            <a:miter lim="800000"/>
            <a:headEnd/>
            <a:tailEnd/>
          </a:ln>
        </p:spPr>
      </p:pic>
      <p:pic>
        <p:nvPicPr>
          <p:cNvPr id="19460" name="Picture 4"/>
          <p:cNvPicPr>
            <a:picLocks noChangeAspect="1" noChangeArrowheads="1"/>
          </p:cNvPicPr>
          <p:nvPr/>
        </p:nvPicPr>
        <p:blipFill>
          <a:blip r:embed="rId4" cstate="email"/>
          <a:srcRect/>
          <a:stretch>
            <a:fillRect/>
          </a:stretch>
        </p:blipFill>
        <p:spPr bwMode="auto">
          <a:xfrm>
            <a:off x="4438650" y="0"/>
            <a:ext cx="4705350" cy="3524250"/>
          </a:xfrm>
          <a:prstGeom prst="rect">
            <a:avLst/>
          </a:prstGeom>
          <a:noFill/>
          <a:ln w="9525">
            <a:noFill/>
            <a:miter lim="800000"/>
            <a:headEnd/>
            <a:tailEnd/>
          </a:ln>
        </p:spPr>
      </p:pic>
      <p:pic>
        <p:nvPicPr>
          <p:cNvPr id="19461" name="Picture 5"/>
          <p:cNvPicPr>
            <a:picLocks noChangeAspect="1" noChangeArrowheads="1"/>
          </p:cNvPicPr>
          <p:nvPr/>
        </p:nvPicPr>
        <p:blipFill>
          <a:blip r:embed="rId5" cstate="email"/>
          <a:srcRect/>
          <a:stretch>
            <a:fillRect/>
          </a:stretch>
        </p:blipFill>
        <p:spPr bwMode="auto">
          <a:xfrm>
            <a:off x="0" y="3429000"/>
            <a:ext cx="442912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sz="quarter"/>
          </p:nvPr>
        </p:nvSpPr>
        <p:spPr/>
        <p:txBody>
          <a:bodyPr>
            <a:normAutofit fontScale="90000"/>
          </a:bodyPr>
          <a:lstStyle/>
          <a:p>
            <a:pPr algn="ctr" eaLnBrk="1" fontAlgn="auto" hangingPunct="1">
              <a:spcAft>
                <a:spcPts val="0"/>
              </a:spcAft>
              <a:defRPr/>
            </a:pPr>
            <a:r>
              <a:rPr lang="ru-RU" smtClean="0"/>
              <a:t>Букингемский дворец (Buckingham Palace) </a:t>
            </a:r>
          </a:p>
        </p:txBody>
      </p:sp>
      <p:pic>
        <p:nvPicPr>
          <p:cNvPr id="20483" name="Picture 8" descr="image003"/>
          <p:cNvPicPr>
            <a:picLocks noGrp="1" noChangeAspect="1" noChangeArrowheads="1"/>
          </p:cNvPicPr>
          <p:nvPr>
            <p:ph sz="quarter" idx="1"/>
          </p:nvPr>
        </p:nvPicPr>
        <p:blipFill>
          <a:blip r:embed="rId2" cstate="email"/>
          <a:srcRect/>
          <a:stretch>
            <a:fillRect/>
          </a:stretch>
        </p:blipFill>
        <p:spPr>
          <a:xfrm>
            <a:off x="1042988" y="1557338"/>
            <a:ext cx="2724150" cy="2189162"/>
          </a:xfrm>
          <a:noFill/>
        </p:spPr>
      </p:pic>
      <p:pic>
        <p:nvPicPr>
          <p:cNvPr id="20484" name="Picture 9" descr="image007"/>
          <p:cNvPicPr>
            <a:picLocks noGrp="1" noChangeAspect="1" noChangeArrowheads="1"/>
          </p:cNvPicPr>
          <p:nvPr>
            <p:ph sz="quarter" idx="2"/>
          </p:nvPr>
        </p:nvPicPr>
        <p:blipFill>
          <a:blip r:embed="rId3" cstate="email"/>
          <a:srcRect/>
          <a:stretch>
            <a:fillRect/>
          </a:stretch>
        </p:blipFill>
        <p:spPr>
          <a:xfrm>
            <a:off x="1042988" y="4365625"/>
            <a:ext cx="2838450" cy="1752600"/>
          </a:xfrm>
          <a:noFill/>
        </p:spPr>
      </p:pic>
      <p:pic>
        <p:nvPicPr>
          <p:cNvPr id="20485" name="Picture 12" descr="image009"/>
          <p:cNvPicPr>
            <a:picLocks noGrp="1" noChangeAspect="1" noChangeArrowheads="1"/>
          </p:cNvPicPr>
          <p:nvPr>
            <p:ph sz="quarter" idx="3"/>
          </p:nvPr>
        </p:nvPicPr>
        <p:blipFill>
          <a:blip r:embed="rId4" cstate="email"/>
          <a:srcRect/>
          <a:stretch>
            <a:fillRect/>
          </a:stretch>
        </p:blipFill>
        <p:spPr>
          <a:xfrm>
            <a:off x="4787900" y="1557338"/>
            <a:ext cx="2919413" cy="2189162"/>
          </a:xfrm>
          <a:noFill/>
        </p:spPr>
      </p:pic>
      <p:sp>
        <p:nvSpPr>
          <p:cNvPr id="19462" name="Text Box 13"/>
          <p:cNvSpPr txBox="1">
            <a:spLocks noChangeArrowheads="1"/>
          </p:cNvSpPr>
          <p:nvPr/>
        </p:nvSpPr>
        <p:spPr bwMode="auto">
          <a:xfrm>
            <a:off x="3995738" y="3860800"/>
            <a:ext cx="4537075" cy="3108325"/>
          </a:xfrm>
          <a:prstGeom prst="rect">
            <a:avLst/>
          </a:prstGeom>
          <a:noFill/>
          <a:ln w="9525">
            <a:noFill/>
            <a:miter lim="800000"/>
            <a:headEnd/>
            <a:tailEnd/>
          </a:ln>
        </p:spPr>
        <p:txBody>
          <a:bodyPr>
            <a:spAutoFit/>
          </a:bodyPr>
          <a:lstStyle/>
          <a:p>
            <a:pPr>
              <a:defRPr/>
            </a:pPr>
            <a:r>
              <a:rPr lang="en-US" sz="1400" dirty="0"/>
              <a:t> </a:t>
            </a:r>
            <a:r>
              <a:rPr lang="en-US" sz="1400" b="1" dirty="0">
                <a:solidFill>
                  <a:schemeClr val="accent1">
                    <a:lumMod val="75000"/>
                  </a:schemeClr>
                </a:solidFill>
              </a:rPr>
              <a:t>The Queen of  England lives in Buckingham Palace. It is a wonderful building with </a:t>
            </a:r>
          </a:p>
          <a:p>
            <a:pPr>
              <a:defRPr/>
            </a:pPr>
            <a:r>
              <a:rPr lang="en-US" sz="1400" b="1" dirty="0">
                <a:solidFill>
                  <a:schemeClr val="accent1">
                    <a:lumMod val="75000"/>
                  </a:schemeClr>
                </a:solidFill>
              </a:rPr>
              <a:t>a monument in front of it that is the Queen Victoria memorial.</a:t>
            </a:r>
          </a:p>
          <a:p>
            <a:pPr>
              <a:defRPr/>
            </a:pPr>
            <a:r>
              <a:rPr lang="en-US" sz="1400" b="1" dirty="0">
                <a:solidFill>
                  <a:schemeClr val="accent1">
                    <a:lumMod val="75000"/>
                  </a:schemeClr>
                </a:solidFill>
              </a:rPr>
              <a:t>Buckingham palace is the official London residence of Her Majesty The Queen and</a:t>
            </a:r>
          </a:p>
          <a:p>
            <a:pPr>
              <a:defRPr/>
            </a:pPr>
            <a:r>
              <a:rPr lang="en-US" sz="1400" b="1" dirty="0">
                <a:solidFill>
                  <a:schemeClr val="accent1">
                    <a:lumMod val="75000"/>
                  </a:schemeClr>
                </a:solidFill>
              </a:rPr>
              <a:t> as such is one of the best known and most potent symbols of the British monarchy. </a:t>
            </a:r>
          </a:p>
          <a:p>
            <a:pPr>
              <a:defRPr/>
            </a:pPr>
            <a:r>
              <a:rPr lang="en-US" sz="1400" b="1" dirty="0">
                <a:solidFill>
                  <a:schemeClr val="accent1">
                    <a:lumMod val="75000"/>
                  </a:schemeClr>
                </a:solidFill>
              </a:rPr>
              <a:t>Yet it has been a royal residence for only just over two hundred and thirty years and </a:t>
            </a:r>
          </a:p>
          <a:p>
            <a:pPr>
              <a:defRPr/>
            </a:pPr>
            <a:r>
              <a:rPr lang="en-US" sz="1400" b="1" dirty="0">
                <a:solidFill>
                  <a:schemeClr val="accent1">
                    <a:lumMod val="75000"/>
                  </a:schemeClr>
                </a:solidFill>
              </a:rPr>
              <a:t>a palace for much less; and its name, known the world over, is owed not to a monarch</a:t>
            </a:r>
          </a:p>
          <a:p>
            <a:pPr>
              <a:defRPr/>
            </a:pPr>
            <a:r>
              <a:rPr lang="en-US" sz="1400" b="1" dirty="0">
                <a:solidFill>
                  <a:schemeClr val="accent1">
                    <a:lumMod val="75000"/>
                  </a:schemeClr>
                </a:solidFill>
              </a:rPr>
              <a:t>but to an English Duke. </a:t>
            </a:r>
          </a:p>
          <a:p>
            <a:pPr>
              <a:defRPr/>
            </a:pPr>
            <a:r>
              <a:rPr lang="en-US" sz="1400" b="1" dirty="0">
                <a:solidFill>
                  <a:schemeClr val="accent1">
                    <a:lumMod val="75000"/>
                  </a:schemeClr>
                </a:solidFill>
              </a:rPr>
              <a:t>   </a:t>
            </a:r>
            <a:endParaRPr lang="ru-RU" sz="1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p:txBody>
          <a:bodyPr/>
          <a:lstStyle/>
          <a:p>
            <a:pPr algn="ctr" eaLnBrk="1" hangingPunct="1"/>
            <a:r>
              <a:rPr lang="en-US" smtClean="0"/>
              <a:t>Westminster Abbey</a:t>
            </a:r>
            <a:endParaRPr lang="ru-RU" smtClean="0"/>
          </a:p>
        </p:txBody>
      </p:sp>
      <p:pic>
        <p:nvPicPr>
          <p:cNvPr id="21507" name="Picture 11" descr="12"/>
          <p:cNvPicPr>
            <a:picLocks noGrp="1" noChangeAspect="1" noChangeArrowheads="1"/>
          </p:cNvPicPr>
          <p:nvPr>
            <p:ph sz="quarter" idx="1"/>
          </p:nvPr>
        </p:nvPicPr>
        <p:blipFill>
          <a:blip r:embed="rId2" cstate="email"/>
          <a:srcRect/>
          <a:stretch>
            <a:fillRect/>
          </a:stretch>
        </p:blipFill>
        <p:spPr>
          <a:xfrm>
            <a:off x="1628775" y="1862138"/>
            <a:ext cx="2381250" cy="1666875"/>
          </a:xfrm>
          <a:noFill/>
        </p:spPr>
      </p:pic>
      <p:pic>
        <p:nvPicPr>
          <p:cNvPr id="21508" name="Picture 12" descr="250px-Westminster_abbey_west">
            <a:hlinkClick r:id="rId3" tooltip="&quot;Западный фасад аббатства&quot;"/>
          </p:cNvPr>
          <p:cNvPicPr>
            <a:picLocks noGrp="1" noChangeAspect="1" noChangeArrowheads="1"/>
          </p:cNvPicPr>
          <p:nvPr>
            <p:ph sz="quarter" idx="2"/>
          </p:nvPr>
        </p:nvPicPr>
        <p:blipFill>
          <a:blip r:embed="rId4" cstate="email"/>
          <a:srcRect/>
          <a:stretch>
            <a:fillRect/>
          </a:stretch>
        </p:blipFill>
        <p:spPr>
          <a:xfrm>
            <a:off x="1997075" y="3941763"/>
            <a:ext cx="1644650" cy="2189162"/>
          </a:xfrm>
        </p:spPr>
      </p:pic>
      <p:sp>
        <p:nvSpPr>
          <p:cNvPr id="21509" name="Rectangle 7"/>
          <p:cNvSpPr>
            <a:spLocks noGrp="1" noChangeArrowheads="1"/>
          </p:cNvSpPr>
          <p:nvPr>
            <p:ph type="body" sz="half" idx="3"/>
          </p:nvPr>
        </p:nvSpPr>
        <p:spPr>
          <a:xfrm>
            <a:off x="4356100" y="1600200"/>
            <a:ext cx="4330700" cy="4530725"/>
          </a:xfrm>
        </p:spPr>
        <p:txBody>
          <a:bodyPr/>
          <a:lstStyle/>
          <a:p>
            <a:pPr eaLnBrk="1" hangingPunct="1">
              <a:lnSpc>
                <a:spcPct val="80000"/>
              </a:lnSpc>
              <a:buFont typeface="Wingdings 2" pitchFamily="18" charset="2"/>
              <a:buChar char=""/>
            </a:pPr>
            <a:r>
              <a:rPr lang="ru-RU" sz="2000" smtClean="0"/>
              <a:t>  </a:t>
            </a:r>
            <a:r>
              <a:rPr lang="en-US" sz="2000" smtClean="0"/>
              <a:t> </a:t>
            </a:r>
            <a:r>
              <a:rPr lang="en-US" sz="2000" smtClean="0">
                <a:solidFill>
                  <a:schemeClr val="tx2"/>
                </a:solidFill>
              </a:rPr>
              <a:t>Opposite the Houses of Parliament stands Westminster Abbey, famous for its architecture and historical associations. It is one of the most famous and beautiful churches in London. It is more than nine hundred years old. Nearly all kings and queens have been crowned in the Abbey since the time of the Conquest. Chaucer, Spencer Tennyson, Dickens, Kipling were buried there. Westminster Abbey is famous for the Poet’s Corner too. In the Poet’s Corner there are memorials to Shakespeare, Milton, Burns, Byron and many other poets and writers. </a:t>
            </a:r>
            <a:endParaRPr lang="ru-RU" sz="2000" smtClean="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algn="ctr" eaLnBrk="1" hangingPunct="1"/>
            <a:r>
              <a:rPr lang="en-US" smtClean="0"/>
              <a:t>St.Paul’s Cathedral</a:t>
            </a:r>
            <a:endParaRPr lang="ru-RU" smtClean="0"/>
          </a:p>
        </p:txBody>
      </p:sp>
      <p:pic>
        <p:nvPicPr>
          <p:cNvPr id="22531" name="Picture 8" descr="image001"/>
          <p:cNvPicPr>
            <a:picLocks noGrp="1" noChangeAspect="1" noChangeArrowheads="1"/>
          </p:cNvPicPr>
          <p:nvPr>
            <p:ph sz="quarter" idx="1"/>
          </p:nvPr>
        </p:nvPicPr>
        <p:blipFill>
          <a:blip r:embed="rId2" cstate="email"/>
          <a:srcRect/>
          <a:stretch>
            <a:fillRect/>
          </a:stretch>
        </p:blipFill>
        <p:spPr>
          <a:xfrm>
            <a:off x="1752600" y="1773238"/>
            <a:ext cx="2387600" cy="1720850"/>
          </a:xfrm>
          <a:noFill/>
        </p:spPr>
      </p:pic>
      <p:pic>
        <p:nvPicPr>
          <p:cNvPr id="22532" name="Picture 9" descr="image003"/>
          <p:cNvPicPr>
            <a:picLocks noGrp="1" noChangeAspect="1" noChangeArrowheads="1"/>
          </p:cNvPicPr>
          <p:nvPr>
            <p:ph sz="quarter" idx="2"/>
          </p:nvPr>
        </p:nvPicPr>
        <p:blipFill>
          <a:blip r:embed="rId3" cstate="email"/>
          <a:srcRect/>
          <a:stretch>
            <a:fillRect/>
          </a:stretch>
        </p:blipFill>
        <p:spPr>
          <a:xfrm>
            <a:off x="1763713" y="3644900"/>
            <a:ext cx="2376487" cy="2189163"/>
          </a:xfrm>
          <a:noFill/>
        </p:spPr>
      </p:pic>
      <p:sp>
        <p:nvSpPr>
          <p:cNvPr id="22533" name="Rectangle 7"/>
          <p:cNvSpPr>
            <a:spLocks noGrp="1" noChangeArrowheads="1"/>
          </p:cNvSpPr>
          <p:nvPr>
            <p:ph type="body" sz="half" idx="3"/>
          </p:nvPr>
        </p:nvSpPr>
        <p:spPr>
          <a:xfrm>
            <a:off x="4859338" y="1773238"/>
            <a:ext cx="3810000" cy="4070350"/>
          </a:xfrm>
        </p:spPr>
        <p:txBody>
          <a:bodyPr/>
          <a:lstStyle/>
          <a:p>
            <a:pPr eaLnBrk="1" hangingPunct="1">
              <a:buFont typeface="Wingdings 2" pitchFamily="18" charset="2"/>
              <a:buChar char=""/>
            </a:pPr>
            <a:r>
              <a:rPr lang="ru-RU" sz="2000" b="1" smtClean="0">
                <a:solidFill>
                  <a:schemeClr val="tx2"/>
                </a:solidFill>
              </a:rPr>
              <a:t> </a:t>
            </a:r>
            <a:r>
              <a:rPr lang="en-US" sz="2000" b="1" smtClean="0">
                <a:solidFill>
                  <a:schemeClr val="tx2"/>
                </a:solidFill>
              </a:rPr>
              <a:t>St.Paul’s Cathedral is not very far from the Tower. The cathedral, the most striking building in the City, was designed by Christopher Wren an outstanding British architect. He built it in the 17th century after the Great Fire. It took him 35 years. In one of the towers of the cathedral is one of the largest bells in the world.</a:t>
            </a:r>
            <a:endParaRPr lang="ru-RU" sz="2000" b="1" smtClean="0">
              <a:solidFill>
                <a:schemeClr val="tx2"/>
              </a:solidFill>
            </a:endParaRPr>
          </a:p>
        </p:txBody>
      </p:sp>
      <p:sp>
        <p:nvSpPr>
          <p:cNvPr id="22534" name="Text Box 11"/>
          <p:cNvSpPr txBox="1">
            <a:spLocks noChangeArrowheads="1"/>
          </p:cNvSpPr>
          <p:nvPr/>
        </p:nvSpPr>
        <p:spPr bwMode="auto">
          <a:xfrm>
            <a:off x="1187450" y="5949950"/>
            <a:ext cx="3600450" cy="738188"/>
          </a:xfrm>
          <a:prstGeom prst="rect">
            <a:avLst/>
          </a:prstGeom>
          <a:noFill/>
          <a:ln w="9525">
            <a:noFill/>
            <a:miter lim="800000"/>
            <a:headEnd/>
            <a:tailEnd/>
          </a:ln>
        </p:spPr>
        <p:txBody>
          <a:bodyPr>
            <a:spAutoFit/>
          </a:bodyPr>
          <a:lstStyle/>
          <a:p>
            <a:pPr>
              <a:spcBef>
                <a:spcPct val="50000"/>
              </a:spcBef>
            </a:pPr>
            <a:r>
              <a:rPr lang="ru-RU" sz="1400" b="1">
                <a:solidFill>
                  <a:schemeClr val="tx2"/>
                </a:solidFill>
              </a:rPr>
              <a:t>Собор Святого Павла</a:t>
            </a:r>
            <a:r>
              <a:rPr lang="ru-RU" sz="1400">
                <a:solidFill>
                  <a:schemeClr val="tx2"/>
                </a:solidFill>
              </a:rPr>
              <a:t> (англ. </a:t>
            </a:r>
            <a:r>
              <a:rPr lang="ru-RU" sz="1400" i="1">
                <a:solidFill>
                  <a:schemeClr val="tx2"/>
                </a:solidFill>
              </a:rPr>
              <a:t>St. Paul's Cathedral</a:t>
            </a:r>
            <a:r>
              <a:rPr lang="ru-RU" sz="1400">
                <a:solidFill>
                  <a:schemeClr val="tx2"/>
                </a:solidFill>
              </a:rPr>
              <a:t>) — кафедральный собор в Лондоне, резиденция епископа Лондона.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p:txBody>
          <a:bodyPr/>
          <a:lstStyle/>
          <a:p>
            <a:pPr algn="ctr" eaLnBrk="1" hangingPunct="1"/>
            <a:r>
              <a:rPr lang="ru-RU" smtClean="0"/>
              <a:t>Tower of London </a:t>
            </a:r>
          </a:p>
        </p:txBody>
      </p:sp>
      <p:pic>
        <p:nvPicPr>
          <p:cNvPr id="23555" name="Picture 8" descr="image001"/>
          <p:cNvPicPr>
            <a:picLocks noGrp="1" noChangeAspect="1" noChangeArrowheads="1"/>
          </p:cNvPicPr>
          <p:nvPr>
            <p:ph sz="quarter" idx="1"/>
          </p:nvPr>
        </p:nvPicPr>
        <p:blipFill>
          <a:blip r:embed="rId2" cstate="email"/>
          <a:srcRect/>
          <a:stretch>
            <a:fillRect/>
          </a:stretch>
        </p:blipFill>
        <p:spPr>
          <a:xfrm>
            <a:off x="1258888" y="1557338"/>
            <a:ext cx="3240087" cy="2087562"/>
          </a:xfrm>
          <a:noFill/>
        </p:spPr>
      </p:pic>
      <p:pic>
        <p:nvPicPr>
          <p:cNvPr id="23556" name="Picture 9" descr="image002"/>
          <p:cNvPicPr>
            <a:picLocks noGrp="1" noChangeAspect="1" noChangeArrowheads="1"/>
          </p:cNvPicPr>
          <p:nvPr>
            <p:ph sz="quarter" idx="2"/>
          </p:nvPr>
        </p:nvPicPr>
        <p:blipFill>
          <a:blip r:embed="rId3" cstate="email"/>
          <a:srcRect/>
          <a:stretch>
            <a:fillRect/>
          </a:stretch>
        </p:blipFill>
        <p:spPr>
          <a:xfrm>
            <a:off x="5508625" y="1557338"/>
            <a:ext cx="2619375" cy="2016125"/>
          </a:xfrm>
          <a:noFill/>
        </p:spPr>
      </p:pic>
      <p:pic>
        <p:nvPicPr>
          <p:cNvPr id="23557" name="Picture 10" descr="image006"/>
          <p:cNvPicPr>
            <a:picLocks noGrp="1" noChangeAspect="1" noChangeArrowheads="1"/>
          </p:cNvPicPr>
          <p:nvPr>
            <p:ph sz="quarter" idx="3"/>
          </p:nvPr>
        </p:nvPicPr>
        <p:blipFill>
          <a:blip r:embed="rId4" cstate="email"/>
          <a:srcRect/>
          <a:stretch>
            <a:fillRect/>
          </a:stretch>
        </p:blipFill>
        <p:spPr>
          <a:xfrm>
            <a:off x="1081088" y="3941763"/>
            <a:ext cx="3476625" cy="2189162"/>
          </a:xfrm>
          <a:noFill/>
        </p:spPr>
      </p:pic>
      <p:sp>
        <p:nvSpPr>
          <p:cNvPr id="23558" name="Text Box 11"/>
          <p:cNvSpPr txBox="1">
            <a:spLocks noChangeArrowheads="1"/>
          </p:cNvSpPr>
          <p:nvPr/>
        </p:nvSpPr>
        <p:spPr bwMode="auto">
          <a:xfrm>
            <a:off x="4787900" y="3933825"/>
            <a:ext cx="4176713" cy="2678113"/>
          </a:xfrm>
          <a:prstGeom prst="rect">
            <a:avLst/>
          </a:prstGeom>
          <a:noFill/>
          <a:ln w="9525">
            <a:noFill/>
            <a:miter lim="800000"/>
            <a:headEnd/>
            <a:tailEnd/>
          </a:ln>
        </p:spPr>
        <p:txBody>
          <a:bodyPr>
            <a:spAutoFit/>
          </a:bodyPr>
          <a:lstStyle/>
          <a:p>
            <a:r>
              <a:rPr lang="ru-RU" sz="1400" b="1">
                <a:solidFill>
                  <a:schemeClr val="tx2"/>
                </a:solidFill>
              </a:rPr>
              <a:t>    </a:t>
            </a:r>
            <a:r>
              <a:rPr lang="en-US" sz="1400" b="1">
                <a:solidFill>
                  <a:schemeClr val="tx2"/>
                </a:solidFill>
              </a:rPr>
              <a:t>One of the oldest buildings in London is the Tower. William the Conqueror, the first Norman king, built it in the eleventh century. For hundreds of years the Tower was used as a fortress, a residence of kings and a prison.  Now it is a museum. You can see a lot of interesting things in the halls of the White Tower. Its walls are white and very tall.  </a:t>
            </a:r>
          </a:p>
          <a:p>
            <a:r>
              <a:rPr lang="en-US" sz="1400" b="1">
                <a:solidFill>
                  <a:schemeClr val="tx2"/>
                </a:solidFill>
              </a:rPr>
              <a:t>     There are always black ravens in the Tower of London</a:t>
            </a:r>
            <a:r>
              <a:rPr lang="ru-RU" sz="1400" b="1">
                <a:solidFill>
                  <a:schemeClr val="tx2"/>
                </a:solidFill>
              </a:rPr>
              <a:t> </a:t>
            </a:r>
            <a:r>
              <a:rPr lang="en-US" sz="1400" b="1">
                <a:solidFill>
                  <a:schemeClr val="tx2"/>
                </a:solidFill>
              </a:rPr>
              <a:t>people take care and look after them, as they believe, that London will be rich while ravens live there.</a:t>
            </a:r>
            <a:endParaRPr lang="ru-RU" sz="1400" b="1">
              <a:solidFill>
                <a:schemeClr val="tx2"/>
              </a:solidFill>
            </a:endParaRPr>
          </a:p>
        </p:txBody>
      </p:sp>
      <p:sp>
        <p:nvSpPr>
          <p:cNvPr id="23559" name="Text Box 12"/>
          <p:cNvSpPr txBox="1">
            <a:spLocks noChangeArrowheads="1"/>
          </p:cNvSpPr>
          <p:nvPr/>
        </p:nvSpPr>
        <p:spPr bwMode="auto">
          <a:xfrm>
            <a:off x="1187450" y="6237288"/>
            <a:ext cx="3024188" cy="304800"/>
          </a:xfrm>
          <a:prstGeom prst="rect">
            <a:avLst/>
          </a:prstGeom>
          <a:noFill/>
          <a:ln w="9525">
            <a:noFill/>
            <a:miter lim="800000"/>
            <a:headEnd/>
            <a:tailEnd/>
          </a:ln>
        </p:spPr>
        <p:txBody>
          <a:bodyPr>
            <a:spAutoFit/>
          </a:bodyPr>
          <a:lstStyle/>
          <a:p>
            <a:pPr algn="ctr">
              <a:spcBef>
                <a:spcPct val="50000"/>
              </a:spcBef>
            </a:pPr>
            <a:r>
              <a:rPr lang="en-US" sz="1200" b="1">
                <a:solidFill>
                  <a:schemeClr val="tx2"/>
                </a:solidFill>
              </a:rPr>
              <a:t>Tower bridge at night</a:t>
            </a:r>
            <a:r>
              <a:rPr lang="en-US" sz="1400">
                <a:solidFill>
                  <a:schemeClr val="tx2"/>
                </a:solidFill>
              </a:rPr>
              <a:t> </a:t>
            </a:r>
            <a:endParaRPr lang="ru-RU" sz="140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type="title"/>
          </p:nvPr>
        </p:nvSpPr>
        <p:spPr>
          <a:xfrm>
            <a:off x="857224" y="1428736"/>
            <a:ext cx="7715304" cy="4214841"/>
          </a:xfrm>
        </p:spPr>
        <p:txBody>
          <a:bodyPr/>
          <a:lstStyle/>
          <a:p>
            <a:pPr eaLnBrk="1" fontAlgn="auto" hangingPunct="1">
              <a:spcAft>
                <a:spcPts val="0"/>
              </a:spcAft>
              <a:defRPr/>
            </a:pPr>
            <a:r>
              <a:rPr sz="2400" smtClean="0">
                <a:latin typeface="Arial Narrow" pitchFamily="34" charset="0"/>
              </a:rPr>
              <a:t>- </a:t>
            </a:r>
            <a:r>
              <a:rPr sz="3200" smtClean="0">
                <a:solidFill>
                  <a:schemeClr val="tx1"/>
                </a:solidFill>
                <a:latin typeface="Arial Narrow" pitchFamily="34" charset="0"/>
              </a:rPr>
              <a:t>students  will  be  able  to  speak  about geography and nature  of  Great Britain</a:t>
            </a:r>
            <a:endParaRPr lang="ru-RU" sz="3200" smtClean="0">
              <a:solidFill>
                <a:schemeClr val="tx1"/>
              </a:solidFill>
              <a:latin typeface="Arial Narrow" pitchFamily="34" charset="0"/>
            </a:endParaRPr>
          </a:p>
          <a:p>
            <a:pPr eaLnBrk="1" fontAlgn="auto" hangingPunct="1">
              <a:spcAft>
                <a:spcPts val="0"/>
              </a:spcAft>
              <a:defRPr/>
            </a:pPr>
            <a:r>
              <a:rPr sz="3200" smtClean="0">
                <a:solidFill>
                  <a:schemeClr val="tx1"/>
                </a:solidFill>
                <a:latin typeface="Arial Narrow" pitchFamily="34" charset="0"/>
              </a:rPr>
              <a:t>- to  </a:t>
            </a:r>
            <a:r>
              <a:rPr sz="3200" err="1" smtClean="0">
                <a:solidFill>
                  <a:schemeClr val="tx1"/>
                </a:solidFill>
                <a:latin typeface="Arial Narrow" pitchFamily="34" charset="0"/>
              </a:rPr>
              <a:t>practise</a:t>
            </a:r>
            <a:r>
              <a:rPr sz="3200" smtClean="0">
                <a:solidFill>
                  <a:schemeClr val="tx1"/>
                </a:solidFill>
                <a:latin typeface="Arial Narrow" pitchFamily="34" charset="0"/>
              </a:rPr>
              <a:t>   keeping  in  mind  important  historical  dates  of  Great Britain, enriching  knowledge  about  English  grammar.</a:t>
            </a:r>
            <a:endParaRPr lang="ru-RU" sz="3200" smtClean="0">
              <a:solidFill>
                <a:schemeClr val="tx1"/>
              </a:solidFill>
              <a:latin typeface="Arial Narrow" pitchFamily="34" charset="0"/>
            </a:endParaRPr>
          </a:p>
          <a:p>
            <a:pPr eaLnBrk="1" fontAlgn="auto" hangingPunct="1">
              <a:spcAft>
                <a:spcPts val="0"/>
              </a:spcAft>
              <a:defRPr/>
            </a:pPr>
            <a:r>
              <a:rPr sz="3200" smtClean="0">
                <a:solidFill>
                  <a:schemeClr val="tx1"/>
                </a:solidFill>
                <a:latin typeface="Arial Narrow" pitchFamily="34" charset="0"/>
              </a:rPr>
              <a:t>-to  learn Great  Britain  symbols.</a:t>
            </a:r>
            <a:endParaRPr lang="ru-RU" sz="3200" smtClean="0">
              <a:solidFill>
                <a:schemeClr val="tx1"/>
              </a:solidFill>
              <a:latin typeface="Arial Narrow" pitchFamily="34" charset="0"/>
            </a:endParaRPr>
          </a:p>
          <a:p>
            <a:pPr eaLnBrk="1" fontAlgn="auto" hangingPunct="1">
              <a:spcAft>
                <a:spcPts val="0"/>
              </a:spcAft>
              <a:defRPr/>
            </a:pPr>
            <a:r>
              <a:rPr sz="3200" smtClean="0">
                <a:solidFill>
                  <a:schemeClr val="tx1"/>
                </a:solidFill>
                <a:latin typeface="Arial Narrow" pitchFamily="34" charset="0"/>
              </a:rPr>
              <a:t>-to  bring  up  them  to love  Great Britain.</a:t>
            </a:r>
            <a:endParaRPr lang="ru-RU" sz="3200" smtClean="0">
              <a:solidFill>
                <a:schemeClr val="tx1"/>
              </a:solidFill>
              <a:latin typeface="Arial Narrow" pitchFamily="34" charset="0"/>
            </a:endParaRPr>
          </a:p>
        </p:txBody>
      </p:sp>
      <p:sp>
        <p:nvSpPr>
          <p:cNvPr id="6147" name="Заголовок 1"/>
          <p:cNvSpPr>
            <a:spLocks noGrp="1"/>
          </p:cNvSpPr>
          <p:nvPr>
            <p:ph type="body" idx="1"/>
          </p:nvPr>
        </p:nvSpPr>
        <p:spPr>
          <a:xfrm>
            <a:off x="1066800" y="714375"/>
            <a:ext cx="6254750" cy="714375"/>
          </a:xfrm>
        </p:spPr>
        <p:txBody>
          <a:bodyPr/>
          <a:lstStyle/>
          <a:p>
            <a:pPr eaLnBrk="1" hangingPunct="1"/>
            <a:r>
              <a:rPr lang="en-US" b="1" smtClean="0"/>
              <a:t>The  Objectives:</a:t>
            </a: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body" idx="1"/>
          </p:nvPr>
        </p:nvSpPr>
        <p:spPr>
          <a:xfrm>
            <a:off x="530225" y="2705100"/>
            <a:ext cx="7772400" cy="1509713"/>
          </a:xfrm>
        </p:spPr>
        <p:txBody>
          <a:bodyPr>
            <a:normAutofit fontScale="32500" lnSpcReduction="20000"/>
          </a:bodyPr>
          <a:lstStyle/>
          <a:p>
            <a:pPr eaLnBrk="1" fontAlgn="auto" hangingPunct="1">
              <a:spcAft>
                <a:spcPts val="0"/>
              </a:spcAft>
              <a:buClr>
                <a:schemeClr val="accent3"/>
              </a:buClr>
              <a:buFont typeface="Wingdings 2"/>
              <a:buNone/>
              <a:defRPr/>
            </a:pP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r>
              <a:rPr lang="ru-RU" sz="1600" smtClean="0"/>
              <a:t/>
            </a:r>
            <a:br>
              <a:rPr lang="ru-RU" sz="1600" smtClean="0"/>
            </a:br>
            <a:endParaRPr lang="ru-RU" sz="1600" smtClean="0"/>
          </a:p>
        </p:txBody>
      </p:sp>
      <p:sp>
        <p:nvSpPr>
          <p:cNvPr id="24579" name="Rectangle 5"/>
          <p:cNvSpPr>
            <a:spLocks noChangeArrowheads="1"/>
          </p:cNvSpPr>
          <p:nvPr/>
        </p:nvSpPr>
        <p:spPr bwMode="auto">
          <a:xfrm>
            <a:off x="571500" y="214313"/>
            <a:ext cx="6507163" cy="800100"/>
          </a:xfrm>
          <a:prstGeom prst="rect">
            <a:avLst/>
          </a:prstGeom>
          <a:noFill/>
          <a:ln w="9525">
            <a:noFill/>
            <a:miter lim="800000"/>
            <a:headEnd/>
            <a:tailEnd/>
          </a:ln>
        </p:spPr>
        <p:txBody>
          <a:bodyPr anchor="ctr">
            <a:spAutoFit/>
          </a:bodyPr>
          <a:lstStyle/>
          <a:p>
            <a:pPr indent="449263" eaLnBrk="0" hangingPunct="0"/>
            <a:r>
              <a:rPr lang="en-US" sz="1200" b="1">
                <a:cs typeface="Times New Roman" pitchFamily="18" charset="0"/>
              </a:rPr>
              <a:t>III. Now,it’s  time  solve  the  crossword.</a:t>
            </a:r>
            <a:r>
              <a:rPr lang="en-US" sz="1200">
                <a:cs typeface="Times New Roman" pitchFamily="18" charset="0"/>
              </a:rPr>
              <a:t> </a:t>
            </a:r>
            <a:endParaRPr lang="ru-RU" sz="1200">
              <a:cs typeface="Times New Roman" pitchFamily="18" charset="0"/>
            </a:endParaRPr>
          </a:p>
          <a:p>
            <a:pPr indent="449263" eaLnBrk="0" hangingPunct="0"/>
            <a:r>
              <a:rPr lang="en-US" sz="1200">
                <a:cs typeface="Times New Roman" pitchFamily="18" charset="0"/>
              </a:rPr>
              <a:t>Look  at  the  Interactive board. Complete  the  sentences  and  guess  the crossword. </a:t>
            </a:r>
            <a:endParaRPr lang="ru-RU" sz="1200">
              <a:cs typeface="Times New Roman" pitchFamily="18" charset="0"/>
            </a:endParaRPr>
          </a:p>
          <a:p>
            <a:pPr indent="449263" eaLnBrk="0" hangingPunct="0"/>
            <a:r>
              <a:rPr lang="en-US" sz="1200">
                <a:cs typeface="Times New Roman" pitchFamily="18" charset="0"/>
              </a:rPr>
              <a:t>If  you   solve  this  crossword  and  you  can  see  our   today’s lesson.</a:t>
            </a:r>
            <a:endParaRPr lang="ru-RU" sz="1100"/>
          </a:p>
          <a:p>
            <a:pPr indent="449263" eaLnBrk="0" hangingPunct="0"/>
            <a:endParaRPr lang="ru-RU"/>
          </a:p>
        </p:txBody>
      </p:sp>
      <p:pic>
        <p:nvPicPr>
          <p:cNvPr id="24580" name="Picture 4"/>
          <p:cNvPicPr>
            <a:picLocks noChangeAspect="1" noChangeArrowheads="1"/>
          </p:cNvPicPr>
          <p:nvPr/>
        </p:nvPicPr>
        <p:blipFill>
          <a:blip r:embed="rId2" cstate="email"/>
          <a:srcRect/>
          <a:stretch>
            <a:fillRect/>
          </a:stretch>
        </p:blipFill>
        <p:spPr bwMode="auto">
          <a:xfrm>
            <a:off x="1681163" y="1143000"/>
            <a:ext cx="1104900" cy="742950"/>
          </a:xfrm>
          <a:prstGeom prst="rect">
            <a:avLst/>
          </a:prstGeom>
          <a:noFill/>
          <a:ln w="9525">
            <a:noFill/>
            <a:miter lim="800000"/>
            <a:headEnd/>
            <a:tailEnd/>
          </a:ln>
        </p:spPr>
      </p:pic>
      <p:pic>
        <p:nvPicPr>
          <p:cNvPr id="24581" name="Picture 3"/>
          <p:cNvPicPr>
            <a:picLocks noChangeAspect="1" noChangeArrowheads="1"/>
          </p:cNvPicPr>
          <p:nvPr/>
        </p:nvPicPr>
        <p:blipFill>
          <a:blip r:embed="rId3" cstate="email"/>
          <a:srcRect/>
          <a:stretch>
            <a:fillRect/>
          </a:stretch>
        </p:blipFill>
        <p:spPr bwMode="auto">
          <a:xfrm>
            <a:off x="2857500" y="1143000"/>
            <a:ext cx="1104900" cy="742950"/>
          </a:xfrm>
          <a:prstGeom prst="rect">
            <a:avLst/>
          </a:prstGeom>
          <a:noFill/>
          <a:ln w="9525">
            <a:noFill/>
            <a:miter lim="800000"/>
            <a:headEnd/>
            <a:tailEnd/>
          </a:ln>
        </p:spPr>
      </p:pic>
      <p:sp>
        <p:nvSpPr>
          <p:cNvPr id="24582" name="Rectangle 6"/>
          <p:cNvSpPr>
            <a:spLocks noChangeArrowheads="1"/>
          </p:cNvSpPr>
          <p:nvPr/>
        </p:nvSpPr>
        <p:spPr bwMode="auto">
          <a:xfrm>
            <a:off x="4000500" y="1571625"/>
            <a:ext cx="4357688" cy="554038"/>
          </a:xfrm>
          <a:prstGeom prst="rect">
            <a:avLst/>
          </a:prstGeom>
          <a:noFill/>
          <a:ln w="9525">
            <a:noFill/>
            <a:miter lim="800000"/>
            <a:headEnd/>
            <a:tailEnd/>
          </a:ln>
        </p:spPr>
        <p:txBody>
          <a:bodyPr anchor="ctr">
            <a:spAutoFit/>
          </a:bodyPr>
          <a:lstStyle/>
          <a:p>
            <a:pPr indent="449263" eaLnBrk="0" hangingPunct="0"/>
            <a:r>
              <a:rPr lang="ru-RU" sz="1200">
                <a:cs typeface="Times New Roman" pitchFamily="18" charset="0"/>
              </a:rPr>
              <a:t>  </a:t>
            </a:r>
            <a:r>
              <a:rPr lang="en-US" sz="1200">
                <a:cs typeface="Times New Roman" pitchFamily="18" charset="0"/>
              </a:rPr>
              <a:t> is  the  large  city  of Great Britain.</a:t>
            </a:r>
            <a:endParaRPr lang="ru-RU" sz="1100"/>
          </a:p>
          <a:p>
            <a:pPr indent="449263" eaLnBrk="0" hangingPunct="0"/>
            <a:endParaRPr lang="ru-RU"/>
          </a:p>
        </p:txBody>
      </p:sp>
      <p:pic>
        <p:nvPicPr>
          <p:cNvPr id="24583" name="Picture 2"/>
          <p:cNvPicPr>
            <a:picLocks noChangeAspect="1" noChangeArrowheads="1"/>
          </p:cNvPicPr>
          <p:nvPr/>
        </p:nvPicPr>
        <p:blipFill>
          <a:blip r:embed="rId4" cstate="email"/>
          <a:srcRect/>
          <a:stretch>
            <a:fillRect/>
          </a:stretch>
        </p:blipFill>
        <p:spPr bwMode="auto">
          <a:xfrm>
            <a:off x="1714500" y="2500313"/>
            <a:ext cx="1028700" cy="781050"/>
          </a:xfrm>
          <a:prstGeom prst="rect">
            <a:avLst/>
          </a:prstGeom>
          <a:noFill/>
          <a:ln w="9525">
            <a:noFill/>
            <a:miter lim="800000"/>
            <a:headEnd/>
            <a:tailEnd/>
          </a:ln>
        </p:spPr>
      </p:pic>
      <p:sp>
        <p:nvSpPr>
          <p:cNvPr id="24584" name="Rectangle 7"/>
          <p:cNvSpPr>
            <a:spLocks noChangeArrowheads="1"/>
          </p:cNvSpPr>
          <p:nvPr/>
        </p:nvSpPr>
        <p:spPr bwMode="auto">
          <a:xfrm>
            <a:off x="571500" y="2714625"/>
            <a:ext cx="6929438" cy="1384300"/>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   </a:t>
            </a:r>
            <a:r>
              <a:rPr lang="ru-RU" sz="1200">
                <a:cs typeface="Times New Roman" pitchFamily="18" charset="0"/>
              </a:rPr>
              <a:t>                                                         </a:t>
            </a:r>
            <a:r>
              <a:rPr lang="en-US" sz="1200">
                <a:cs typeface="Times New Roman" pitchFamily="18" charset="0"/>
              </a:rPr>
              <a:t>is   the  national  emblem  of  England.</a:t>
            </a:r>
            <a:endParaRPr lang="ru-RU" sz="1100"/>
          </a:p>
          <a:p>
            <a:pPr eaLnBrk="0" hangingPunct="0"/>
            <a:endParaRPr lang="ru-RU" sz="1200">
              <a:cs typeface="Times New Roman" pitchFamily="18" charset="0"/>
            </a:endParaRPr>
          </a:p>
          <a:p>
            <a:pPr eaLnBrk="0" hangingPunct="0"/>
            <a:endParaRPr lang="ru-RU" sz="1200">
              <a:cs typeface="Times New Roman" pitchFamily="18" charset="0"/>
            </a:endParaRPr>
          </a:p>
          <a:p>
            <a:pPr eaLnBrk="0" hangingPunct="0"/>
            <a:endParaRPr lang="ru-RU" sz="1200">
              <a:cs typeface="Times New Roman" pitchFamily="18" charset="0"/>
            </a:endParaRPr>
          </a:p>
          <a:p>
            <a:pPr eaLnBrk="0" hangingPunct="0"/>
            <a:endParaRPr lang="ru-RU" sz="1200">
              <a:cs typeface="Times New Roman" pitchFamily="18" charset="0"/>
            </a:endParaRPr>
          </a:p>
          <a:p>
            <a:pPr eaLnBrk="0" hangingPunct="0"/>
            <a:endParaRPr lang="ru-RU" sz="1200">
              <a:cs typeface="Times New Roman" pitchFamily="18" charset="0"/>
            </a:endParaRPr>
          </a:p>
          <a:p>
            <a:pPr eaLnBrk="0" hangingPunct="0"/>
            <a:r>
              <a:rPr lang="ru-RU" sz="1200">
                <a:cs typeface="Times New Roman" pitchFamily="18" charset="0"/>
              </a:rPr>
              <a:t>      </a:t>
            </a:r>
            <a:r>
              <a:rPr lang="en-US" sz="1200">
                <a:cs typeface="Times New Roman" pitchFamily="18" charset="0"/>
              </a:rPr>
              <a:t>The  highest  mountain  in GB  is  </a:t>
            </a:r>
            <a:endParaRPr lang="en-US"/>
          </a:p>
        </p:txBody>
      </p:sp>
      <p:pic>
        <p:nvPicPr>
          <p:cNvPr id="24585" name="Picture 1" descr="http://upload.wikimedia.org/wikipedia/commons/thumb/0/09/BenNevis2005.jpg/180px-BenNevis2005.jpg"/>
          <p:cNvPicPr>
            <a:picLocks noChangeAspect="1" noChangeArrowheads="1"/>
          </p:cNvPicPr>
          <p:nvPr/>
        </p:nvPicPr>
        <p:blipFill>
          <a:blip r:embed="rId5" r:link="rId6" cstate="email"/>
          <a:srcRect/>
          <a:stretch>
            <a:fillRect/>
          </a:stretch>
        </p:blipFill>
        <p:spPr bwMode="auto">
          <a:xfrm>
            <a:off x="3429000" y="3714750"/>
            <a:ext cx="8953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cstate="email"/>
          <a:srcRect/>
          <a:stretch>
            <a:fillRect/>
          </a:stretch>
        </p:blipFill>
        <p:spPr bwMode="auto">
          <a:xfrm>
            <a:off x="1357313" y="285750"/>
            <a:ext cx="1343025" cy="895350"/>
          </a:xfrm>
          <a:prstGeom prst="rect">
            <a:avLst/>
          </a:prstGeom>
          <a:noFill/>
          <a:ln w="9525">
            <a:noFill/>
            <a:miter lim="800000"/>
            <a:headEnd/>
            <a:tailEnd/>
          </a:ln>
        </p:spPr>
      </p:pic>
      <p:pic>
        <p:nvPicPr>
          <p:cNvPr id="25603" name="Picture 5"/>
          <p:cNvPicPr>
            <a:picLocks noChangeAspect="1" noChangeArrowheads="1"/>
          </p:cNvPicPr>
          <p:nvPr/>
        </p:nvPicPr>
        <p:blipFill>
          <a:blip r:embed="rId3" cstate="email"/>
          <a:srcRect/>
          <a:stretch>
            <a:fillRect/>
          </a:stretch>
        </p:blipFill>
        <p:spPr bwMode="auto">
          <a:xfrm>
            <a:off x="2714625" y="285750"/>
            <a:ext cx="638175" cy="895350"/>
          </a:xfrm>
          <a:prstGeom prst="rect">
            <a:avLst/>
          </a:prstGeom>
          <a:noFill/>
          <a:ln w="9525">
            <a:noFill/>
            <a:miter lim="800000"/>
            <a:headEnd/>
            <a:tailEnd/>
          </a:ln>
        </p:spPr>
      </p:pic>
      <p:sp>
        <p:nvSpPr>
          <p:cNvPr id="25604" name="Rectangle 8"/>
          <p:cNvSpPr>
            <a:spLocks noChangeArrowheads="1"/>
          </p:cNvSpPr>
          <p:nvPr/>
        </p:nvSpPr>
        <p:spPr bwMode="auto">
          <a:xfrm>
            <a:off x="3500438" y="785813"/>
            <a:ext cx="4214812" cy="554037"/>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  </a:t>
            </a:r>
            <a:r>
              <a:rPr lang="ru-RU" sz="1200">
                <a:cs typeface="Times New Roman" pitchFamily="18" charset="0"/>
              </a:rPr>
              <a:t> </a:t>
            </a:r>
            <a:r>
              <a:rPr lang="en-US" sz="1200">
                <a:cs typeface="Times New Roman" pitchFamily="18" charset="0"/>
              </a:rPr>
              <a:t> is  the  oldest   English  University.</a:t>
            </a:r>
            <a:endParaRPr lang="ru-RU" sz="1200">
              <a:cs typeface="Times New Roman" pitchFamily="18" charset="0"/>
            </a:endParaRPr>
          </a:p>
          <a:p>
            <a:pPr eaLnBrk="0" hangingPunct="0"/>
            <a:endParaRPr lang="ru-RU"/>
          </a:p>
        </p:txBody>
      </p:sp>
      <p:pic>
        <p:nvPicPr>
          <p:cNvPr id="25605" name="Picture 4"/>
          <p:cNvPicPr>
            <a:picLocks noChangeAspect="1" noChangeArrowheads="1"/>
          </p:cNvPicPr>
          <p:nvPr/>
        </p:nvPicPr>
        <p:blipFill>
          <a:blip r:embed="rId4" cstate="email"/>
          <a:srcRect/>
          <a:stretch>
            <a:fillRect/>
          </a:stretch>
        </p:blipFill>
        <p:spPr bwMode="auto">
          <a:xfrm>
            <a:off x="285750" y="1428750"/>
            <a:ext cx="1590675" cy="1711325"/>
          </a:xfrm>
          <a:prstGeom prst="rect">
            <a:avLst/>
          </a:prstGeom>
          <a:noFill/>
          <a:ln w="9525">
            <a:noFill/>
            <a:miter lim="800000"/>
            <a:headEnd/>
            <a:tailEnd/>
          </a:ln>
        </p:spPr>
      </p:pic>
      <p:sp>
        <p:nvSpPr>
          <p:cNvPr id="25606" name="Rectangle 9"/>
          <p:cNvSpPr>
            <a:spLocks noChangeArrowheads="1"/>
          </p:cNvSpPr>
          <p:nvPr/>
        </p:nvSpPr>
        <p:spPr bwMode="auto">
          <a:xfrm>
            <a:off x="0" y="2643188"/>
            <a:ext cx="8215313" cy="554037"/>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   </a:t>
            </a:r>
            <a:r>
              <a:rPr lang="ru-RU" sz="1200">
                <a:cs typeface="Times New Roman" pitchFamily="18" charset="0"/>
              </a:rPr>
              <a:t>                                                  </a:t>
            </a:r>
            <a:r>
              <a:rPr lang="en-US" sz="1200">
                <a:cs typeface="Times New Roman" pitchFamily="18" charset="0"/>
              </a:rPr>
              <a:t> is  grown  by the  British  people  in  the  agricultural  sector.</a:t>
            </a:r>
            <a:endParaRPr lang="ru-RU" sz="1200">
              <a:cs typeface="Times New Roman" pitchFamily="18" charset="0"/>
            </a:endParaRPr>
          </a:p>
          <a:p>
            <a:pPr eaLnBrk="0" hangingPunct="0"/>
            <a:endParaRPr lang="ru-RU"/>
          </a:p>
        </p:txBody>
      </p:sp>
      <p:pic>
        <p:nvPicPr>
          <p:cNvPr id="25607" name="Picture 3"/>
          <p:cNvPicPr>
            <a:picLocks noChangeAspect="1" noChangeArrowheads="1"/>
          </p:cNvPicPr>
          <p:nvPr/>
        </p:nvPicPr>
        <p:blipFill>
          <a:blip r:embed="rId5" cstate="email"/>
          <a:srcRect/>
          <a:stretch>
            <a:fillRect/>
          </a:stretch>
        </p:blipFill>
        <p:spPr bwMode="auto">
          <a:xfrm>
            <a:off x="1214438" y="3143250"/>
            <a:ext cx="1143000" cy="762000"/>
          </a:xfrm>
          <a:prstGeom prst="rect">
            <a:avLst/>
          </a:prstGeom>
          <a:noFill/>
          <a:ln w="9525">
            <a:noFill/>
            <a:miter lim="800000"/>
            <a:headEnd/>
            <a:tailEnd/>
          </a:ln>
        </p:spPr>
      </p:pic>
      <p:sp>
        <p:nvSpPr>
          <p:cNvPr id="25608" name="Прямоугольник 9"/>
          <p:cNvSpPr>
            <a:spLocks noChangeArrowheads="1"/>
          </p:cNvSpPr>
          <p:nvPr/>
        </p:nvSpPr>
        <p:spPr bwMode="auto">
          <a:xfrm>
            <a:off x="2286000" y="3228975"/>
            <a:ext cx="4572000" cy="400050"/>
          </a:xfrm>
          <a:prstGeom prst="rect">
            <a:avLst/>
          </a:prstGeom>
          <a:noFill/>
          <a:ln w="9525">
            <a:noFill/>
            <a:miter lim="800000"/>
            <a:headEnd/>
            <a:tailEnd/>
          </a:ln>
        </p:spPr>
        <p:txBody>
          <a:bodyPr>
            <a:spAutoFit/>
          </a:bodyPr>
          <a:lstStyle/>
          <a:p>
            <a:r>
              <a:rPr lang="ru-RU"/>
              <a:t/>
            </a:r>
            <a:br>
              <a:rPr lang="ru-RU"/>
            </a:br>
            <a:endParaRPr lang="ru-RU"/>
          </a:p>
        </p:txBody>
      </p:sp>
      <p:sp>
        <p:nvSpPr>
          <p:cNvPr id="25609" name="Rectangle 10"/>
          <p:cNvSpPr>
            <a:spLocks noChangeArrowheads="1"/>
          </p:cNvSpPr>
          <p:nvPr/>
        </p:nvSpPr>
        <p:spPr bwMode="auto">
          <a:xfrm>
            <a:off x="2357438" y="3143250"/>
            <a:ext cx="6357937" cy="554038"/>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  </a:t>
            </a:r>
            <a:r>
              <a:rPr lang="ru-RU" sz="1200">
                <a:cs typeface="Times New Roman" pitchFamily="18" charset="0"/>
              </a:rPr>
              <a:t>    </a:t>
            </a:r>
            <a:r>
              <a:rPr lang="en-US" sz="1200">
                <a:cs typeface="Times New Roman" pitchFamily="18" charset="0"/>
              </a:rPr>
              <a:t>are    grown  by the  British  people  in  the  agricultural  sector.</a:t>
            </a:r>
            <a:endParaRPr lang="ru-RU" sz="1200">
              <a:cs typeface="Times New Roman" pitchFamily="18" charset="0"/>
            </a:endParaRPr>
          </a:p>
          <a:p>
            <a:pPr eaLnBrk="0" hangingPunct="0"/>
            <a:endParaRPr lang="ru-RU"/>
          </a:p>
        </p:txBody>
      </p:sp>
      <p:pic>
        <p:nvPicPr>
          <p:cNvPr id="25610" name="Picture 2"/>
          <p:cNvPicPr>
            <a:picLocks noChangeAspect="1" noChangeArrowheads="1"/>
          </p:cNvPicPr>
          <p:nvPr/>
        </p:nvPicPr>
        <p:blipFill>
          <a:blip r:embed="rId6" cstate="email"/>
          <a:srcRect/>
          <a:stretch>
            <a:fillRect/>
          </a:stretch>
        </p:blipFill>
        <p:spPr bwMode="auto">
          <a:xfrm>
            <a:off x="1214438" y="4000500"/>
            <a:ext cx="1304925" cy="895350"/>
          </a:xfrm>
          <a:prstGeom prst="rect">
            <a:avLst/>
          </a:prstGeom>
          <a:noFill/>
          <a:ln w="9525">
            <a:noFill/>
            <a:miter lim="800000"/>
            <a:headEnd/>
            <a:tailEnd/>
          </a:ln>
        </p:spPr>
      </p:pic>
      <p:pic>
        <p:nvPicPr>
          <p:cNvPr id="25611" name="Picture 1"/>
          <p:cNvPicPr>
            <a:picLocks noChangeAspect="1" noChangeArrowheads="1"/>
          </p:cNvPicPr>
          <p:nvPr/>
        </p:nvPicPr>
        <p:blipFill>
          <a:blip r:embed="rId7" cstate="email"/>
          <a:srcRect/>
          <a:stretch>
            <a:fillRect/>
          </a:stretch>
        </p:blipFill>
        <p:spPr bwMode="auto">
          <a:xfrm>
            <a:off x="2714625" y="4000500"/>
            <a:ext cx="742950" cy="895350"/>
          </a:xfrm>
          <a:prstGeom prst="rect">
            <a:avLst/>
          </a:prstGeom>
          <a:noFill/>
          <a:ln w="9525">
            <a:noFill/>
            <a:miter lim="800000"/>
            <a:headEnd/>
            <a:tailEnd/>
          </a:ln>
        </p:spPr>
      </p:pic>
      <p:sp>
        <p:nvSpPr>
          <p:cNvPr id="25612" name="Rectangle 11"/>
          <p:cNvSpPr>
            <a:spLocks noChangeArrowheads="1"/>
          </p:cNvSpPr>
          <p:nvPr/>
        </p:nvSpPr>
        <p:spPr bwMode="auto">
          <a:xfrm>
            <a:off x="3786188" y="4500563"/>
            <a:ext cx="3357562" cy="276225"/>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is  the  oldest   English  University.</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1428750" y="285750"/>
            <a:ext cx="7215188" cy="4400550"/>
          </a:xfrm>
          <a:prstGeom prst="rect">
            <a:avLst/>
          </a:prstGeom>
          <a:noFill/>
          <a:ln w="9525">
            <a:noFill/>
            <a:miter lim="800000"/>
            <a:headEnd/>
            <a:tailEnd/>
          </a:ln>
        </p:spPr>
        <p:txBody>
          <a:bodyPr>
            <a:spAutoFit/>
          </a:bodyPr>
          <a:lstStyle/>
          <a:p>
            <a:r>
              <a:rPr lang="en-US" sz="4000" b="1">
                <a:solidFill>
                  <a:schemeClr val="tx2"/>
                </a:solidFill>
              </a:rPr>
              <a:t>IV. Guessing  riddle</a:t>
            </a:r>
            <a:r>
              <a:rPr lang="ru-RU" sz="4000">
                <a:solidFill>
                  <a:schemeClr val="tx2"/>
                </a:solidFill>
              </a:rPr>
              <a:t/>
            </a:r>
            <a:br>
              <a:rPr lang="ru-RU" sz="4000">
                <a:solidFill>
                  <a:schemeClr val="tx2"/>
                </a:solidFill>
              </a:rPr>
            </a:br>
            <a:r>
              <a:rPr lang="en-US" sz="4000">
                <a:solidFill>
                  <a:schemeClr val="tx2"/>
                </a:solidFill>
              </a:rPr>
              <a:t> I  will  give  a riddle  and  you  try  to  guess  it.</a:t>
            </a:r>
            <a:r>
              <a:rPr lang="ru-RU" sz="4000">
                <a:solidFill>
                  <a:schemeClr val="tx2"/>
                </a:solidFill>
              </a:rPr>
              <a:t/>
            </a:r>
            <a:br>
              <a:rPr lang="ru-RU" sz="4000">
                <a:solidFill>
                  <a:schemeClr val="tx2"/>
                </a:solidFill>
              </a:rPr>
            </a:br>
            <a:r>
              <a:rPr lang="en-US" sz="4000">
                <a:solidFill>
                  <a:schemeClr val="tx2"/>
                </a:solidFill>
              </a:rPr>
              <a:t>I have  cities  but  no  houses, forests  but  no  trees, rivers  without  water. </a:t>
            </a:r>
            <a:r>
              <a:rPr lang="ru-RU" sz="4000">
                <a:solidFill>
                  <a:schemeClr val="tx2"/>
                </a:solidFill>
              </a:rPr>
              <a:t/>
            </a:r>
            <a:br>
              <a:rPr lang="ru-RU" sz="4000">
                <a:solidFill>
                  <a:schemeClr val="tx2"/>
                </a:solidFill>
              </a:rPr>
            </a:br>
            <a:r>
              <a:rPr lang="en-US" sz="4000">
                <a:solidFill>
                  <a:schemeClr val="tx2"/>
                </a:solidFill>
              </a:rPr>
              <a:t>What  am  I?</a:t>
            </a:r>
            <a:endParaRPr lang="ru-RU" sz="400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285750" y="214313"/>
            <a:ext cx="8429625" cy="5754687"/>
          </a:xfrm>
          <a:prstGeom prst="rect">
            <a:avLst/>
          </a:prstGeom>
          <a:noFill/>
          <a:ln w="9525">
            <a:noFill/>
            <a:miter lim="800000"/>
            <a:headEnd/>
            <a:tailEnd/>
          </a:ln>
        </p:spPr>
        <p:txBody>
          <a:bodyPr>
            <a:spAutoFit/>
          </a:bodyPr>
          <a:lstStyle/>
          <a:p>
            <a:pPr>
              <a:defRPr/>
            </a:pPr>
            <a:r>
              <a:rPr lang="en-US" sz="1600" b="1" dirty="0">
                <a:solidFill>
                  <a:schemeClr val="accent1">
                    <a:lumMod val="75000"/>
                  </a:schemeClr>
                </a:solidFill>
              </a:rPr>
              <a:t>V. Practice</a:t>
            </a:r>
            <a:endParaRPr lang="ru-RU" sz="1600" dirty="0">
              <a:solidFill>
                <a:schemeClr val="accent1">
                  <a:lumMod val="75000"/>
                </a:schemeClr>
              </a:solidFill>
            </a:endParaRPr>
          </a:p>
          <a:p>
            <a:pPr>
              <a:defRPr/>
            </a:pPr>
            <a:r>
              <a:rPr lang="en-US" sz="1600" b="1" dirty="0">
                <a:solidFill>
                  <a:schemeClr val="accent1">
                    <a:lumMod val="75000"/>
                  </a:schemeClr>
                </a:solidFill>
              </a:rPr>
              <a:t>1. Answer  the  questions  using  the  map.</a:t>
            </a:r>
            <a:endParaRPr lang="ru-RU" sz="1600" dirty="0">
              <a:solidFill>
                <a:schemeClr val="accent1">
                  <a:lumMod val="75000"/>
                </a:schemeClr>
              </a:solidFill>
            </a:endParaRPr>
          </a:p>
          <a:p>
            <a:pPr>
              <a:defRPr/>
            </a:pPr>
            <a:r>
              <a:rPr lang="en-US" sz="1600" dirty="0">
                <a:solidFill>
                  <a:schemeClr val="accent1">
                    <a:lumMod val="75000"/>
                  </a:schemeClr>
                </a:solidFill>
              </a:rPr>
              <a:t>-What  is  the   official  name  of  Great  Britain?</a:t>
            </a:r>
            <a:endParaRPr lang="ru-RU" sz="1600" dirty="0">
              <a:solidFill>
                <a:schemeClr val="accent1">
                  <a:lumMod val="75000"/>
                </a:schemeClr>
              </a:solidFill>
            </a:endParaRPr>
          </a:p>
          <a:p>
            <a:pPr>
              <a:defRPr/>
            </a:pPr>
            <a:r>
              <a:rPr lang="en-US" sz="1600" dirty="0">
                <a:solidFill>
                  <a:schemeClr val="accent1">
                    <a:lumMod val="75000"/>
                  </a:schemeClr>
                </a:solidFill>
              </a:rPr>
              <a:t>-The official  name  of  Great  Britain  is  the  United  Kingdom of  Great  Britain  and  Northern  Ireland.</a:t>
            </a:r>
            <a:endParaRPr lang="ru-RU" sz="1600" dirty="0">
              <a:solidFill>
                <a:schemeClr val="accent1">
                  <a:lumMod val="75000"/>
                </a:schemeClr>
              </a:solidFill>
            </a:endParaRPr>
          </a:p>
          <a:p>
            <a:pPr>
              <a:defRPr/>
            </a:pPr>
            <a:r>
              <a:rPr lang="en-US" sz="1600" dirty="0">
                <a:solidFill>
                  <a:schemeClr val="accent1">
                    <a:lumMod val="75000"/>
                  </a:schemeClr>
                </a:solidFill>
              </a:rPr>
              <a:t>-Where  does the  UK  lie?</a:t>
            </a:r>
            <a:endParaRPr lang="ru-RU" sz="1600" dirty="0">
              <a:solidFill>
                <a:schemeClr val="accent1">
                  <a:lumMod val="75000"/>
                </a:schemeClr>
              </a:solidFill>
            </a:endParaRPr>
          </a:p>
          <a:p>
            <a:pPr>
              <a:defRPr/>
            </a:pPr>
            <a:r>
              <a:rPr lang="en-US" sz="1600" dirty="0">
                <a:solidFill>
                  <a:schemeClr val="accent1">
                    <a:lumMod val="75000"/>
                  </a:schemeClr>
                </a:solidFill>
              </a:rPr>
              <a:t>The  UK  lies   on the  British  Isles.</a:t>
            </a:r>
            <a:endParaRPr lang="ru-RU" sz="1600" dirty="0">
              <a:solidFill>
                <a:schemeClr val="accent1">
                  <a:lumMod val="75000"/>
                </a:schemeClr>
              </a:solidFill>
            </a:endParaRPr>
          </a:p>
          <a:p>
            <a:pPr>
              <a:defRPr/>
            </a:pPr>
            <a:r>
              <a:rPr lang="en-US" sz="1600" dirty="0">
                <a:solidFill>
                  <a:schemeClr val="accent1">
                    <a:lumMod val="75000"/>
                  </a:schemeClr>
                </a:solidFill>
              </a:rPr>
              <a:t>-What  is  the  capital  of  the  UK?</a:t>
            </a:r>
            <a:endParaRPr lang="ru-RU" sz="1600" dirty="0">
              <a:solidFill>
                <a:schemeClr val="accent1">
                  <a:lumMod val="75000"/>
                </a:schemeClr>
              </a:solidFill>
            </a:endParaRPr>
          </a:p>
          <a:p>
            <a:pPr>
              <a:defRPr/>
            </a:pPr>
            <a:r>
              <a:rPr lang="en-US" sz="1600" dirty="0">
                <a:solidFill>
                  <a:schemeClr val="accent1">
                    <a:lumMod val="75000"/>
                  </a:schemeClr>
                </a:solidFill>
              </a:rPr>
              <a:t>The   capital   of  the  UK  is  London.</a:t>
            </a:r>
            <a:endParaRPr lang="ru-RU" sz="1600" dirty="0">
              <a:solidFill>
                <a:schemeClr val="accent1">
                  <a:lumMod val="75000"/>
                </a:schemeClr>
              </a:solidFill>
            </a:endParaRPr>
          </a:p>
          <a:p>
            <a:pPr>
              <a:defRPr/>
            </a:pPr>
            <a:r>
              <a:rPr lang="en-US" sz="1600" dirty="0">
                <a:solidFill>
                  <a:schemeClr val="accent1">
                    <a:lumMod val="75000"/>
                  </a:schemeClr>
                </a:solidFill>
              </a:rPr>
              <a:t>-How  many  parts  are  there  in UK? What  are  they?</a:t>
            </a:r>
            <a:endParaRPr lang="ru-RU" sz="1600" dirty="0">
              <a:solidFill>
                <a:schemeClr val="accent1">
                  <a:lumMod val="75000"/>
                </a:schemeClr>
              </a:solidFill>
            </a:endParaRPr>
          </a:p>
          <a:p>
            <a:pPr>
              <a:defRPr/>
            </a:pPr>
            <a:r>
              <a:rPr lang="en-US" sz="1600" dirty="0">
                <a:solidFill>
                  <a:schemeClr val="accent1">
                    <a:lumMod val="75000"/>
                  </a:schemeClr>
                </a:solidFill>
              </a:rPr>
              <a:t>They  are  England, Wales ,Scotland  and  Northern  Ireland.</a:t>
            </a:r>
            <a:endParaRPr lang="ru-RU" sz="1600" dirty="0">
              <a:solidFill>
                <a:schemeClr val="accent1">
                  <a:lumMod val="75000"/>
                </a:schemeClr>
              </a:solidFill>
            </a:endParaRPr>
          </a:p>
          <a:p>
            <a:pPr>
              <a:defRPr/>
            </a:pPr>
            <a:r>
              <a:rPr lang="en-US" sz="1600" dirty="0">
                <a:solidFill>
                  <a:schemeClr val="accent1">
                    <a:lumMod val="75000"/>
                  </a:schemeClr>
                </a:solidFill>
              </a:rPr>
              <a:t>-What  large   cities  of  Great  Britain  do  you  know?</a:t>
            </a:r>
            <a:endParaRPr lang="ru-RU" sz="1600" dirty="0">
              <a:solidFill>
                <a:schemeClr val="accent1">
                  <a:lumMod val="75000"/>
                </a:schemeClr>
              </a:solidFill>
            </a:endParaRPr>
          </a:p>
          <a:p>
            <a:pPr>
              <a:defRPr/>
            </a:pPr>
            <a:r>
              <a:rPr lang="en-US" sz="1600" dirty="0">
                <a:solidFill>
                  <a:schemeClr val="accent1">
                    <a:lumMod val="75000"/>
                  </a:schemeClr>
                </a:solidFill>
              </a:rPr>
              <a:t>The  large  cities  of Great  Britain  are London, Birmingham, Glasgow, Liverpool.</a:t>
            </a:r>
            <a:endParaRPr lang="ru-RU" sz="1600" dirty="0">
              <a:solidFill>
                <a:schemeClr val="accent1">
                  <a:lumMod val="75000"/>
                </a:schemeClr>
              </a:solidFill>
            </a:endParaRPr>
          </a:p>
          <a:p>
            <a:pPr>
              <a:defRPr/>
            </a:pPr>
            <a:r>
              <a:rPr lang="en-US" sz="1600" dirty="0">
                <a:solidFill>
                  <a:schemeClr val="accent1">
                    <a:lumMod val="75000"/>
                  </a:schemeClr>
                </a:solidFill>
              </a:rPr>
              <a:t>-How  many  people  live  in Great Britain?</a:t>
            </a:r>
            <a:endParaRPr lang="ru-RU" sz="1600" dirty="0">
              <a:solidFill>
                <a:schemeClr val="accent1">
                  <a:lumMod val="75000"/>
                </a:schemeClr>
              </a:solidFill>
            </a:endParaRPr>
          </a:p>
          <a:p>
            <a:pPr>
              <a:defRPr/>
            </a:pPr>
            <a:r>
              <a:rPr lang="en-US" sz="1600" dirty="0">
                <a:solidFill>
                  <a:schemeClr val="accent1">
                    <a:lumMod val="75000"/>
                  </a:schemeClr>
                </a:solidFill>
              </a:rPr>
              <a:t>In Great Britain live  more  than  57  million  people.</a:t>
            </a:r>
            <a:endParaRPr lang="ru-RU" sz="1600" dirty="0">
              <a:solidFill>
                <a:schemeClr val="accent1">
                  <a:lumMod val="75000"/>
                </a:schemeClr>
              </a:solidFill>
            </a:endParaRPr>
          </a:p>
          <a:p>
            <a:pPr>
              <a:defRPr/>
            </a:pPr>
            <a:r>
              <a:rPr lang="en-US" sz="1600" dirty="0">
                <a:solidFill>
                  <a:schemeClr val="accent1">
                    <a:lumMod val="75000"/>
                  </a:schemeClr>
                </a:solidFill>
              </a:rPr>
              <a:t>-What  are  the  main  rivers  of  Great Britain?</a:t>
            </a:r>
            <a:endParaRPr lang="ru-RU" sz="1600" dirty="0">
              <a:solidFill>
                <a:schemeClr val="accent1">
                  <a:lumMod val="75000"/>
                </a:schemeClr>
              </a:solidFill>
            </a:endParaRPr>
          </a:p>
          <a:p>
            <a:pPr>
              <a:defRPr/>
            </a:pPr>
            <a:r>
              <a:rPr lang="en-US" sz="1600" dirty="0">
                <a:solidFill>
                  <a:schemeClr val="accent1">
                    <a:lumMod val="75000"/>
                  </a:schemeClr>
                </a:solidFill>
              </a:rPr>
              <a:t>- The  main  rivers  of  Great Britain  are  the  Severn   and  Thames.</a:t>
            </a:r>
            <a:endParaRPr lang="ru-RU" sz="1600" dirty="0">
              <a:solidFill>
                <a:schemeClr val="accent1">
                  <a:lumMod val="75000"/>
                </a:schemeClr>
              </a:solidFill>
            </a:endParaRPr>
          </a:p>
          <a:p>
            <a:pPr>
              <a:defRPr/>
            </a:pPr>
            <a:r>
              <a:rPr lang="en-US" sz="1600" dirty="0">
                <a:solidFill>
                  <a:schemeClr val="accent1">
                    <a:lumMod val="75000"/>
                  </a:schemeClr>
                </a:solidFill>
              </a:rPr>
              <a:t>-What  are  the  </a:t>
            </a:r>
            <a:r>
              <a:rPr lang="en-US" sz="1600" dirty="0" err="1">
                <a:solidFill>
                  <a:schemeClr val="accent1">
                    <a:lumMod val="75000"/>
                  </a:schemeClr>
                </a:solidFill>
              </a:rPr>
              <a:t>colours</a:t>
            </a:r>
            <a:r>
              <a:rPr lang="en-US" sz="1600" dirty="0">
                <a:solidFill>
                  <a:schemeClr val="accent1">
                    <a:lumMod val="75000"/>
                  </a:schemeClr>
                </a:solidFill>
              </a:rPr>
              <a:t>  of  the  Great  Britain’s flag?</a:t>
            </a:r>
            <a:endParaRPr lang="ru-RU" sz="1600" dirty="0">
              <a:solidFill>
                <a:schemeClr val="accent1">
                  <a:lumMod val="75000"/>
                </a:schemeClr>
              </a:solidFill>
            </a:endParaRPr>
          </a:p>
          <a:p>
            <a:pPr>
              <a:defRPr/>
            </a:pPr>
            <a:r>
              <a:rPr lang="en-US" sz="1600" dirty="0">
                <a:solidFill>
                  <a:schemeClr val="accent1">
                    <a:lumMod val="75000"/>
                  </a:schemeClr>
                </a:solidFill>
              </a:rPr>
              <a:t>The  </a:t>
            </a:r>
            <a:r>
              <a:rPr lang="en-US" sz="1600" dirty="0" err="1">
                <a:solidFill>
                  <a:schemeClr val="accent1">
                    <a:lumMod val="75000"/>
                  </a:schemeClr>
                </a:solidFill>
              </a:rPr>
              <a:t>colours</a:t>
            </a:r>
            <a:r>
              <a:rPr lang="en-US" sz="1600" dirty="0">
                <a:solidFill>
                  <a:schemeClr val="accent1">
                    <a:lumMod val="75000"/>
                  </a:schemeClr>
                </a:solidFill>
              </a:rPr>
              <a:t>  of  the  Great  Britain’s flag  are  red, </a:t>
            </a:r>
            <a:r>
              <a:rPr lang="en-US" sz="1600" dirty="0" err="1">
                <a:solidFill>
                  <a:schemeClr val="accent1">
                    <a:lumMod val="75000"/>
                  </a:schemeClr>
                </a:solidFill>
              </a:rPr>
              <a:t>white,blue</a:t>
            </a:r>
            <a:r>
              <a:rPr lang="en-US" sz="1600" dirty="0">
                <a:solidFill>
                  <a:schemeClr val="accent1">
                    <a:lumMod val="75000"/>
                  </a:schemeClr>
                </a:solidFill>
              </a:rPr>
              <a:t>. </a:t>
            </a:r>
            <a:endParaRPr lang="ru-RU" sz="1600" dirty="0">
              <a:solidFill>
                <a:schemeClr val="accent1">
                  <a:lumMod val="75000"/>
                </a:schemeClr>
              </a:solidFill>
            </a:endParaRPr>
          </a:p>
          <a:p>
            <a:pPr>
              <a:defRPr/>
            </a:pPr>
            <a:r>
              <a:rPr lang="en-US" sz="1600" dirty="0">
                <a:solidFill>
                  <a:schemeClr val="accent1">
                    <a:lumMod val="75000"/>
                  </a:schemeClr>
                </a:solidFill>
              </a:rPr>
              <a:t>-What  is  the  national  emblem  of  England?</a:t>
            </a:r>
            <a:endParaRPr lang="ru-RU" sz="1600" dirty="0">
              <a:solidFill>
                <a:schemeClr val="accent1">
                  <a:lumMod val="75000"/>
                </a:schemeClr>
              </a:solidFill>
            </a:endParaRPr>
          </a:p>
          <a:p>
            <a:pPr>
              <a:defRPr/>
            </a:pPr>
            <a:r>
              <a:rPr lang="en-US" sz="1600" dirty="0">
                <a:solidFill>
                  <a:schemeClr val="accent1">
                    <a:lumMod val="75000"/>
                  </a:schemeClr>
                </a:solidFill>
              </a:rPr>
              <a:t>The  national  emblem  of  England  is  rose.</a:t>
            </a:r>
            <a:endParaRPr lang="ru-RU" sz="1600" dirty="0">
              <a:solidFill>
                <a:schemeClr val="accent1">
                  <a:lumMod val="75000"/>
                </a:schemeClr>
              </a:solidFill>
            </a:endParaRPr>
          </a:p>
          <a:p>
            <a:pPr>
              <a:defRPr/>
            </a:pPr>
            <a:r>
              <a:rPr lang="en-US" sz="1600" dirty="0">
                <a:solidFill>
                  <a:schemeClr val="accent1">
                    <a:lumMod val="75000"/>
                  </a:schemeClr>
                </a:solidFill>
              </a:rPr>
              <a:t>-What  are  the  British  money?</a:t>
            </a:r>
            <a:endParaRPr lang="ru-RU" sz="1600" dirty="0">
              <a:solidFill>
                <a:schemeClr val="accent1">
                  <a:lumMod val="75000"/>
                </a:schemeClr>
              </a:solidFill>
            </a:endParaRPr>
          </a:p>
          <a:p>
            <a:pPr>
              <a:defRPr/>
            </a:pPr>
            <a:r>
              <a:rPr lang="en-US" sz="1600" dirty="0">
                <a:solidFill>
                  <a:schemeClr val="accent1">
                    <a:lumMod val="75000"/>
                  </a:schemeClr>
                </a:solidFill>
              </a:rPr>
              <a:t>The  British  money  are  pounds.</a:t>
            </a:r>
            <a:endParaRPr lang="ru-RU"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285750" y="500063"/>
            <a:ext cx="8572500" cy="4524375"/>
          </a:xfrm>
          <a:prstGeom prst="rect">
            <a:avLst/>
          </a:prstGeom>
          <a:noFill/>
          <a:ln w="9525">
            <a:noFill/>
            <a:miter lim="800000"/>
            <a:headEnd/>
            <a:tailEnd/>
          </a:ln>
        </p:spPr>
        <p:txBody>
          <a:bodyPr>
            <a:spAutoFit/>
          </a:bodyPr>
          <a:lstStyle/>
          <a:p>
            <a:pPr>
              <a:buFont typeface="Arial" charset="0"/>
              <a:buNone/>
              <a:defRPr/>
            </a:pPr>
            <a:r>
              <a:rPr lang="en-US" sz="3200" dirty="0">
                <a:solidFill>
                  <a:schemeClr val="accent1">
                    <a:lumMod val="75000"/>
                  </a:schemeClr>
                </a:solidFill>
              </a:rPr>
              <a:t>Card#   1</a:t>
            </a:r>
            <a:endParaRPr lang="ru-RU" sz="3200" dirty="0">
              <a:solidFill>
                <a:schemeClr val="accent1">
                  <a:lumMod val="75000"/>
                </a:schemeClr>
              </a:solidFill>
            </a:endParaRPr>
          </a:p>
          <a:p>
            <a:pPr>
              <a:defRPr/>
            </a:pPr>
            <a:r>
              <a:rPr lang="en-US" sz="3200" b="1" dirty="0">
                <a:solidFill>
                  <a:schemeClr val="accent1">
                    <a:lumMod val="75000"/>
                  </a:schemeClr>
                </a:solidFill>
              </a:rPr>
              <a:t> Complete the sentences</a:t>
            </a:r>
            <a:endParaRPr lang="ru-RU" sz="3200" dirty="0">
              <a:solidFill>
                <a:schemeClr val="accent1">
                  <a:lumMod val="75000"/>
                </a:schemeClr>
              </a:solidFill>
            </a:endParaRPr>
          </a:p>
          <a:p>
            <a:pPr>
              <a:defRPr/>
            </a:pPr>
            <a:r>
              <a:rPr lang="en-US" sz="3200" dirty="0">
                <a:solidFill>
                  <a:schemeClr val="accent1">
                    <a:lumMod val="75000"/>
                  </a:schemeClr>
                </a:solidFill>
              </a:rPr>
              <a:t> </a:t>
            </a:r>
            <a:endParaRPr lang="ru-RU" sz="3200" dirty="0">
              <a:solidFill>
                <a:schemeClr val="accent1">
                  <a:lumMod val="75000"/>
                </a:schemeClr>
              </a:solidFill>
            </a:endParaRPr>
          </a:p>
          <a:p>
            <a:pPr>
              <a:defRPr/>
            </a:pPr>
            <a:r>
              <a:rPr lang="en-US" sz="3200" dirty="0">
                <a:solidFill>
                  <a:schemeClr val="accent1">
                    <a:lumMod val="75000"/>
                  </a:schemeClr>
                </a:solidFill>
              </a:rPr>
              <a:t>1. ………  is  not  rich  in  natural  resources.</a:t>
            </a:r>
            <a:endParaRPr lang="ru-RU" sz="3200" dirty="0">
              <a:solidFill>
                <a:schemeClr val="accent1">
                  <a:lumMod val="75000"/>
                </a:schemeClr>
              </a:solidFill>
            </a:endParaRPr>
          </a:p>
          <a:p>
            <a:pPr>
              <a:defRPr/>
            </a:pPr>
            <a:r>
              <a:rPr lang="en-US" sz="3200" dirty="0">
                <a:solidFill>
                  <a:schemeClr val="accent1">
                    <a:lumMod val="75000"/>
                  </a:schemeClr>
                </a:solidFill>
              </a:rPr>
              <a:t>2. The  population  of  Great  Britain   is  ……… million. </a:t>
            </a:r>
            <a:endParaRPr lang="ru-RU" sz="3200" dirty="0">
              <a:solidFill>
                <a:schemeClr val="accent1">
                  <a:lumMod val="75000"/>
                </a:schemeClr>
              </a:solidFill>
            </a:endParaRPr>
          </a:p>
          <a:p>
            <a:pPr>
              <a:defRPr/>
            </a:pPr>
            <a:r>
              <a:rPr lang="en-US" sz="3200" dirty="0">
                <a:solidFill>
                  <a:schemeClr val="accent1">
                    <a:lumMod val="75000"/>
                  </a:schemeClr>
                </a:solidFill>
              </a:rPr>
              <a:t>3..London  is  situated  on the  ……...     </a:t>
            </a:r>
            <a:endParaRPr lang="ru-RU" sz="3200" dirty="0">
              <a:solidFill>
                <a:schemeClr val="accent1">
                  <a:lumMod val="75000"/>
                </a:schemeClr>
              </a:solidFill>
            </a:endParaRPr>
          </a:p>
          <a:p>
            <a:pPr>
              <a:defRPr/>
            </a:pPr>
            <a:r>
              <a:rPr lang="en-US" sz="3200" dirty="0">
                <a:solidFill>
                  <a:schemeClr val="accent1">
                    <a:lumMod val="75000"/>
                  </a:schemeClr>
                </a:solidFill>
              </a:rPr>
              <a:t>4…………  are  </a:t>
            </a:r>
            <a:r>
              <a:rPr lang="en-US" sz="3200" dirty="0" err="1">
                <a:solidFill>
                  <a:schemeClr val="accent1">
                    <a:lumMod val="75000"/>
                  </a:schemeClr>
                </a:solidFill>
              </a:rPr>
              <a:t>London,Birmingham,Glasgow,Liverpool</a:t>
            </a:r>
            <a:r>
              <a:rPr lang="en-US" sz="3200" dirty="0">
                <a:solidFill>
                  <a:schemeClr val="accent1">
                    <a:lumMod val="75000"/>
                  </a:schemeClr>
                </a:solidFill>
              </a:rPr>
              <a:t>.</a:t>
            </a:r>
            <a:endParaRPr lang="ru-RU" sz="32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500063" y="1000125"/>
            <a:ext cx="7643812" cy="5016500"/>
          </a:xfrm>
          <a:prstGeom prst="rect">
            <a:avLst/>
          </a:prstGeom>
          <a:noFill/>
          <a:ln w="9525">
            <a:noFill/>
            <a:miter lim="800000"/>
            <a:headEnd/>
            <a:tailEnd/>
          </a:ln>
        </p:spPr>
        <p:txBody>
          <a:bodyPr>
            <a:spAutoFit/>
          </a:bodyPr>
          <a:lstStyle/>
          <a:p>
            <a:pPr>
              <a:defRPr/>
            </a:pPr>
            <a:r>
              <a:rPr lang="en-US" sz="3200" dirty="0">
                <a:solidFill>
                  <a:schemeClr val="accent1">
                    <a:lumMod val="75000"/>
                  </a:schemeClr>
                </a:solidFill>
              </a:rPr>
              <a:t>Card#   2</a:t>
            </a:r>
            <a:r>
              <a:rPr lang="ru-RU" sz="3200" dirty="0">
                <a:solidFill>
                  <a:schemeClr val="accent1">
                    <a:lumMod val="75000"/>
                  </a:schemeClr>
                </a:solidFill>
              </a:rPr>
              <a:t/>
            </a:r>
            <a:br>
              <a:rPr lang="ru-RU" sz="3200" dirty="0">
                <a:solidFill>
                  <a:schemeClr val="accent1">
                    <a:lumMod val="75000"/>
                  </a:schemeClr>
                </a:solidFill>
              </a:rPr>
            </a:br>
            <a:r>
              <a:rPr lang="en-US" sz="3200" b="1" dirty="0">
                <a:solidFill>
                  <a:schemeClr val="accent1">
                    <a:lumMod val="75000"/>
                  </a:schemeClr>
                </a:solidFill>
              </a:rPr>
              <a:t> Complete the sentences</a:t>
            </a:r>
            <a:r>
              <a:rPr lang="ru-RU" sz="3200" dirty="0">
                <a:solidFill>
                  <a:schemeClr val="accent1">
                    <a:lumMod val="75000"/>
                  </a:schemeClr>
                </a:solidFill>
              </a:rPr>
              <a:t/>
            </a:r>
            <a:br>
              <a:rPr lang="ru-RU" sz="3200" dirty="0">
                <a:solidFill>
                  <a:schemeClr val="accent1">
                    <a:lumMod val="75000"/>
                  </a:schemeClr>
                </a:solidFill>
              </a:rPr>
            </a:br>
            <a:r>
              <a:rPr lang="en-US" sz="3200" dirty="0">
                <a:solidFill>
                  <a:schemeClr val="accent1">
                    <a:lumMod val="75000"/>
                  </a:schemeClr>
                </a:solidFill>
              </a:rPr>
              <a:t> </a:t>
            </a:r>
            <a:r>
              <a:rPr lang="ru-RU" sz="3200" dirty="0">
                <a:solidFill>
                  <a:schemeClr val="accent1">
                    <a:lumMod val="75000"/>
                  </a:schemeClr>
                </a:solidFill>
              </a:rPr>
              <a:t/>
            </a:r>
            <a:br>
              <a:rPr lang="ru-RU" sz="3200" dirty="0">
                <a:solidFill>
                  <a:schemeClr val="accent1">
                    <a:lumMod val="75000"/>
                  </a:schemeClr>
                </a:solidFill>
              </a:rPr>
            </a:br>
            <a:r>
              <a:rPr lang="en-US" sz="3200" dirty="0">
                <a:solidFill>
                  <a:schemeClr val="accent1">
                    <a:lumMod val="75000"/>
                  </a:schemeClr>
                </a:solidFill>
              </a:rPr>
              <a:t>1.There are   many  ………. .</a:t>
            </a:r>
            <a:r>
              <a:rPr lang="ru-RU" sz="3200" dirty="0">
                <a:solidFill>
                  <a:schemeClr val="accent1">
                    <a:lumMod val="75000"/>
                  </a:schemeClr>
                </a:solidFill>
              </a:rPr>
              <a:t/>
            </a:r>
            <a:br>
              <a:rPr lang="ru-RU" sz="3200" dirty="0">
                <a:solidFill>
                  <a:schemeClr val="accent1">
                    <a:lumMod val="75000"/>
                  </a:schemeClr>
                </a:solidFill>
              </a:rPr>
            </a:br>
            <a:r>
              <a:rPr lang="en-US" sz="3200" dirty="0">
                <a:solidFill>
                  <a:schemeClr val="accent1">
                    <a:lumMod val="75000"/>
                  </a:schemeClr>
                </a:solidFill>
              </a:rPr>
              <a:t>2……….  are the Thames  and  the Severn.</a:t>
            </a:r>
            <a:r>
              <a:rPr lang="ru-RU" sz="3200" dirty="0">
                <a:solidFill>
                  <a:schemeClr val="accent1">
                    <a:lumMod val="75000"/>
                  </a:schemeClr>
                </a:solidFill>
              </a:rPr>
              <a:t/>
            </a:r>
            <a:br>
              <a:rPr lang="ru-RU" sz="3200" dirty="0">
                <a:solidFill>
                  <a:schemeClr val="accent1">
                    <a:lumMod val="75000"/>
                  </a:schemeClr>
                </a:solidFill>
              </a:rPr>
            </a:br>
            <a:r>
              <a:rPr lang="en-US" sz="3200" dirty="0">
                <a:solidFill>
                  <a:schemeClr val="accent1">
                    <a:lumMod val="75000"/>
                  </a:schemeClr>
                </a:solidFill>
              </a:rPr>
              <a:t>3…………  are  Great  Britain’s oldest universities.</a:t>
            </a:r>
            <a:r>
              <a:rPr lang="ru-RU" sz="3200" dirty="0">
                <a:solidFill>
                  <a:schemeClr val="accent1">
                    <a:lumMod val="75000"/>
                  </a:schemeClr>
                </a:solidFill>
              </a:rPr>
              <a:t/>
            </a:r>
            <a:br>
              <a:rPr lang="ru-RU" sz="3200" dirty="0">
                <a:solidFill>
                  <a:schemeClr val="accent1">
                    <a:lumMod val="75000"/>
                  </a:schemeClr>
                </a:solidFill>
              </a:rPr>
            </a:br>
            <a:r>
              <a:rPr lang="en-US" sz="3200" dirty="0">
                <a:solidFill>
                  <a:schemeClr val="accent1">
                    <a:lumMod val="75000"/>
                  </a:schemeClr>
                </a:solidFill>
              </a:rPr>
              <a:t>4. The  British   money   are  ………. </a:t>
            </a:r>
            <a:r>
              <a:rPr lang="ru-RU" sz="3200" dirty="0">
                <a:solidFill>
                  <a:schemeClr val="accent1">
                    <a:lumMod val="75000"/>
                  </a:schemeClr>
                </a:solidFill>
              </a:rPr>
              <a:t/>
            </a:r>
            <a:br>
              <a:rPr lang="ru-RU" sz="3200" dirty="0">
                <a:solidFill>
                  <a:schemeClr val="accent1">
                    <a:lumMod val="75000"/>
                  </a:schemeClr>
                </a:solidFill>
              </a:rPr>
            </a:br>
            <a:endParaRPr lang="ru-RU" sz="32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357188" y="571500"/>
            <a:ext cx="7715250" cy="4524375"/>
          </a:xfrm>
          <a:prstGeom prst="rect">
            <a:avLst/>
          </a:prstGeom>
          <a:noFill/>
          <a:ln w="9525">
            <a:noFill/>
            <a:miter lim="800000"/>
            <a:headEnd/>
            <a:tailEnd/>
          </a:ln>
        </p:spPr>
        <p:txBody>
          <a:bodyPr>
            <a:spAutoFit/>
          </a:bodyPr>
          <a:lstStyle/>
          <a:p>
            <a:pPr>
              <a:defRPr/>
            </a:pPr>
            <a:r>
              <a:rPr lang="en-US" sz="3200" dirty="0">
                <a:solidFill>
                  <a:schemeClr val="accent1">
                    <a:lumMod val="75000"/>
                  </a:schemeClr>
                </a:solidFill>
              </a:rPr>
              <a:t>Card#  3</a:t>
            </a:r>
            <a:r>
              <a:rPr lang="ru-RU" sz="3200" dirty="0">
                <a:solidFill>
                  <a:schemeClr val="accent1">
                    <a:lumMod val="75000"/>
                  </a:schemeClr>
                </a:solidFill>
              </a:rPr>
              <a:t/>
            </a:r>
            <a:br>
              <a:rPr lang="ru-RU" sz="3200" dirty="0">
                <a:solidFill>
                  <a:schemeClr val="accent1">
                    <a:lumMod val="75000"/>
                  </a:schemeClr>
                </a:solidFill>
              </a:rPr>
            </a:br>
            <a:r>
              <a:rPr lang="en-US" sz="3200" dirty="0">
                <a:solidFill>
                  <a:schemeClr val="accent1">
                    <a:lumMod val="75000"/>
                  </a:schemeClr>
                </a:solidFill>
              </a:rPr>
              <a:t>1. Find   the  English   equivalents   in   the  text.</a:t>
            </a:r>
            <a:r>
              <a:rPr lang="ru-RU" sz="3200" dirty="0">
                <a:solidFill>
                  <a:schemeClr val="accent1">
                    <a:lumMod val="75000"/>
                  </a:schemeClr>
                </a:solidFill>
              </a:rPr>
              <a:t/>
            </a:r>
            <a:br>
              <a:rPr lang="ru-RU" sz="3200" dirty="0">
                <a:solidFill>
                  <a:schemeClr val="accent1">
                    <a:lumMod val="75000"/>
                  </a:schemeClr>
                </a:solidFill>
              </a:rPr>
            </a:br>
            <a:r>
              <a:rPr lang="kk-KZ" sz="3200" dirty="0">
                <a:solidFill>
                  <a:schemeClr val="accent1">
                    <a:lumMod val="75000"/>
                  </a:schemeClr>
                </a:solidFill>
              </a:rPr>
              <a:t>1.Лондон  Ұлыбританияның  астанасы.</a:t>
            </a:r>
            <a:r>
              <a:rPr lang="ru-RU" sz="3200" dirty="0">
                <a:solidFill>
                  <a:schemeClr val="accent1">
                    <a:lumMod val="75000"/>
                  </a:schemeClr>
                </a:solidFill>
              </a:rPr>
              <a:t/>
            </a:r>
            <a:br>
              <a:rPr lang="ru-RU" sz="3200" dirty="0">
                <a:solidFill>
                  <a:schemeClr val="accent1">
                    <a:lumMod val="75000"/>
                  </a:schemeClr>
                </a:solidFill>
              </a:rPr>
            </a:br>
            <a:r>
              <a:rPr lang="kk-KZ" sz="3200" dirty="0">
                <a:solidFill>
                  <a:schemeClr val="accent1">
                    <a:lumMod val="75000"/>
                  </a:schemeClr>
                </a:solidFill>
              </a:rPr>
              <a:t>2.Ұлыбританияның   туының  түсі  қызыл,ақ,көк.</a:t>
            </a:r>
            <a:r>
              <a:rPr lang="ru-RU" sz="3200" dirty="0">
                <a:solidFill>
                  <a:schemeClr val="accent1">
                    <a:lumMod val="75000"/>
                  </a:schemeClr>
                </a:solidFill>
              </a:rPr>
              <a:t/>
            </a:r>
            <a:br>
              <a:rPr lang="ru-RU" sz="3200" dirty="0">
                <a:solidFill>
                  <a:schemeClr val="accent1">
                    <a:lumMod val="75000"/>
                  </a:schemeClr>
                </a:solidFill>
              </a:rPr>
            </a:br>
            <a:r>
              <a:rPr lang="kk-KZ" sz="3200" dirty="0">
                <a:solidFill>
                  <a:schemeClr val="accent1">
                    <a:lumMod val="75000"/>
                  </a:schemeClr>
                </a:solidFill>
              </a:rPr>
              <a:t>3.Бен  Невис  Ұлыбританиядағы   ең  биік   тау.</a:t>
            </a:r>
            <a:r>
              <a:rPr lang="ru-RU" sz="3200" dirty="0">
                <a:solidFill>
                  <a:schemeClr val="accent1">
                    <a:lumMod val="75000"/>
                  </a:schemeClr>
                </a:solidFill>
              </a:rPr>
              <a:t/>
            </a:r>
            <a:br>
              <a:rPr lang="ru-RU" sz="3200" dirty="0">
                <a:solidFill>
                  <a:schemeClr val="accent1">
                    <a:lumMod val="75000"/>
                  </a:schemeClr>
                </a:solidFill>
              </a:rPr>
            </a:br>
            <a:r>
              <a:rPr lang="kk-KZ" sz="3200" dirty="0">
                <a:solidFill>
                  <a:schemeClr val="accent1">
                    <a:lumMod val="75000"/>
                  </a:schemeClr>
                </a:solidFill>
              </a:rPr>
              <a:t> </a:t>
            </a:r>
            <a:endParaRPr lang="ru-RU" sz="32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285750" y="500063"/>
            <a:ext cx="7786688" cy="5724525"/>
          </a:xfrm>
          <a:prstGeom prst="rect">
            <a:avLst/>
          </a:prstGeom>
          <a:noFill/>
          <a:ln w="9525">
            <a:noFill/>
            <a:miter lim="800000"/>
            <a:headEnd/>
            <a:tailEnd/>
          </a:ln>
        </p:spPr>
        <p:txBody>
          <a:bodyPr>
            <a:spAutoFit/>
          </a:bodyPr>
          <a:lstStyle/>
          <a:p>
            <a:pPr algn="ctr">
              <a:defRPr/>
            </a:pPr>
            <a:r>
              <a:rPr lang="kk-KZ" sz="1800" dirty="0">
                <a:solidFill>
                  <a:schemeClr val="accent1">
                    <a:lumMod val="75000"/>
                  </a:schemeClr>
                </a:solidFill>
              </a:rPr>
              <a:t>С</a:t>
            </a:r>
            <a:r>
              <a:rPr lang="en-US" sz="1800" dirty="0" err="1">
                <a:solidFill>
                  <a:schemeClr val="accent1">
                    <a:lumMod val="75000"/>
                  </a:schemeClr>
                </a:solidFill>
              </a:rPr>
              <a:t>ard</a:t>
            </a:r>
            <a:r>
              <a:rPr lang="en-US" sz="1800" dirty="0">
                <a:solidFill>
                  <a:schemeClr val="accent1">
                    <a:lumMod val="75000"/>
                  </a:schemeClr>
                </a:solidFill>
              </a:rPr>
              <a:t>  #</a:t>
            </a:r>
            <a:r>
              <a:rPr lang="kk-KZ" sz="1800" dirty="0">
                <a:solidFill>
                  <a:schemeClr val="accent1">
                    <a:lumMod val="75000"/>
                  </a:schemeClr>
                </a:solidFill>
              </a:rPr>
              <a:t> 4</a:t>
            </a:r>
            <a:r>
              <a:rPr lang="ru-RU" sz="1800" dirty="0">
                <a:solidFill>
                  <a:schemeClr val="accent1">
                    <a:lumMod val="75000"/>
                  </a:schemeClr>
                </a:solidFill>
              </a:rPr>
              <a:t/>
            </a:r>
            <a:br>
              <a:rPr lang="ru-RU" sz="1800" dirty="0">
                <a:solidFill>
                  <a:schemeClr val="accent1">
                    <a:lumMod val="75000"/>
                  </a:schemeClr>
                </a:solidFill>
              </a:rPr>
            </a:br>
            <a:r>
              <a:rPr lang="kk-KZ" sz="1800" dirty="0">
                <a:solidFill>
                  <a:schemeClr val="accent1">
                    <a:lumMod val="75000"/>
                  </a:schemeClr>
                </a:solidFill>
              </a:rPr>
              <a:t>          </a:t>
            </a:r>
            <a:r>
              <a:rPr lang="en-US" sz="1800" dirty="0">
                <a:solidFill>
                  <a:schemeClr val="accent1">
                    <a:lumMod val="75000"/>
                  </a:schemeClr>
                </a:solidFill>
              </a:rPr>
              <a:t>Put  the  correct  preposition  from  the  following  list.</a:t>
            </a:r>
            <a:r>
              <a:rPr lang="ru-RU" sz="1800" dirty="0">
                <a:solidFill>
                  <a:schemeClr val="accent1">
                    <a:lumMod val="75000"/>
                  </a:schemeClr>
                </a:solidFill>
              </a:rPr>
              <a:t/>
            </a:r>
            <a:br>
              <a:rPr lang="ru-RU" sz="1800" dirty="0">
                <a:solidFill>
                  <a:schemeClr val="accent1">
                    <a:lumMod val="75000"/>
                  </a:schemeClr>
                </a:solidFill>
              </a:rPr>
            </a:br>
            <a:r>
              <a:rPr lang="en-US" sz="1800" dirty="0">
                <a:solidFill>
                  <a:schemeClr val="accent1">
                    <a:lumMod val="75000"/>
                  </a:schemeClr>
                </a:solidFill>
              </a:rPr>
              <a:t>in, of, on,</a:t>
            </a:r>
            <a:r>
              <a:rPr lang="ru-RU" sz="1800" dirty="0">
                <a:solidFill>
                  <a:schemeClr val="accent1">
                    <a:lumMod val="75000"/>
                  </a:schemeClr>
                </a:solidFill>
              </a:rPr>
              <a:t/>
            </a:r>
            <a:br>
              <a:rPr lang="ru-RU" sz="1800" dirty="0">
                <a:solidFill>
                  <a:schemeClr val="accent1">
                    <a:lumMod val="75000"/>
                  </a:schemeClr>
                </a:solidFill>
              </a:rPr>
            </a:br>
            <a:r>
              <a:rPr lang="en-US" sz="2400" dirty="0">
                <a:solidFill>
                  <a:schemeClr val="accent1">
                    <a:lumMod val="75000"/>
                  </a:schemeClr>
                </a:solidFill>
              </a:rPr>
              <a:t>      1.  The  official  name    ……Great   Britain  is the  United    Kingdom  ……  Great  Britain   and  </a:t>
            </a:r>
            <a:r>
              <a:rPr lang="en-US" sz="2400" dirty="0" err="1">
                <a:solidFill>
                  <a:schemeClr val="accent1">
                    <a:lumMod val="75000"/>
                  </a:schemeClr>
                </a:solidFill>
              </a:rPr>
              <a:t>Nothern</a:t>
            </a:r>
            <a:r>
              <a:rPr lang="en-US" sz="2400" dirty="0">
                <a:solidFill>
                  <a:schemeClr val="accent1">
                    <a:lumMod val="75000"/>
                  </a:schemeClr>
                </a:solidFill>
              </a:rPr>
              <a:t> Ireland. </a:t>
            </a:r>
            <a:r>
              <a:rPr lang="ru-RU" sz="2400" dirty="0">
                <a:solidFill>
                  <a:schemeClr val="accent1">
                    <a:lumMod val="75000"/>
                  </a:schemeClr>
                </a:solidFill>
              </a:rPr>
              <a:t/>
            </a:r>
            <a:br>
              <a:rPr lang="ru-RU" sz="2400" dirty="0">
                <a:solidFill>
                  <a:schemeClr val="accent1">
                    <a:lumMod val="75000"/>
                  </a:schemeClr>
                </a:solidFill>
              </a:rPr>
            </a:br>
            <a:r>
              <a:rPr lang="en-US" sz="2400" dirty="0">
                <a:solidFill>
                  <a:schemeClr val="accent1">
                    <a:lumMod val="75000"/>
                  </a:schemeClr>
                </a:solidFill>
              </a:rPr>
              <a:t>          2.The  United  Kingdom ……  Great  Britain  and northern  Ireland  is  situated   ……. the  north-west  coast  ……..  Europe  between    the  Atlantic  Ocean …….   the  north  and  north-west  and  the  north-west  and  the  North  sea …… the  east.</a:t>
            </a:r>
            <a:r>
              <a:rPr lang="ru-RU" sz="2400" dirty="0">
                <a:solidFill>
                  <a:schemeClr val="accent1">
                    <a:lumMod val="75000"/>
                  </a:schemeClr>
                </a:solidFill>
              </a:rPr>
              <a:t/>
            </a:r>
            <a:br>
              <a:rPr lang="ru-RU" sz="2400" dirty="0">
                <a:solidFill>
                  <a:schemeClr val="accent1">
                    <a:lumMod val="75000"/>
                  </a:schemeClr>
                </a:solidFill>
              </a:rPr>
            </a:br>
            <a:r>
              <a:rPr lang="en-US" sz="2400" dirty="0">
                <a:solidFill>
                  <a:schemeClr val="accent1">
                    <a:lumMod val="75000"/>
                  </a:schemeClr>
                </a:solidFill>
              </a:rPr>
              <a:t>3. The United Kingdom ……Great Britain and Northern Ireland consists…… England, Scotland, Wales and Northern Ireland. </a:t>
            </a:r>
            <a:r>
              <a:rPr lang="ru-RU" sz="2400" dirty="0">
                <a:solidFill>
                  <a:schemeClr val="accent1">
                    <a:lumMod val="75000"/>
                  </a:schemeClr>
                </a:solidFill>
              </a:rPr>
              <a:t/>
            </a:r>
            <a:br>
              <a:rPr lang="ru-RU" sz="2400" dirty="0">
                <a:solidFill>
                  <a:schemeClr val="accent1">
                    <a:lumMod val="75000"/>
                  </a:schemeClr>
                </a:solidFill>
              </a:rPr>
            </a:br>
            <a:r>
              <a:rPr lang="en-US" sz="2400" dirty="0">
                <a:solidFill>
                  <a:schemeClr val="accent1">
                    <a:lumMod val="75000"/>
                  </a:schemeClr>
                </a:solidFill>
              </a:rPr>
              <a:t>4.The UK lies ……the British Isles.</a:t>
            </a:r>
            <a:r>
              <a:rPr lang="ru-RU" sz="2400" dirty="0">
                <a:solidFill>
                  <a:schemeClr val="accent1">
                    <a:lumMod val="75000"/>
                  </a:schemeClr>
                </a:solidFill>
              </a:rPr>
              <a:t/>
            </a:r>
            <a:br>
              <a:rPr lang="ru-RU" sz="2400" dirty="0">
                <a:solidFill>
                  <a:schemeClr val="accent1">
                    <a:lumMod val="75000"/>
                  </a:schemeClr>
                </a:solidFill>
              </a:rPr>
            </a:br>
            <a:endParaRPr lang="ru-RU"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1214438" y="2000250"/>
            <a:ext cx="6929437" cy="2308225"/>
          </a:xfrm>
          <a:prstGeom prst="rect">
            <a:avLst/>
          </a:prstGeom>
          <a:noFill/>
          <a:ln w="9525">
            <a:noFill/>
            <a:miter lim="800000"/>
            <a:headEnd/>
            <a:tailEnd/>
          </a:ln>
        </p:spPr>
        <p:txBody>
          <a:bodyPr>
            <a:spAutoFit/>
          </a:bodyPr>
          <a:lstStyle/>
          <a:p>
            <a:pPr>
              <a:defRPr/>
            </a:pPr>
            <a:r>
              <a:rPr lang="en-US" sz="4800" b="1" dirty="0">
                <a:solidFill>
                  <a:schemeClr val="accent1">
                    <a:lumMod val="75000"/>
                  </a:schemeClr>
                </a:solidFill>
              </a:rPr>
              <a:t>Giving  up  of </a:t>
            </a:r>
            <a:r>
              <a:rPr lang="en-US" sz="4800" b="1" dirty="0" err="1">
                <a:solidFill>
                  <a:schemeClr val="accent1">
                    <a:lumMod val="75000"/>
                  </a:schemeClr>
                </a:solidFill>
              </a:rPr>
              <a:t>hometask</a:t>
            </a:r>
            <a:r>
              <a:rPr lang="ru-RU" sz="4800" dirty="0">
                <a:solidFill>
                  <a:schemeClr val="accent1">
                    <a:lumMod val="75000"/>
                  </a:schemeClr>
                </a:solidFill>
              </a:rPr>
              <a:t/>
            </a:r>
            <a:br>
              <a:rPr lang="ru-RU" sz="4800" dirty="0">
                <a:solidFill>
                  <a:schemeClr val="accent1">
                    <a:lumMod val="75000"/>
                  </a:schemeClr>
                </a:solidFill>
              </a:rPr>
            </a:br>
            <a:r>
              <a:rPr lang="en-US" sz="4800" dirty="0">
                <a:solidFill>
                  <a:schemeClr val="accent1">
                    <a:lumMod val="75000"/>
                  </a:schemeClr>
                </a:solidFill>
              </a:rPr>
              <a:t>           Ex  1p 117</a:t>
            </a:r>
            <a:endParaRPr lang="ru-RU" sz="4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1071563" y="1143000"/>
            <a:ext cx="7429500" cy="3540125"/>
          </a:xfrm>
          <a:prstGeom prst="rect">
            <a:avLst/>
          </a:prstGeom>
          <a:noFill/>
          <a:ln w="9525">
            <a:noFill/>
            <a:miter lim="800000"/>
            <a:headEnd/>
            <a:tailEnd/>
          </a:ln>
        </p:spPr>
        <p:txBody>
          <a:bodyPr>
            <a:spAutoFit/>
          </a:bodyPr>
          <a:lstStyle/>
          <a:p>
            <a:r>
              <a:rPr lang="en-US" sz="2800" b="1">
                <a:solidFill>
                  <a:schemeClr val="tx2"/>
                </a:solidFill>
              </a:rPr>
              <a:t>VII. The  conclusion</a:t>
            </a:r>
            <a:r>
              <a:rPr lang="ru-RU" sz="2800">
                <a:solidFill>
                  <a:schemeClr val="tx2"/>
                </a:solidFill>
              </a:rPr>
              <a:t/>
            </a:r>
            <a:br>
              <a:rPr lang="ru-RU" sz="2800">
                <a:solidFill>
                  <a:schemeClr val="tx2"/>
                </a:solidFill>
              </a:rPr>
            </a:br>
            <a:r>
              <a:rPr lang="en-US" sz="2800">
                <a:solidFill>
                  <a:schemeClr val="tx2"/>
                </a:solidFill>
              </a:rPr>
              <a:t>    We   have   finished  our  lesson. We  have  spoken  about  Great  Britain. You  all were  very  active  today. Thank  you  for  your  hard  work. Your  marks  for  today’s  lesson  are…. .</a:t>
            </a:r>
            <a:r>
              <a:rPr lang="ru-RU" sz="2800">
                <a:solidFill>
                  <a:schemeClr val="tx2"/>
                </a:solidFill>
              </a:rPr>
              <a:t/>
            </a:r>
            <a:br>
              <a:rPr lang="ru-RU" sz="2800">
                <a:solidFill>
                  <a:schemeClr val="tx2"/>
                </a:solidFill>
              </a:rPr>
            </a:br>
            <a:r>
              <a:rPr lang="en-US" sz="2800">
                <a:solidFill>
                  <a:schemeClr val="tx2"/>
                </a:solidFill>
              </a:rPr>
              <a:t>The  lesson  is  over. Good  bye.</a:t>
            </a:r>
            <a:r>
              <a:rPr lang="ru-RU" sz="2800"/>
              <a:t/>
            </a:r>
            <a:br>
              <a:rPr lang="ru-RU" sz="2800"/>
            </a:br>
            <a:r>
              <a:rPr lang="en-US" sz="2800"/>
              <a:t> </a:t>
            </a:r>
            <a:endParaRPr lang="ru-RU"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type="body" idx="1"/>
          </p:nvPr>
        </p:nvSpPr>
        <p:spPr>
          <a:xfrm>
            <a:off x="1214438" y="1000125"/>
            <a:ext cx="6929437" cy="5357813"/>
          </a:xfrm>
        </p:spPr>
        <p:txBody>
          <a:bodyPr/>
          <a:lstStyle/>
          <a:p>
            <a:pPr eaLnBrk="1" hangingPunct="1"/>
            <a:r>
              <a:rPr lang="en-US" sz="4800" b="1" smtClean="0"/>
              <a:t>Accessories:</a:t>
            </a:r>
            <a:r>
              <a:rPr lang="en-US" sz="4800" smtClean="0"/>
              <a:t> computer, Interactive  board, flashcards, map of GB, cards, pictures, the state  symbols.</a:t>
            </a:r>
            <a:endParaRPr lang="ru-RU" sz="4800" smtClean="0"/>
          </a:p>
          <a:p>
            <a:pPr eaLnBrk="1" hangingPunct="1"/>
            <a:endParaRPr 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title"/>
          </p:nvPr>
        </p:nvSpPr>
        <p:spPr>
          <a:xfrm>
            <a:off x="457200" y="320674"/>
            <a:ext cx="8401080" cy="5108589"/>
          </a:xfrm>
        </p:spPr>
        <p:txBody>
          <a:bodyPr/>
          <a:lstStyle/>
          <a:p>
            <a:pPr eaLnBrk="1" fontAlgn="auto" hangingPunct="1">
              <a:spcAft>
                <a:spcPts val="0"/>
              </a:spcAft>
              <a:defRPr/>
            </a:pPr>
            <a:r>
              <a:rPr lang="en-US" dirty="0" smtClean="0">
                <a:solidFill>
                  <a:schemeClr val="accent1"/>
                </a:solidFill>
              </a:rPr>
              <a:t>The  Procedure  of the  lesson:</a:t>
            </a:r>
            <a:endParaRPr lang="ru-RU" dirty="0" smtClean="0">
              <a:solidFill>
                <a:schemeClr val="accent1"/>
              </a:solidFill>
            </a:endParaRPr>
          </a:p>
          <a:p>
            <a:pPr eaLnBrk="1" fontAlgn="auto" hangingPunct="1">
              <a:spcAft>
                <a:spcPts val="0"/>
              </a:spcAft>
              <a:defRPr/>
            </a:pPr>
            <a:r>
              <a:rPr lang="en-US" dirty="0" err="1" smtClean="0">
                <a:solidFill>
                  <a:schemeClr val="accent1"/>
                </a:solidFill>
              </a:rPr>
              <a:t>I.The</a:t>
            </a:r>
            <a:r>
              <a:rPr lang="en-US" dirty="0" smtClean="0">
                <a:solidFill>
                  <a:schemeClr val="accent1"/>
                </a:solidFill>
              </a:rPr>
              <a:t>  org moment. </a:t>
            </a:r>
            <a:r>
              <a:rPr lang="ru-RU" dirty="0" smtClean="0">
                <a:solidFill>
                  <a:schemeClr val="accent1"/>
                </a:solidFill>
              </a:rPr>
              <a:t/>
            </a:r>
            <a:br>
              <a:rPr lang="ru-RU" dirty="0" smtClean="0">
                <a:solidFill>
                  <a:schemeClr val="accent1"/>
                </a:solidFill>
              </a:rPr>
            </a:br>
            <a:r>
              <a:rPr lang="en-US" dirty="0" smtClean="0">
                <a:solidFill>
                  <a:schemeClr val="accent1"/>
                </a:solidFill>
              </a:rPr>
              <a:t>Greeting</a:t>
            </a:r>
            <a:endParaRPr lang="ru-RU" dirty="0" smtClean="0">
              <a:solidFill>
                <a:schemeClr val="accent1"/>
              </a:solidFill>
            </a:endParaRPr>
          </a:p>
          <a:p>
            <a:pPr eaLnBrk="1" fontAlgn="auto" hangingPunct="1">
              <a:spcAft>
                <a:spcPts val="0"/>
              </a:spcAft>
              <a:defRPr/>
            </a:pPr>
            <a:endParaRPr lang="ru-RU" dirty="0" smtClean="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258204" cy="6109356"/>
          </a:xfrm>
        </p:spPr>
        <p:txBody>
          <a:bodyPr>
            <a:noAutofit/>
          </a:bodyPr>
          <a:lstStyle/>
          <a:p>
            <a:pPr eaLnBrk="1" fontAlgn="auto" hangingPunct="1">
              <a:spcAft>
                <a:spcPts val="0"/>
              </a:spcAft>
              <a:defRPr/>
            </a:pPr>
            <a:r>
              <a:rPr lang="en-US" sz="1600" dirty="0" smtClean="0">
                <a:latin typeface="Times New Roman" pitchFamily="18" charset="0"/>
                <a:cs typeface="Times New Roman" pitchFamily="18" charset="0"/>
              </a:rPr>
              <a:t>II</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Read  this  text .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Great Britain</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The  official  name  of  Great   Britain  is the  United    Kingdom  of  Great  Britain   and  </a:t>
            </a:r>
            <a:r>
              <a:rPr lang="en-US" sz="1600" dirty="0" err="1" smtClean="0">
                <a:latin typeface="Times New Roman" pitchFamily="18" charset="0"/>
                <a:cs typeface="Times New Roman" pitchFamily="18" charset="0"/>
              </a:rPr>
              <a:t>Nothern</a:t>
            </a:r>
            <a:r>
              <a:rPr lang="en-US" sz="1600" dirty="0" smtClean="0">
                <a:latin typeface="Times New Roman" pitchFamily="18" charset="0"/>
                <a:cs typeface="Times New Roman" pitchFamily="18" charset="0"/>
              </a:rPr>
              <a:t> Ireland.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The  United  Kingdom   of   Great  Britain  and northern  Ireland  is  situated  in  the  north-west  coast  of  Europe  between    the  Atlantic  Ocean  on  the  north  and  north-west  and  the  north-west  and  the  North  sea  on  the  east.</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The United Kingdom of Great Britain and Northern Ireland consists of England, Scotland, Wales and Northern Ireland. The UK lies on the British Isles. There    are  some  5500 islands. The  two  of  them  are  the  main  </a:t>
            </a:r>
            <a:r>
              <a:rPr lang="en-US" sz="1600" dirty="0" err="1" smtClean="0">
                <a:latin typeface="Times New Roman" pitchFamily="18" charset="0"/>
                <a:cs typeface="Times New Roman" pitchFamily="18" charset="0"/>
              </a:rPr>
              <a:t>island.They</a:t>
            </a:r>
            <a:r>
              <a:rPr lang="en-US" sz="1600" dirty="0" smtClean="0">
                <a:latin typeface="Times New Roman" pitchFamily="18" charset="0"/>
                <a:cs typeface="Times New Roman" pitchFamily="18" charset="0"/>
              </a:rPr>
              <a:t>   are:  Great  Britain  and  </a:t>
            </a:r>
            <a:r>
              <a:rPr lang="en-US" sz="1600" dirty="0" err="1" smtClean="0">
                <a:latin typeface="Times New Roman" pitchFamily="18" charset="0"/>
                <a:cs typeface="Times New Roman" pitchFamily="18" charset="0"/>
              </a:rPr>
              <a:t>Ireland.The</a:t>
            </a:r>
            <a:r>
              <a:rPr lang="en-US" sz="1600" dirty="0" smtClean="0">
                <a:latin typeface="Times New Roman" pitchFamily="18" charset="0"/>
                <a:cs typeface="Times New Roman" pitchFamily="18" charset="0"/>
              </a:rPr>
              <a:t> English Channel and the Strait of Dover separate Britain from the continent. The climate on the British Isles is temperate. The Gulf Stream makes the climate warmer in winter and cooler in summer. There is much humidity in the air of England. Britain is known as a foggy country. Geographically Great Britain is divided into Lowlands, Midlands, and Highlands.</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The  population  of  Great  Britain   is  over  57  million. London is the capital of the </a:t>
            </a:r>
            <a:r>
              <a:rPr lang="en-US" sz="1600" dirty="0" err="1" smtClean="0">
                <a:latin typeface="Times New Roman" pitchFamily="18" charset="0"/>
                <a:cs typeface="Times New Roman" pitchFamily="18" charset="0"/>
              </a:rPr>
              <a:t>UK.London</a:t>
            </a:r>
            <a:r>
              <a:rPr lang="en-US" sz="1600" dirty="0" smtClean="0">
                <a:latin typeface="Times New Roman" pitchFamily="18" charset="0"/>
                <a:cs typeface="Times New Roman" pitchFamily="18" charset="0"/>
              </a:rPr>
              <a:t>  is  situated  on the  Thames.     The  large  cities  of Great Britain  are  </a:t>
            </a:r>
            <a:r>
              <a:rPr lang="en-US" sz="1600" dirty="0" err="1" smtClean="0">
                <a:latin typeface="Times New Roman" pitchFamily="18" charset="0"/>
                <a:cs typeface="Times New Roman" pitchFamily="18" charset="0"/>
              </a:rPr>
              <a:t>London,Birmingham,Glasgow,Liverpool.There</a:t>
            </a:r>
            <a:r>
              <a:rPr lang="en-US" sz="1600" dirty="0" smtClean="0">
                <a:latin typeface="Times New Roman" pitchFamily="18" charset="0"/>
                <a:cs typeface="Times New Roman" pitchFamily="18" charset="0"/>
              </a:rPr>
              <a:t> are   many  rivers  and  lakes  in  Great  </a:t>
            </a:r>
            <a:r>
              <a:rPr lang="en-US" sz="1600" dirty="0" err="1" smtClean="0">
                <a:latin typeface="Times New Roman" pitchFamily="18" charset="0"/>
                <a:cs typeface="Times New Roman" pitchFamily="18" charset="0"/>
              </a:rPr>
              <a:t>Britain.The</a:t>
            </a:r>
            <a:r>
              <a:rPr lang="en-US" sz="1600" dirty="0" smtClean="0">
                <a:latin typeface="Times New Roman" pitchFamily="18" charset="0"/>
                <a:cs typeface="Times New Roman" pitchFamily="18" charset="0"/>
              </a:rPr>
              <a:t>   main  rivers  of GB  are the Thames  and  the Severn. The  British   money   are  pounds.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The  </a:t>
            </a:r>
            <a:r>
              <a:rPr lang="en-US" sz="1600" dirty="0" err="1" smtClean="0">
                <a:latin typeface="Times New Roman" pitchFamily="18" charset="0"/>
                <a:cs typeface="Times New Roman" pitchFamily="18" charset="0"/>
              </a:rPr>
              <a:t>colours</a:t>
            </a:r>
            <a:r>
              <a:rPr lang="en-US" sz="1600" dirty="0" smtClean="0">
                <a:latin typeface="Times New Roman" pitchFamily="18" charset="0"/>
                <a:cs typeface="Times New Roman" pitchFamily="18" charset="0"/>
              </a:rPr>
              <a:t>  of  the  GB’s flag  are  </a:t>
            </a:r>
            <a:r>
              <a:rPr lang="en-US" sz="1600" dirty="0" err="1" smtClean="0">
                <a:latin typeface="Times New Roman" pitchFamily="18" charset="0"/>
                <a:cs typeface="Times New Roman" pitchFamily="18" charset="0"/>
              </a:rPr>
              <a:t>red,white,blue.The</a:t>
            </a:r>
            <a:r>
              <a:rPr lang="en-US" sz="1600" dirty="0" smtClean="0">
                <a:latin typeface="Times New Roman" pitchFamily="18" charset="0"/>
                <a:cs typeface="Times New Roman" pitchFamily="18" charset="0"/>
              </a:rPr>
              <a:t>  National  emblem  of England  is  rose.  Ben Nevis is the highest point in the United Kingdom. It is located in the Northern Highlands in Scotland. Great Britain  is  not  rich  in  natural  </a:t>
            </a:r>
            <a:r>
              <a:rPr lang="en-US" sz="1600" dirty="0" err="1" smtClean="0">
                <a:latin typeface="Times New Roman" pitchFamily="18" charset="0"/>
                <a:cs typeface="Times New Roman" pitchFamily="18" charset="0"/>
              </a:rPr>
              <a:t>resources.Coal</a:t>
            </a:r>
            <a:r>
              <a:rPr lang="en-US" sz="1600" dirty="0" smtClean="0">
                <a:latin typeface="Times New Roman" pitchFamily="18" charset="0"/>
                <a:cs typeface="Times New Roman" pitchFamily="18" charset="0"/>
              </a:rPr>
              <a:t>  and  oil   are  the  most  spread  natural resources  of Great  </a:t>
            </a:r>
            <a:r>
              <a:rPr lang="en-US" sz="1600" dirty="0" err="1" smtClean="0">
                <a:latin typeface="Times New Roman" pitchFamily="18" charset="0"/>
                <a:cs typeface="Times New Roman" pitchFamily="18" charset="0"/>
              </a:rPr>
              <a:t>Britain.Cambridge</a:t>
            </a:r>
            <a:r>
              <a:rPr lang="en-US" sz="1600" dirty="0" smtClean="0">
                <a:latin typeface="Times New Roman" pitchFamily="18" charset="0"/>
                <a:cs typeface="Times New Roman" pitchFamily="18" charset="0"/>
              </a:rPr>
              <a:t>  and  Oxford   are  Great  Britain’s oldest universities. </a:t>
            </a:r>
            <a:r>
              <a:rPr lang="en-US" sz="1600" dirty="0" err="1" smtClean="0">
                <a:latin typeface="Times New Roman" pitchFamily="18" charset="0"/>
                <a:cs typeface="Times New Roman" pitchFamily="18" charset="0"/>
              </a:rPr>
              <a:t>Wheat,vegetables</a:t>
            </a:r>
            <a:r>
              <a:rPr lang="en-US" sz="1600" dirty="0" smtClean="0">
                <a:latin typeface="Times New Roman" pitchFamily="18" charset="0"/>
                <a:cs typeface="Times New Roman" pitchFamily="18" charset="0"/>
              </a:rPr>
              <a:t>  are  grown  by the  British  people  in  the  agricultural  sector.</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great-britain-new"/>
          <p:cNvPicPr>
            <a:picLocks noChangeAspect="1" noChangeArrowheads="1"/>
          </p:cNvPicPr>
          <p:nvPr/>
        </p:nvPicPr>
        <p:blipFill>
          <a:blip r:embed="rId2" cstate="email"/>
          <a:srcRect/>
          <a:stretch>
            <a:fillRect/>
          </a:stretch>
        </p:blipFill>
        <p:spPr bwMode="auto">
          <a:xfrm>
            <a:off x="571500" y="0"/>
            <a:ext cx="8001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1403350" y="333375"/>
            <a:ext cx="7175500" cy="434975"/>
          </a:xfrm>
        </p:spPr>
        <p:txBody>
          <a:bodyPr>
            <a:normAutofit fontScale="90000"/>
          </a:bodyPr>
          <a:lstStyle/>
          <a:p>
            <a:pPr algn="ctr" eaLnBrk="1" fontAlgn="auto" hangingPunct="1">
              <a:spcAft>
                <a:spcPts val="0"/>
              </a:spcAft>
              <a:defRPr/>
            </a:pPr>
            <a:r>
              <a:rPr lang="en-US" sz="2400" smtClean="0">
                <a:solidFill>
                  <a:schemeClr val="tx1"/>
                </a:solidFill>
              </a:rPr>
              <a:t>The anthem of the United Kingdom is </a:t>
            </a:r>
            <a:r>
              <a:rPr lang="ru-RU" sz="2400" smtClean="0">
                <a:solidFill>
                  <a:schemeClr val="tx1"/>
                </a:solidFill>
              </a:rPr>
              <a:t/>
            </a:r>
            <a:br>
              <a:rPr lang="ru-RU" sz="2400" smtClean="0">
                <a:solidFill>
                  <a:schemeClr val="tx1"/>
                </a:solidFill>
              </a:rPr>
            </a:br>
            <a:r>
              <a:rPr lang="ru-RU" sz="2400" smtClean="0">
                <a:solidFill>
                  <a:schemeClr val="tx1"/>
                </a:solidFill>
              </a:rPr>
              <a:t>«</a:t>
            </a:r>
            <a:r>
              <a:rPr lang="en-US" sz="2400" smtClean="0">
                <a:solidFill>
                  <a:schemeClr val="tx1"/>
                </a:solidFill>
              </a:rPr>
              <a:t>God Save the Queen</a:t>
            </a:r>
            <a:r>
              <a:rPr lang="ru-RU" sz="2400" smtClean="0">
                <a:solidFill>
                  <a:schemeClr val="tx1"/>
                </a:solidFill>
              </a:rPr>
              <a:t>»</a:t>
            </a:r>
          </a:p>
        </p:txBody>
      </p:sp>
      <p:sp>
        <p:nvSpPr>
          <p:cNvPr id="4099" name="Rectangle 12"/>
          <p:cNvSpPr>
            <a:spLocks noGrp="1" noChangeArrowheads="1"/>
          </p:cNvSpPr>
          <p:nvPr>
            <p:ph sz="half" idx="1"/>
          </p:nvPr>
        </p:nvSpPr>
        <p:spPr>
          <a:xfrm>
            <a:off x="468313" y="1700213"/>
            <a:ext cx="4038600" cy="4525962"/>
          </a:xfrm>
        </p:spPr>
        <p:txBody>
          <a:bodyPr>
            <a:normAutofit lnSpcReduction="10000"/>
          </a:bodyPr>
          <a:lstStyle/>
          <a:p>
            <a:pPr marL="274320" indent="-274320" eaLnBrk="1" fontAlgn="auto" hangingPunct="1">
              <a:lnSpc>
                <a:spcPct val="80000"/>
              </a:lnSpc>
              <a:spcAft>
                <a:spcPts val="0"/>
              </a:spcAft>
              <a:buClr>
                <a:schemeClr val="accent3"/>
              </a:buClr>
              <a:buFont typeface="Wingdings 2"/>
              <a:buChar char=""/>
              <a:defRPr/>
            </a:pPr>
            <a:r>
              <a:rPr lang="en-US" sz="1400" b="1" i="1" smtClean="0"/>
              <a:t>God save the Queen.</a:t>
            </a:r>
            <a:r>
              <a:rPr lang="en-US" sz="1400" b="1" smtClean="0"/>
              <a:t/>
            </a:r>
            <a:br>
              <a:rPr lang="en-US" sz="1400" b="1" smtClean="0"/>
            </a:br>
            <a:r>
              <a:rPr lang="en-US" sz="1400" smtClean="0"/>
              <a:t/>
            </a:r>
            <a:br>
              <a:rPr lang="en-US" sz="1400" smtClean="0"/>
            </a:br>
            <a:r>
              <a:rPr lang="en-US" sz="1400" smtClean="0"/>
              <a:t>God save our gracious Queen</a:t>
            </a:r>
            <a:br>
              <a:rPr lang="en-US" sz="1400" smtClean="0"/>
            </a:br>
            <a:r>
              <a:rPr lang="en-US" sz="1400" smtClean="0"/>
              <a:t>Long live our noble Queen</a:t>
            </a:r>
            <a:br>
              <a:rPr lang="en-US" sz="1400" smtClean="0"/>
            </a:br>
            <a:r>
              <a:rPr lang="en-US" sz="1400" smtClean="0"/>
              <a:t>God save the Queen</a:t>
            </a:r>
            <a:br>
              <a:rPr lang="en-US" sz="1400" smtClean="0"/>
            </a:br>
            <a:r>
              <a:rPr lang="en-US" sz="1400" smtClean="0"/>
              <a:t>Send her victorious</a:t>
            </a:r>
            <a:br>
              <a:rPr lang="en-US" sz="1400" smtClean="0"/>
            </a:br>
            <a:r>
              <a:rPr lang="en-US" sz="1400" smtClean="0"/>
              <a:t>Happy and glorious</a:t>
            </a:r>
            <a:br>
              <a:rPr lang="en-US" sz="1400" smtClean="0"/>
            </a:br>
            <a:r>
              <a:rPr lang="en-US" sz="1400" smtClean="0"/>
              <a:t>Long to reign over us</a:t>
            </a:r>
            <a:br>
              <a:rPr lang="en-US" sz="1400" smtClean="0"/>
            </a:br>
            <a:r>
              <a:rPr lang="en-US" sz="1400" smtClean="0"/>
              <a:t>God save the Queen.</a:t>
            </a:r>
            <a:br>
              <a:rPr lang="en-US" sz="1400" smtClean="0"/>
            </a:br>
            <a:r>
              <a:rPr lang="en-US" sz="1400" smtClean="0"/>
              <a:t/>
            </a:r>
            <a:br>
              <a:rPr lang="en-US" sz="1400" smtClean="0"/>
            </a:br>
            <a:r>
              <a:rPr lang="en-US" sz="1400" smtClean="0"/>
              <a:t>O Lord our God arise,</a:t>
            </a:r>
            <a:br>
              <a:rPr lang="en-US" sz="1400" smtClean="0"/>
            </a:br>
            <a:r>
              <a:rPr lang="en-US" sz="1400" smtClean="0"/>
              <a:t>Scatter her enemies,</a:t>
            </a:r>
            <a:br>
              <a:rPr lang="en-US" sz="1400" smtClean="0"/>
            </a:br>
            <a:r>
              <a:rPr lang="en-US" sz="1400" smtClean="0"/>
              <a:t>And make them fall:</a:t>
            </a:r>
            <a:br>
              <a:rPr lang="en-US" sz="1400" smtClean="0"/>
            </a:br>
            <a:r>
              <a:rPr lang="en-US" sz="1400" smtClean="0"/>
              <a:t>Confound their politics,</a:t>
            </a:r>
            <a:br>
              <a:rPr lang="en-US" sz="1400" smtClean="0"/>
            </a:br>
            <a:r>
              <a:rPr lang="en-US" sz="1400" smtClean="0"/>
              <a:t>Frustrate their knavish tricks,</a:t>
            </a:r>
            <a:br>
              <a:rPr lang="en-US" sz="1400" smtClean="0"/>
            </a:br>
            <a:r>
              <a:rPr lang="en-US" sz="1400" smtClean="0"/>
              <a:t>On Thee our hopes we fix:</a:t>
            </a:r>
            <a:br>
              <a:rPr lang="en-US" sz="1400" smtClean="0"/>
            </a:br>
            <a:r>
              <a:rPr lang="en-US" sz="1400" smtClean="0"/>
              <a:t>God save us all.</a:t>
            </a:r>
            <a:br>
              <a:rPr lang="en-US" sz="1400" smtClean="0"/>
            </a:br>
            <a:r>
              <a:rPr lang="en-US" sz="1400" smtClean="0"/>
              <a:t/>
            </a:r>
            <a:br>
              <a:rPr lang="en-US" sz="1400" smtClean="0"/>
            </a:br>
            <a:r>
              <a:rPr lang="en-US" sz="1400" smtClean="0"/>
              <a:t>Thy choicest gifts in store</a:t>
            </a:r>
            <a:br>
              <a:rPr lang="en-US" sz="1400" smtClean="0"/>
            </a:br>
            <a:r>
              <a:rPr lang="en-US" sz="1400" smtClean="0"/>
              <a:t>On her be pleased to pour;</a:t>
            </a:r>
            <a:br>
              <a:rPr lang="en-US" sz="1400" smtClean="0"/>
            </a:br>
            <a:r>
              <a:rPr lang="en-US" sz="1400" smtClean="0"/>
              <a:t>Long may she reign:</a:t>
            </a:r>
            <a:br>
              <a:rPr lang="en-US" sz="1400" smtClean="0"/>
            </a:br>
            <a:r>
              <a:rPr lang="en-US" sz="1400" smtClean="0"/>
              <a:t>May she defend our laws,</a:t>
            </a:r>
            <a:br>
              <a:rPr lang="en-US" sz="1400" smtClean="0"/>
            </a:br>
            <a:r>
              <a:rPr lang="en-US" sz="1400" smtClean="0"/>
              <a:t>And ever give us cause</a:t>
            </a:r>
            <a:br>
              <a:rPr lang="en-US" sz="1400" smtClean="0"/>
            </a:br>
            <a:r>
              <a:rPr lang="en-US" sz="1400" smtClean="0"/>
              <a:t>To sing with heart and voice</a:t>
            </a:r>
            <a:br>
              <a:rPr lang="en-US" sz="1400" smtClean="0"/>
            </a:br>
            <a:r>
              <a:rPr lang="en-US" sz="1400" smtClean="0"/>
              <a:t>God save the Queen.</a:t>
            </a:r>
            <a:r>
              <a:rPr lang="ru-RU" sz="1400" smtClean="0"/>
              <a:t> </a:t>
            </a:r>
          </a:p>
        </p:txBody>
      </p:sp>
      <p:sp>
        <p:nvSpPr>
          <p:cNvPr id="4100" name="Rectangle 13"/>
          <p:cNvSpPr>
            <a:spLocks noGrp="1" noChangeArrowheads="1"/>
          </p:cNvSpPr>
          <p:nvPr>
            <p:ph sz="half" idx="2"/>
          </p:nvPr>
        </p:nvSpPr>
        <p:spPr>
          <a:xfrm>
            <a:off x="3059113" y="1700213"/>
            <a:ext cx="4038600" cy="4246562"/>
          </a:xfrm>
        </p:spPr>
        <p:txBody>
          <a:bodyPr>
            <a:normAutofit lnSpcReduction="10000"/>
          </a:bodyPr>
          <a:lstStyle/>
          <a:p>
            <a:pPr marL="274320" indent="-274320" eaLnBrk="1" fontAlgn="auto" hangingPunct="1">
              <a:lnSpc>
                <a:spcPct val="80000"/>
              </a:lnSpc>
              <a:spcAft>
                <a:spcPts val="0"/>
              </a:spcAft>
              <a:buClr>
                <a:schemeClr val="accent3"/>
              </a:buClr>
              <a:buFont typeface="Wingdings 2"/>
              <a:buChar char=""/>
              <a:defRPr/>
            </a:pPr>
            <a:r>
              <a:rPr lang="ru-RU" sz="1400" b="1" i="1" smtClean="0"/>
              <a:t>Боже храни Королеву</a:t>
            </a:r>
            <a:br>
              <a:rPr lang="ru-RU" sz="1400" b="1" i="1" smtClean="0"/>
            </a:br>
            <a:r>
              <a:rPr lang="ru-RU" sz="1400" smtClean="0"/>
              <a:t/>
            </a:r>
            <a:br>
              <a:rPr lang="ru-RU" sz="1400" smtClean="0"/>
            </a:br>
            <a:r>
              <a:rPr lang="ru-RU" sz="1400" smtClean="0"/>
              <a:t>Боже храни нашу милостливую Королеву</a:t>
            </a:r>
            <a:br>
              <a:rPr lang="ru-RU" sz="1400" smtClean="0"/>
            </a:br>
            <a:r>
              <a:rPr lang="ru-RU" sz="1400" smtClean="0"/>
              <a:t>Долгой жизни нашей благородной Королеве</a:t>
            </a:r>
            <a:br>
              <a:rPr lang="ru-RU" sz="1400" smtClean="0"/>
            </a:br>
            <a:r>
              <a:rPr lang="ru-RU" sz="1400" smtClean="0"/>
              <a:t>Боже храни Королеву</a:t>
            </a:r>
            <a:br>
              <a:rPr lang="ru-RU" sz="1400" smtClean="0"/>
            </a:br>
            <a:r>
              <a:rPr lang="ru-RU" sz="1400" smtClean="0"/>
              <a:t>Пошли ей победного</a:t>
            </a:r>
            <a:br>
              <a:rPr lang="ru-RU" sz="1400" smtClean="0"/>
            </a:br>
            <a:r>
              <a:rPr lang="ru-RU" sz="1400" smtClean="0"/>
              <a:t>Счастья и славно</a:t>
            </a:r>
            <a:br>
              <a:rPr lang="ru-RU" sz="1400" smtClean="0"/>
            </a:br>
            <a:r>
              <a:rPr lang="ru-RU" sz="1400" smtClean="0"/>
              <a:t>Долго царствовать над нами</a:t>
            </a:r>
            <a:br>
              <a:rPr lang="ru-RU" sz="1400" smtClean="0"/>
            </a:br>
            <a:r>
              <a:rPr lang="ru-RU" sz="1400" smtClean="0"/>
              <a:t>Боже храни Королеву</a:t>
            </a:r>
            <a:br>
              <a:rPr lang="ru-RU" sz="1400" smtClean="0"/>
            </a:br>
            <a:r>
              <a:rPr lang="ru-RU" sz="1400" smtClean="0"/>
              <a:t/>
            </a:r>
            <a:br>
              <a:rPr lang="ru-RU" sz="1400" smtClean="0"/>
            </a:br>
            <a:r>
              <a:rPr lang="ru-RU" sz="1400" smtClean="0"/>
              <a:t>O властелин наш Боже появись,</a:t>
            </a:r>
            <a:br>
              <a:rPr lang="ru-RU" sz="1400" smtClean="0"/>
            </a:br>
            <a:r>
              <a:rPr lang="ru-RU" sz="1400" smtClean="0"/>
              <a:t>Рассей её врагов,</a:t>
            </a:r>
            <a:br>
              <a:rPr lang="ru-RU" sz="1400" smtClean="0"/>
            </a:br>
            <a:r>
              <a:rPr lang="ru-RU" sz="1400" smtClean="0"/>
              <a:t>И заставь их падать:</a:t>
            </a:r>
            <a:br>
              <a:rPr lang="ru-RU" sz="1400" smtClean="0"/>
            </a:br>
            <a:r>
              <a:rPr lang="ru-RU" sz="1400" smtClean="0"/>
              <a:t>Разрушь их политику,</a:t>
            </a:r>
            <a:br>
              <a:rPr lang="ru-RU" sz="1400" smtClean="0"/>
            </a:br>
            <a:r>
              <a:rPr lang="ru-RU" sz="1400" smtClean="0"/>
              <a:t>Разбейте их мошеннические уловки,</a:t>
            </a:r>
            <a:br>
              <a:rPr lang="ru-RU" sz="1400" smtClean="0"/>
            </a:br>
            <a:r>
              <a:rPr lang="ru-RU" sz="1400" smtClean="0"/>
              <a:t>На Тебя наши надежды мы возлагаем:</a:t>
            </a:r>
            <a:br>
              <a:rPr lang="ru-RU" sz="1400" smtClean="0"/>
            </a:br>
            <a:r>
              <a:rPr lang="ru-RU" sz="1400" smtClean="0"/>
              <a:t>Боже храни нас всех.</a:t>
            </a:r>
            <a:br>
              <a:rPr lang="ru-RU" sz="1400" smtClean="0"/>
            </a:br>
            <a:r>
              <a:rPr lang="ru-RU" sz="1400" smtClean="0"/>
              <a:t/>
            </a:r>
            <a:br>
              <a:rPr lang="ru-RU" sz="1400" smtClean="0"/>
            </a:br>
            <a:r>
              <a:rPr lang="ru-RU" sz="1400" smtClean="0"/>
              <a:t>Твои подарки в изобилии</a:t>
            </a:r>
            <a:br>
              <a:rPr lang="ru-RU" sz="1400" smtClean="0"/>
            </a:br>
            <a:r>
              <a:rPr lang="ru-RU" sz="1400" smtClean="0"/>
              <a:t>На ней, чтобы излучать удовольствие;</a:t>
            </a:r>
            <a:br>
              <a:rPr lang="ru-RU" sz="1400" smtClean="0"/>
            </a:br>
            <a:r>
              <a:rPr lang="ru-RU" sz="1400" smtClean="0"/>
              <a:t>Долго может она править:</a:t>
            </a:r>
            <a:br>
              <a:rPr lang="ru-RU" sz="1400" smtClean="0"/>
            </a:br>
            <a:r>
              <a:rPr lang="ru-RU" sz="1400" smtClean="0"/>
              <a:t>Может она защищать наши законы,</a:t>
            </a:r>
            <a:br>
              <a:rPr lang="ru-RU" sz="1400" smtClean="0"/>
            </a:br>
            <a:r>
              <a:rPr lang="ru-RU" sz="1400" smtClean="0"/>
              <a:t>И вечно дай нам причину</a:t>
            </a:r>
            <a:br>
              <a:rPr lang="ru-RU" sz="1400" smtClean="0"/>
            </a:br>
            <a:r>
              <a:rPr lang="ru-RU" sz="1400" smtClean="0"/>
              <a:t>Петь с сердцем и голосом</a:t>
            </a:r>
            <a:br>
              <a:rPr lang="ru-RU" sz="1400" smtClean="0"/>
            </a:br>
            <a:r>
              <a:rPr lang="ru-RU" sz="1400" smtClean="0"/>
              <a:t>Боже храни Королеву </a:t>
            </a:r>
          </a:p>
        </p:txBody>
      </p:sp>
      <p:pic>
        <p:nvPicPr>
          <p:cNvPr id="11269" name="Picture 14" descr="image019"/>
          <p:cNvPicPr>
            <a:picLocks noChangeAspect="1" noChangeArrowheads="1"/>
          </p:cNvPicPr>
          <p:nvPr/>
        </p:nvPicPr>
        <p:blipFill>
          <a:blip r:embed="rId2" cstate="email"/>
          <a:srcRect/>
          <a:stretch>
            <a:fillRect/>
          </a:stretch>
        </p:blipFill>
        <p:spPr bwMode="auto">
          <a:xfrm>
            <a:off x="6588125" y="2420938"/>
            <a:ext cx="22860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ox(in)">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2825" y="277813"/>
            <a:ext cx="6403975" cy="1143000"/>
          </a:xfrm>
        </p:spPr>
        <p:txBody>
          <a:bodyPr/>
          <a:lstStyle/>
          <a:p>
            <a:pPr algn="ctr" eaLnBrk="1" hangingPunct="1"/>
            <a:r>
              <a:rPr lang="en-US" smtClean="0">
                <a:solidFill>
                  <a:schemeClr val="tx1"/>
                </a:solidFill>
              </a:rPr>
              <a:t>Elizabeth II</a:t>
            </a:r>
            <a:endParaRPr lang="ru-RU" smtClean="0">
              <a:solidFill>
                <a:schemeClr val="tx1"/>
              </a:solidFill>
            </a:endParaRPr>
          </a:p>
        </p:txBody>
      </p:sp>
      <p:sp>
        <p:nvSpPr>
          <p:cNvPr id="12291" name="Rectangle 3"/>
          <p:cNvSpPr>
            <a:spLocks noGrp="1" noChangeArrowheads="1"/>
          </p:cNvSpPr>
          <p:nvPr>
            <p:ph idx="1"/>
          </p:nvPr>
        </p:nvSpPr>
        <p:spPr>
          <a:xfrm>
            <a:off x="2987675" y="1484313"/>
            <a:ext cx="5699125" cy="5113337"/>
          </a:xfrm>
        </p:spPr>
        <p:txBody>
          <a:bodyPr/>
          <a:lstStyle/>
          <a:p>
            <a:pPr eaLnBrk="1" hangingPunct="1"/>
            <a:r>
              <a:rPr lang="en-US" sz="2400" b="1" smtClean="0"/>
              <a:t>The Queen is Head of State of the UK and 15 other Commonwealth realms. The elder daughter of King George VI and Queen Elizabeth, she was born in 1926 and became Queen at the age of 25, and has reigned through more than five decades of enormous social change and development. The Queen is married to Prince Philip, Duke of Edinburgh and has four children and eight grandchildren.</a:t>
            </a:r>
            <a:r>
              <a:rPr lang="en-US" sz="2400" smtClean="0"/>
              <a:t> </a:t>
            </a:r>
            <a:endParaRPr lang="ru-RU" sz="2400" smtClean="0"/>
          </a:p>
        </p:txBody>
      </p:sp>
      <p:pic>
        <p:nvPicPr>
          <p:cNvPr id="12292" name="Picture 5"/>
          <p:cNvPicPr>
            <a:picLocks noChangeAspect="1" noChangeArrowheads="1"/>
          </p:cNvPicPr>
          <p:nvPr/>
        </p:nvPicPr>
        <p:blipFill>
          <a:blip r:embed="rId2" cstate="email"/>
          <a:srcRect/>
          <a:stretch>
            <a:fillRect/>
          </a:stretch>
        </p:blipFill>
        <p:spPr bwMode="auto">
          <a:xfrm>
            <a:off x="0" y="285750"/>
            <a:ext cx="3214688"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088" y="260350"/>
            <a:ext cx="7772400" cy="1143000"/>
          </a:xfrm>
        </p:spPr>
        <p:txBody>
          <a:bodyPr/>
          <a:lstStyle/>
          <a:p>
            <a:pPr algn="ctr" eaLnBrk="1" hangingPunct="1"/>
            <a:r>
              <a:rPr lang="ru-RU" smtClean="0"/>
              <a:t>National symbols</a:t>
            </a:r>
          </a:p>
        </p:txBody>
      </p:sp>
      <p:pic>
        <p:nvPicPr>
          <p:cNvPr id="13315" name="Picture 10" descr="image014"/>
          <p:cNvPicPr>
            <a:picLocks noGrp="1" noChangeAspect="1" noChangeArrowheads="1"/>
          </p:cNvPicPr>
          <p:nvPr>
            <p:ph sz="quarter" idx="1"/>
          </p:nvPr>
        </p:nvPicPr>
        <p:blipFill>
          <a:blip r:embed="rId2" cstate="email"/>
          <a:srcRect/>
          <a:stretch>
            <a:fillRect/>
          </a:stretch>
        </p:blipFill>
        <p:spPr>
          <a:xfrm>
            <a:off x="2105025" y="1909763"/>
            <a:ext cx="1428750" cy="1571625"/>
          </a:xfrm>
          <a:noFill/>
        </p:spPr>
      </p:pic>
      <p:pic>
        <p:nvPicPr>
          <p:cNvPr id="13316" name="Picture 11" descr="image015"/>
          <p:cNvPicPr>
            <a:picLocks noGrp="1" noChangeAspect="1" noChangeArrowheads="1"/>
          </p:cNvPicPr>
          <p:nvPr>
            <p:ph sz="quarter" idx="2"/>
          </p:nvPr>
        </p:nvPicPr>
        <p:blipFill>
          <a:blip r:embed="rId3" cstate="email"/>
          <a:srcRect/>
          <a:stretch>
            <a:fillRect/>
          </a:stretch>
        </p:blipFill>
        <p:spPr>
          <a:xfrm>
            <a:off x="1962150" y="4183063"/>
            <a:ext cx="1714500" cy="1704975"/>
          </a:xfrm>
          <a:noFill/>
        </p:spPr>
      </p:pic>
      <p:sp>
        <p:nvSpPr>
          <p:cNvPr id="13317" name="Rectangle 9"/>
          <p:cNvSpPr>
            <a:spLocks noGrp="1" noChangeArrowheads="1"/>
          </p:cNvSpPr>
          <p:nvPr>
            <p:ph type="body" sz="half" idx="3"/>
          </p:nvPr>
        </p:nvSpPr>
        <p:spPr/>
        <p:txBody>
          <a:bodyPr/>
          <a:lstStyle/>
          <a:p>
            <a:pPr eaLnBrk="1" hangingPunct="1">
              <a:lnSpc>
                <a:spcPct val="90000"/>
              </a:lnSpc>
            </a:pPr>
            <a:r>
              <a:rPr lang="en-US" sz="2000" smtClean="0"/>
              <a:t> </a:t>
            </a:r>
            <a:r>
              <a:rPr lang="ru-RU" sz="1800" smtClean="0"/>
              <a:t>The two main symbols of England are the St George's Cross (the English flag), and the </a:t>
            </a:r>
            <a:r>
              <a:rPr lang="ru-RU" sz="1800" i="1" smtClean="0"/>
              <a:t>Three Lions</a:t>
            </a:r>
            <a:r>
              <a:rPr lang="ru-RU" sz="1800" smtClean="0"/>
              <a:t> coat of arms of England.</a:t>
            </a:r>
          </a:p>
          <a:p>
            <a:pPr eaLnBrk="1" hangingPunct="1">
              <a:lnSpc>
                <a:spcPct val="90000"/>
              </a:lnSpc>
            </a:pPr>
            <a:r>
              <a:rPr lang="en-US" sz="1800" smtClean="0"/>
              <a:t> </a:t>
            </a:r>
            <a:r>
              <a:rPr lang="ru-RU" sz="1800" smtClean="0"/>
              <a:t>The </a:t>
            </a:r>
            <a:r>
              <a:rPr lang="ru-RU" sz="1800" b="1" smtClean="0"/>
              <a:t>royal coat of arms of England</a:t>
            </a:r>
            <a:r>
              <a:rPr lang="ru-RU" sz="1800" smtClean="0"/>
              <a:t> was the official coat of arms of the monarchs of England, and were used as the official coat of arms of the Kingdom of England until the Union of the Crowns in 1603..</a:t>
            </a:r>
          </a:p>
          <a:p>
            <a:pPr eaLnBrk="1" hangingPunct="1">
              <a:lnSpc>
                <a:spcPct val="90000"/>
              </a:lnSpc>
            </a:pPr>
            <a:r>
              <a:rPr lang="ru-RU" sz="1800" smtClean="0"/>
              <a:t>England's National Day is St George's Day (Saint George being the patron saint), which is on 23 April.</a:t>
            </a:r>
          </a:p>
        </p:txBody>
      </p:sp>
      <p:sp>
        <p:nvSpPr>
          <p:cNvPr id="13318" name="Rectangle 12"/>
          <p:cNvSpPr>
            <a:spLocks noChangeArrowheads="1"/>
          </p:cNvSpPr>
          <p:nvPr/>
        </p:nvSpPr>
        <p:spPr bwMode="auto">
          <a:xfrm>
            <a:off x="-4664075" y="3222625"/>
            <a:ext cx="18472150" cy="366713"/>
          </a:xfrm>
          <a:prstGeom prst="rect">
            <a:avLst/>
          </a:prstGeom>
          <a:noFill/>
          <a:ln w="9525">
            <a:noFill/>
            <a:miter lim="800000"/>
            <a:headEnd/>
            <a:tailEnd/>
          </a:ln>
        </p:spPr>
        <p:txBody>
          <a:bodyPr anchor="ctr">
            <a:spAutoFit/>
          </a:bodyPr>
          <a:lstStyle/>
          <a:p>
            <a:pPr algn="ctr"/>
            <a:r>
              <a:rPr lang="en-US" sz="1800"/>
              <a:t>   </a:t>
            </a:r>
            <a:endParaRPr lang="ru-RU" sz="1800"/>
          </a:p>
        </p:txBody>
      </p:sp>
      <p:sp>
        <p:nvSpPr>
          <p:cNvPr id="13319" name="Text Box 13"/>
          <p:cNvSpPr txBox="1">
            <a:spLocks noChangeArrowheads="1"/>
          </p:cNvSpPr>
          <p:nvPr/>
        </p:nvSpPr>
        <p:spPr bwMode="auto">
          <a:xfrm>
            <a:off x="1187450" y="6021388"/>
            <a:ext cx="3527425" cy="457200"/>
          </a:xfrm>
          <a:prstGeom prst="rect">
            <a:avLst/>
          </a:prstGeom>
          <a:noFill/>
          <a:ln w="9525">
            <a:noFill/>
            <a:miter lim="800000"/>
            <a:headEnd/>
            <a:tailEnd/>
          </a:ln>
        </p:spPr>
        <p:txBody>
          <a:bodyPr>
            <a:spAutoFit/>
          </a:bodyPr>
          <a:lstStyle/>
          <a:p>
            <a:pPr algn="ctr"/>
            <a:r>
              <a:rPr lang="en-US"/>
              <a:t> </a:t>
            </a:r>
            <a:r>
              <a:rPr lang="ru-RU" sz="1200" b="1" i="1"/>
              <a:t>Coat of arms of </a:t>
            </a:r>
            <a:r>
              <a:rPr lang="en-US" sz="1200" b="1" i="1"/>
              <a:t>the Great Britain</a:t>
            </a:r>
          </a:p>
          <a:p>
            <a:pPr algn="ctr"/>
            <a:r>
              <a:rPr lang="en-US" sz="1200" b="1" i="1"/>
              <a:t>         (</a:t>
            </a:r>
            <a:r>
              <a:rPr lang="ru-RU" sz="1200" b="1"/>
              <a:t>Королевский герб Великобритании</a:t>
            </a:r>
            <a:r>
              <a:rPr lang="en-US" sz="1200" b="1"/>
              <a:t>)</a:t>
            </a:r>
            <a:r>
              <a:rPr lang="ru-RU" sz="1200" b="1"/>
              <a:t> </a:t>
            </a:r>
          </a:p>
        </p:txBody>
      </p:sp>
      <p:sp>
        <p:nvSpPr>
          <p:cNvPr id="13320" name="Text Box 14"/>
          <p:cNvSpPr txBox="1">
            <a:spLocks noChangeArrowheads="1"/>
          </p:cNvSpPr>
          <p:nvPr/>
        </p:nvSpPr>
        <p:spPr bwMode="auto">
          <a:xfrm>
            <a:off x="1258888" y="3573463"/>
            <a:ext cx="2808287" cy="549275"/>
          </a:xfrm>
          <a:prstGeom prst="rect">
            <a:avLst/>
          </a:prstGeom>
          <a:noFill/>
          <a:ln w="9525">
            <a:noFill/>
            <a:miter lim="800000"/>
            <a:headEnd/>
            <a:tailEnd/>
          </a:ln>
        </p:spPr>
        <p:txBody>
          <a:bodyPr>
            <a:spAutoFit/>
          </a:bodyPr>
          <a:lstStyle/>
          <a:p>
            <a:pPr algn="ctr">
              <a:spcBef>
                <a:spcPct val="50000"/>
              </a:spcBef>
            </a:pPr>
            <a:r>
              <a:rPr lang="en-US" sz="1200"/>
              <a:t> </a:t>
            </a:r>
            <a:r>
              <a:rPr lang="ru-RU" sz="1200" b="1" i="1"/>
              <a:t>Coat of arms of England</a:t>
            </a:r>
            <a:r>
              <a:rPr lang="en-US" sz="1200" b="1"/>
              <a:t>.</a:t>
            </a:r>
          </a:p>
          <a:p>
            <a:pPr algn="ctr">
              <a:spcBef>
                <a:spcPct val="50000"/>
              </a:spcBef>
            </a:pPr>
            <a:r>
              <a:rPr lang="en-US" sz="1200" b="1"/>
              <a:t>(</a:t>
            </a:r>
            <a:r>
              <a:rPr lang="ru-RU" sz="1200" b="1"/>
              <a:t>герб</a:t>
            </a:r>
            <a:r>
              <a:rPr lang="en-US" sz="1200" b="1"/>
              <a:t> </a:t>
            </a:r>
            <a:r>
              <a:rPr lang="ru-RU" sz="1200" b="1"/>
              <a:t>Англии</a:t>
            </a:r>
            <a:r>
              <a:rPr lang="en-US" sz="1200" b="1"/>
              <a:t>)</a:t>
            </a:r>
            <a:endParaRPr lang="ru-RU" sz="1200" b="1"/>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413</TotalTime>
  <Words>1352</Words>
  <Application>Microsoft Office PowerPoint</Application>
  <PresentationFormat>Экран (4:3)</PresentationFormat>
  <Paragraphs>114</Paragraphs>
  <Slides>29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Constantia</vt:lpstr>
      <vt:lpstr>Wingdings 2</vt:lpstr>
      <vt:lpstr>Times New Roman</vt:lpstr>
      <vt:lpstr>Поток</vt:lpstr>
      <vt:lpstr>Слайд 1</vt:lpstr>
      <vt:lpstr>- students  will  be  able  to  speak  about geography and nature  of  Great Britain - to  practise   keeping  in  mind  important  historical  dates  of  Great Britain, enriching  knowledge  about  English  grammar. -to  learn Great  Britain  symbols. -to  bring  up  them  to love  Great Britain.</vt:lpstr>
      <vt:lpstr>Слайд 3</vt:lpstr>
      <vt:lpstr>The  Procedure  of the  lesson: I.The  org moment.  Greeting </vt:lpstr>
      <vt:lpstr>II. Read  this  text .  Great Britain         The  official  name  of  Great   Britain  is the  United    Kingdom  of  Great  Britain   and  Nothern Ireland.            The  United  Kingdom   of   Great  Britain  and northern  Ireland  is  situated  in  the  north-west  coast  of  Europe  between    the  Atlantic  Ocean  on  the  north  and  north-west  and  the  north-west  and  the  North  sea  on  the  east.           The United Kingdom of Great Britain and Northern Ireland consists of England, Scotland, Wales and Northern Ireland. The UK lies on the British Isles. There    are  some  5500 islands. The  two  of  them  are  the  main  island.They   are:  Great  Britain  and  Ireland.The English Channel and the Strait of Dover separate Britain from the continent. The climate on the British Isles is temperate. The Gulf Stream makes the climate warmer in winter and cooler in summer. There is much humidity in the air of England. Britain is known as a foggy country. Geographically Great Britain is divided into Lowlands, Midlands, and Highlands.        The  population  of  Great  Britain   is  over  57  million. London is the capital of the UK.London  is  situated  on the  Thames.     The  large  cities  of Great Britain  are  London,Birmingham,Glasgow,Liverpool.There are   many  rivers  and  lakes  in  Great  Britain.The   main  rivers  of GB  are the Thames  and  the Severn. The  British   money   are  pounds.     The  colours  of  the  GB’s flag  are  red,white,blue.The  National  emblem  of England  is  rose.  Ben Nevis is the highest point in the United Kingdom. It is located in the Northern Highlands in Scotland. Great Britain  is  not  rich  in  natural  resources.Coal  and  oil   are  the  most  spread  natural resources  of Great  Britain.Cambridge  and  Oxford   are  Great  Britain’s oldest universities. Wheat,vegetables  are  grown  by the  British  people  in  the  agricultural  sector. </vt:lpstr>
      <vt:lpstr>Слайд 6</vt:lpstr>
      <vt:lpstr>The anthem of the United Kingdom is  «God Save the Queen»</vt:lpstr>
      <vt:lpstr>Elizabeth II</vt:lpstr>
      <vt:lpstr>National symbols</vt:lpstr>
      <vt:lpstr>Tudor rose</vt:lpstr>
      <vt:lpstr>   Geography </vt:lpstr>
      <vt:lpstr> Geography</vt:lpstr>
      <vt:lpstr> </vt:lpstr>
      <vt:lpstr>Слайд 14</vt:lpstr>
      <vt:lpstr>Слайд 15</vt:lpstr>
      <vt:lpstr>Букингемский дворец (Buckingham Palace) </vt:lpstr>
      <vt:lpstr>Westminster Abbey</vt:lpstr>
      <vt:lpstr>St.Paul’s Cathedral</vt:lpstr>
      <vt:lpstr>Tower of London </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UVK1801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re</cp:lastModifiedBy>
  <cp:revision>52</cp:revision>
  <dcterms:created xsi:type="dcterms:W3CDTF">2009-03-03T10:02:25Z</dcterms:created>
  <dcterms:modified xsi:type="dcterms:W3CDTF">2014-03-04T22:15:22Z</dcterms:modified>
</cp:coreProperties>
</file>