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47521-61BE-4448-B1A1-EE957EAEBE5C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D5C30-D87D-4663-B008-BABFF3569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5006B-8B50-4AAE-BB99-0B8928FD0D94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F12C3-0073-4894-96F3-A273B6092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C4325-5430-421A-9008-D699CE60586F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DC1AA-E4A5-4929-9423-0CFDDF437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663ED-6D58-4BDD-A687-8D5E1F7D785A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8677A-4A49-4C3B-9231-AF244D38B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C1284-79A5-4646-B3B2-BFF54B87477A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AB588-1BCD-4E4B-B447-2A2694DFB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1420D-B2D6-43F1-84DB-C3F1FFD85CC0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8B586-520E-4611-A685-55F8BC52E4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89DCC-4C5E-4DFA-B82C-6DF5BCB5E90B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B735C-7B11-4FC2-9A89-4F49018A1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937E1-6834-41B7-A1B1-572ABDCDA1B0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C3E57-5962-4AD1-8B7B-26B9FDE5FD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60C70-1041-4F90-B3A8-E6AB4DFC7E21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18CD9-CB33-4BC6-A274-7EE3BB74E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CA7C8-A984-4CB0-BD4C-0B77A69C271D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08D5A-F87A-4E65-90DA-DB485CBCA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EB8F4-517B-4F5C-9004-E5DFE89F56DD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0488E-6854-419C-A6B1-5A9FEB9047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DF4A91-BC45-4DCC-AEEB-B7B789AF6688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13CD6E-478C-4379-897F-1D593D7F5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Альтернативные формы уроков истории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                                          </a:t>
            </a:r>
            <a:r>
              <a:rPr lang="ru-RU" b="1" i="1" dirty="0" smtClean="0">
                <a:solidFill>
                  <a:srgbClr val="FF0000"/>
                </a:solidFill>
              </a:rPr>
              <a:t>«Внутренняя политика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                                            Николая Первого»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       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           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          </a:t>
            </a:r>
            <a:r>
              <a:rPr lang="ru-RU" b="1" dirty="0" smtClean="0">
                <a:solidFill>
                  <a:schemeClr val="tx1"/>
                </a:solidFill>
              </a:rPr>
              <a:t>Лабораторная работа                    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                                                      8 класс 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    </a:t>
            </a:r>
            <a:r>
              <a:rPr lang="ru-RU" sz="2000" b="1" dirty="0" smtClean="0">
                <a:solidFill>
                  <a:schemeClr val="tx1"/>
                </a:solidFill>
              </a:rPr>
              <a:t>2013 г</a:t>
            </a:r>
            <a:r>
              <a:rPr lang="ru-RU" b="1" dirty="0" smtClean="0">
                <a:solidFill>
                  <a:schemeClr val="tx1"/>
                </a:solidFill>
              </a:rPr>
              <a:t>.                              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3315" name="Picture 6" descr="Рисунок1"/>
          <p:cNvPicPr>
            <a:picLocks noChangeAspect="1" noChangeArrowheads="1"/>
          </p:cNvPicPr>
          <p:nvPr/>
        </p:nvPicPr>
        <p:blipFill>
          <a:blip r:embed="rId2" cstate="email">
            <a:lum contrast="12000"/>
          </a:blip>
          <a:srcRect/>
          <a:stretch>
            <a:fillRect/>
          </a:stretch>
        </p:blipFill>
        <p:spPr bwMode="auto">
          <a:xfrm>
            <a:off x="428625" y="1643063"/>
            <a:ext cx="3255963" cy="4214812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</a:t>
            </a:r>
            <a:r>
              <a:rPr lang="ru-RU" b="1" dirty="0" smtClean="0">
                <a:solidFill>
                  <a:schemeClr val="tx1"/>
                </a:solidFill>
              </a:rPr>
              <a:t>Достигнуты ли цели урока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400" b="1" smtClean="0">
                <a:solidFill>
                  <a:schemeClr val="tx1"/>
                </a:solidFill>
              </a:rPr>
              <a:t>Как работали в группе? 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>
                <a:solidFill>
                  <a:schemeClr val="tx1"/>
                </a:solidFill>
              </a:rPr>
              <a:t>Что особенно понравилось или не понравилось на уроке?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>
                <a:solidFill>
                  <a:schemeClr val="tx1"/>
                </a:solidFill>
              </a:rPr>
              <a:t>Чем заинтересовались?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22531" name="Picture 3" descr="C:\Users\учитель\Desktop\заготовка для урока\магистр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00438" y="3071813"/>
            <a:ext cx="459740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     Домашнее задание на выбор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3554" name="Picture 2" descr="C:\Users\учитель\Desktop\заготовка для урока\к уроку 3.gif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28625" y="1571625"/>
            <a:ext cx="3978275" cy="4000500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А) « Личность в истории» – подготовить сообщение о Николае </a:t>
            </a:r>
            <a:r>
              <a:rPr lang="en-US" b="1" dirty="0" smtClean="0">
                <a:solidFill>
                  <a:schemeClr val="tx1"/>
                </a:solidFill>
              </a:rPr>
              <a:t>I</a:t>
            </a:r>
            <a:r>
              <a:rPr lang="ru-RU" b="1" dirty="0" smtClean="0">
                <a:solidFill>
                  <a:schemeClr val="tx1"/>
                </a:solidFill>
              </a:rPr>
              <a:t>, П.Д. Киселёве или   А. Х. </a:t>
            </a:r>
            <a:r>
              <a:rPr lang="ru-RU" b="1" dirty="0" err="1" smtClean="0">
                <a:solidFill>
                  <a:schemeClr val="tx1"/>
                </a:solidFill>
              </a:rPr>
              <a:t>Бенкендорфе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Б) Составить кроссворд по изученной теме.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В) Написать  небольшое сочинение «Машина времени» – «Как я попал в николаевское время».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       </a:t>
            </a:r>
            <a:r>
              <a:rPr lang="ru-RU" dirty="0" smtClean="0">
                <a:solidFill>
                  <a:schemeClr val="tx1"/>
                </a:solidFill>
              </a:rPr>
              <a:t>Николаевская  Россия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Picture 4" descr="Николай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50" y="2357438"/>
            <a:ext cx="2414588" cy="278606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grpSp>
        <p:nvGrpSpPr>
          <p:cNvPr id="12" name="Group 5"/>
          <p:cNvGrpSpPr>
            <a:grpSpLocks noGrp="1"/>
          </p:cNvGrpSpPr>
          <p:nvPr>
            <p:ph idx="1"/>
          </p:nvPr>
        </p:nvGrpSpPr>
        <p:grpSpPr bwMode="auto">
          <a:xfrm>
            <a:off x="285750" y="1500188"/>
            <a:ext cx="2981325" cy="1092200"/>
            <a:chOff x="204" y="391"/>
            <a:chExt cx="576" cy="164"/>
          </a:xfrm>
        </p:grpSpPr>
        <p:sp>
          <p:nvSpPr>
            <p:cNvPr id="14359" name="AutoShape 6"/>
            <p:cNvSpPr>
              <a:spLocks noChangeArrowheads="1"/>
            </p:cNvSpPr>
            <p:nvPr/>
          </p:nvSpPr>
          <p:spPr bwMode="auto">
            <a:xfrm>
              <a:off x="204" y="391"/>
              <a:ext cx="576" cy="164"/>
            </a:xfrm>
            <a:prstGeom prst="wedgeRoundRectCallout">
              <a:avLst>
                <a:gd name="adj1" fmla="val 64778"/>
                <a:gd name="adj2" fmla="val 117648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kumimoji="1" lang="ru-RU">
                <a:latin typeface="Franklin Gothic Book" pitchFamily="34" charset="0"/>
              </a:endParaRPr>
            </a:p>
          </p:txBody>
        </p:sp>
        <p:sp>
          <p:nvSpPr>
            <p:cNvPr id="14360" name="WordArt 7"/>
            <p:cNvSpPr>
              <a:spLocks noChangeArrowheads="1" noChangeShapeType="1" noTextEdit="1"/>
            </p:cNvSpPr>
            <p:nvPr/>
          </p:nvSpPr>
          <p:spPr bwMode="auto">
            <a:xfrm>
              <a:off x="214" y="394"/>
              <a:ext cx="538" cy="1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Укрепление роли</a:t>
              </a:r>
            </a:p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государственного</a:t>
              </a:r>
            </a:p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 аппарата</a:t>
              </a:r>
            </a:p>
          </p:txBody>
        </p:sp>
      </p:grpSp>
      <p:grpSp>
        <p:nvGrpSpPr>
          <p:cNvPr id="15" name="Group 17"/>
          <p:cNvGrpSpPr>
            <a:grpSpLocks/>
          </p:cNvGrpSpPr>
          <p:nvPr/>
        </p:nvGrpSpPr>
        <p:grpSpPr bwMode="auto">
          <a:xfrm>
            <a:off x="357188" y="3214688"/>
            <a:ext cx="2411412" cy="720725"/>
            <a:chOff x="0" y="1842"/>
            <a:chExt cx="1519" cy="454"/>
          </a:xfrm>
        </p:grpSpPr>
        <p:sp>
          <p:nvSpPr>
            <p:cNvPr id="14357" name="AutoShape 18"/>
            <p:cNvSpPr>
              <a:spLocks noChangeArrowheads="1"/>
            </p:cNvSpPr>
            <p:nvPr/>
          </p:nvSpPr>
          <p:spPr bwMode="auto">
            <a:xfrm>
              <a:off x="0" y="1842"/>
              <a:ext cx="1519" cy="454"/>
            </a:xfrm>
            <a:prstGeom prst="wedgeRoundRectCallout">
              <a:avLst>
                <a:gd name="adj1" fmla="val 64616"/>
                <a:gd name="adj2" fmla="val -6829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kumimoji="1" lang="ru-RU">
                <a:latin typeface="Franklin Gothic Book" pitchFamily="34" charset="0"/>
              </a:endParaRPr>
            </a:p>
          </p:txBody>
        </p:sp>
        <p:sp>
          <p:nvSpPr>
            <p:cNvPr id="14358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113" y="1979"/>
              <a:ext cx="1316" cy="19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Консерватизм</a:t>
              </a:r>
            </a:p>
          </p:txBody>
        </p:sp>
      </p:grpSp>
      <p:grpSp>
        <p:nvGrpSpPr>
          <p:cNvPr id="18" name="Group 20"/>
          <p:cNvGrpSpPr>
            <a:grpSpLocks/>
          </p:cNvGrpSpPr>
          <p:nvPr/>
        </p:nvGrpSpPr>
        <p:grpSpPr bwMode="auto">
          <a:xfrm>
            <a:off x="285750" y="4714875"/>
            <a:ext cx="2663825" cy="1295400"/>
            <a:chOff x="113" y="2841"/>
            <a:chExt cx="1678" cy="816"/>
          </a:xfrm>
        </p:grpSpPr>
        <p:sp>
          <p:nvSpPr>
            <p:cNvPr id="14355" name="AutoShape 21"/>
            <p:cNvSpPr>
              <a:spLocks noChangeArrowheads="1"/>
            </p:cNvSpPr>
            <p:nvPr/>
          </p:nvSpPr>
          <p:spPr bwMode="auto">
            <a:xfrm>
              <a:off x="113" y="2841"/>
              <a:ext cx="1678" cy="816"/>
            </a:xfrm>
            <a:prstGeom prst="wedgeRoundRectCallout">
              <a:avLst>
                <a:gd name="adj1" fmla="val 57449"/>
                <a:gd name="adj2" fmla="val -91667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kumimoji="1" lang="ru-RU">
                <a:latin typeface="Franklin Gothic Book" pitchFamily="34" charset="0"/>
              </a:endParaRPr>
            </a:p>
          </p:txBody>
        </p:sp>
        <p:sp>
          <p:nvSpPr>
            <p:cNvPr id="14356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249" y="2977"/>
              <a:ext cx="1494" cy="55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Техническое</a:t>
              </a:r>
            </a:p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отставание </a:t>
              </a:r>
            </a:p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России от Запада</a:t>
              </a:r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6143625" y="2357438"/>
            <a:ext cx="2484438" cy="1006475"/>
            <a:chOff x="4082" y="1842"/>
            <a:chExt cx="1565" cy="634"/>
          </a:xfrm>
        </p:grpSpPr>
        <p:sp>
          <p:nvSpPr>
            <p:cNvPr id="14353" name="AutoShape 24"/>
            <p:cNvSpPr>
              <a:spLocks noChangeArrowheads="1"/>
            </p:cNvSpPr>
            <p:nvPr/>
          </p:nvSpPr>
          <p:spPr bwMode="auto">
            <a:xfrm>
              <a:off x="4082" y="1842"/>
              <a:ext cx="1565" cy="634"/>
            </a:xfrm>
            <a:prstGeom prst="wedgeRoundRectCallout">
              <a:avLst>
                <a:gd name="adj1" fmla="val -60352"/>
                <a:gd name="adj2" fmla="val -22398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kumimoji="1" lang="ru-RU">
                <a:latin typeface="Franklin Gothic Book" pitchFamily="34" charset="0"/>
              </a:endParaRPr>
            </a:p>
          </p:txBody>
        </p:sp>
        <p:sp>
          <p:nvSpPr>
            <p:cNvPr id="14354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4105" y="1933"/>
              <a:ext cx="1494" cy="41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Россия - </a:t>
              </a:r>
            </a:p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"жандарм Европы"</a:t>
              </a:r>
            </a:p>
          </p:txBody>
        </p:sp>
      </p:grpSp>
      <p:grpSp>
        <p:nvGrpSpPr>
          <p:cNvPr id="27" name="Group 11"/>
          <p:cNvGrpSpPr>
            <a:grpSpLocks/>
          </p:cNvGrpSpPr>
          <p:nvPr/>
        </p:nvGrpSpPr>
        <p:grpSpPr bwMode="auto">
          <a:xfrm>
            <a:off x="6072188" y="4214813"/>
            <a:ext cx="2663825" cy="1296987"/>
            <a:chOff x="3787" y="3022"/>
            <a:chExt cx="1678" cy="817"/>
          </a:xfrm>
        </p:grpSpPr>
        <p:sp>
          <p:nvSpPr>
            <p:cNvPr id="14351" name="AutoShape 12"/>
            <p:cNvSpPr>
              <a:spLocks noChangeArrowheads="1"/>
            </p:cNvSpPr>
            <p:nvPr/>
          </p:nvSpPr>
          <p:spPr bwMode="auto">
            <a:xfrm>
              <a:off x="3787" y="3022"/>
              <a:ext cx="1678" cy="817"/>
            </a:xfrm>
            <a:prstGeom prst="wedgeRoundRectCallout">
              <a:avLst>
                <a:gd name="adj1" fmla="val -58523"/>
                <a:gd name="adj2" fmla="val -99569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kumimoji="1" lang="ru-RU">
                <a:latin typeface="Franklin Gothic Book" pitchFamily="34" charset="0"/>
              </a:endParaRPr>
            </a:p>
          </p:txBody>
        </p:sp>
        <p:sp>
          <p:nvSpPr>
            <p:cNvPr id="14352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3833" y="3113"/>
              <a:ext cx="1494" cy="55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Борьба</a:t>
              </a:r>
            </a:p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с революционными</a:t>
              </a:r>
            </a:p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настроениями</a:t>
              </a:r>
            </a:p>
          </p:txBody>
        </p:sp>
      </p:grpSp>
      <p:grpSp>
        <p:nvGrpSpPr>
          <p:cNvPr id="30" name="Group 14"/>
          <p:cNvGrpSpPr>
            <a:grpSpLocks/>
          </p:cNvGrpSpPr>
          <p:nvPr/>
        </p:nvGrpSpPr>
        <p:grpSpPr bwMode="auto">
          <a:xfrm>
            <a:off x="3286125" y="5572125"/>
            <a:ext cx="2663825" cy="1008063"/>
            <a:chOff x="1882" y="3475"/>
            <a:chExt cx="1678" cy="635"/>
          </a:xfrm>
        </p:grpSpPr>
        <p:sp>
          <p:nvSpPr>
            <p:cNvPr id="14349" name="AutoShape 15"/>
            <p:cNvSpPr>
              <a:spLocks noChangeArrowheads="1"/>
            </p:cNvSpPr>
            <p:nvPr/>
          </p:nvSpPr>
          <p:spPr bwMode="auto">
            <a:xfrm>
              <a:off x="1882" y="3475"/>
              <a:ext cx="1678" cy="635"/>
            </a:xfrm>
            <a:prstGeom prst="wedgeRoundRectCallout">
              <a:avLst>
                <a:gd name="adj1" fmla="val 9954"/>
                <a:gd name="adj2" fmla="val -144644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kumimoji="1" lang="ru-RU">
                <a:latin typeface="Franklin Gothic Book" pitchFamily="34" charset="0"/>
              </a:endParaRPr>
            </a:p>
          </p:txBody>
        </p:sp>
        <p:sp>
          <p:nvSpPr>
            <p:cNvPr id="14350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973" y="3566"/>
              <a:ext cx="1494" cy="41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Начало </a:t>
              </a:r>
            </a:p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промышленного </a:t>
              </a:r>
            </a:p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переворота</a:t>
              </a:r>
            </a:p>
          </p:txBody>
        </p:sp>
      </p:grpSp>
      <p:sp>
        <p:nvSpPr>
          <p:cNvPr id="14345" name="WordArt 16"/>
          <p:cNvSpPr>
            <a:spLocks noChangeArrowheads="1" noChangeShapeType="1" noTextEdit="1"/>
          </p:cNvSpPr>
          <p:nvPr/>
        </p:nvSpPr>
        <p:spPr bwMode="auto">
          <a:xfrm>
            <a:off x="4359275" y="1430338"/>
            <a:ext cx="2371725" cy="665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Arial"/>
              <a:cs typeface="Arial"/>
            </a:endParaRPr>
          </a:p>
        </p:txBody>
      </p:sp>
      <p:grpSp>
        <p:nvGrpSpPr>
          <p:cNvPr id="38" name="Group 8"/>
          <p:cNvGrpSpPr>
            <a:grpSpLocks/>
          </p:cNvGrpSpPr>
          <p:nvPr/>
        </p:nvGrpSpPr>
        <p:grpSpPr bwMode="auto">
          <a:xfrm>
            <a:off x="3643313" y="1214438"/>
            <a:ext cx="2735262" cy="792162"/>
            <a:chOff x="2109" y="391"/>
            <a:chExt cx="1723" cy="499"/>
          </a:xfrm>
        </p:grpSpPr>
        <p:sp>
          <p:nvSpPr>
            <p:cNvPr id="14347" name="AutoShape 9"/>
            <p:cNvSpPr>
              <a:spLocks noChangeArrowheads="1"/>
            </p:cNvSpPr>
            <p:nvPr/>
          </p:nvSpPr>
          <p:spPr bwMode="auto">
            <a:xfrm>
              <a:off x="2109" y="391"/>
              <a:ext cx="1723" cy="499"/>
            </a:xfrm>
            <a:prstGeom prst="wedgeRoundRectCallout">
              <a:avLst>
                <a:gd name="adj1" fmla="val -1306"/>
                <a:gd name="adj2" fmla="val 113727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kumimoji="1" lang="ru-RU">
                <a:latin typeface="Franklin Gothic Book" pitchFamily="34" charset="0"/>
              </a:endParaRPr>
            </a:p>
          </p:txBody>
        </p:sp>
        <p:sp>
          <p:nvSpPr>
            <p:cNvPr id="14348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2200" y="481"/>
              <a:ext cx="1494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Самодержавная</a:t>
              </a:r>
            </a:p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 власть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41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              Цели и задачи урока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590550" y="1214438"/>
            <a:ext cx="8553450" cy="5110162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На основе учебника истории, документов и собственных знаний  дать характеристику правления Николая </a:t>
            </a:r>
            <a:r>
              <a:rPr lang="en-US" b="1" dirty="0" smtClean="0">
                <a:solidFill>
                  <a:schemeClr val="tx1"/>
                </a:solidFill>
              </a:rPr>
              <a:t>I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На уроке мы продолжим работать над развитием и совершенствованием </a:t>
            </a:r>
            <a:r>
              <a:rPr lang="ru-RU" b="1" dirty="0" err="1" smtClean="0">
                <a:solidFill>
                  <a:schemeClr val="tx1"/>
                </a:solidFill>
              </a:rPr>
              <a:t>общеучебных</a:t>
            </a:r>
            <a:r>
              <a:rPr lang="ru-RU" b="1" dirty="0" smtClean="0">
                <a:solidFill>
                  <a:schemeClr val="tx1"/>
                </a:solidFill>
              </a:rPr>
              <a:t> умений и навыков: оценивание, сравнение, сопоставление.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Будем учиться </a:t>
            </a:r>
            <a:r>
              <a:rPr lang="ru-RU" b="1" dirty="0" err="1" smtClean="0">
                <a:solidFill>
                  <a:schemeClr val="tx1"/>
                </a:solidFill>
              </a:rPr>
              <a:t>аргументированно</a:t>
            </a:r>
            <a:r>
              <a:rPr lang="ru-RU" b="1" dirty="0" smtClean="0">
                <a:solidFill>
                  <a:schemeClr val="tx1"/>
                </a:solidFill>
              </a:rPr>
              <a:t> высказывать собственное мнение, личные оценочные суждения о времени Николая </a:t>
            </a:r>
            <a:r>
              <a:rPr lang="en-US" b="1" dirty="0" smtClean="0">
                <a:solidFill>
                  <a:schemeClr val="tx1"/>
                </a:solidFill>
              </a:rPr>
              <a:t>I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5363" name="Picture 2" descr="C:\Users\учитель\Desktop\заготовка для урока\к уроку6.gif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446963" y="0"/>
            <a:ext cx="1697037" cy="16383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41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      </a:t>
            </a:r>
            <a:r>
              <a:rPr lang="ru-RU" dirty="0" smtClean="0">
                <a:solidFill>
                  <a:schemeClr val="tx1"/>
                </a:solidFill>
              </a:rPr>
              <a:t>Инструкция к работе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3152775" y="1285875"/>
            <a:ext cx="5991225" cy="5286375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Класс разбивается на группы, каждая из которых исследует ту или иную сферу государственной и общественной жизни в правление Николая </a:t>
            </a:r>
            <a:r>
              <a:rPr lang="en-US" b="1" i="1" dirty="0" smtClean="0">
                <a:solidFill>
                  <a:schemeClr val="tx1"/>
                </a:solidFill>
              </a:rPr>
              <a:t>I</a:t>
            </a:r>
            <a:r>
              <a:rPr lang="ru-RU" b="1" i="1" dirty="0" smtClean="0">
                <a:solidFill>
                  <a:schemeClr val="tx1"/>
                </a:solidFill>
              </a:rPr>
              <a:t>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В каждой группе распределяются роли.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Организаторы  получают задание – карточки – инструкции, как выполнять работу и пакет с документами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pic>
        <p:nvPicPr>
          <p:cNvPr id="16387" name="Picture 2" descr="C:\Users\учитель\Desktop\заготовка для урока\для урок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1785938"/>
            <a:ext cx="2862263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Ролевое распределение работы в группе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410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Организатор</a:t>
            </a:r>
            <a:r>
              <a:rPr lang="ru-RU" b="1" smtClean="0">
                <a:solidFill>
                  <a:schemeClr val="tx1"/>
                </a:solidFill>
              </a:rPr>
              <a:t>–</a:t>
            </a:r>
            <a:r>
              <a:rPr lang="ru-RU" smtClean="0"/>
              <a:t> </a:t>
            </a:r>
            <a:r>
              <a:rPr lang="ru-RU" b="1" smtClean="0">
                <a:solidFill>
                  <a:schemeClr val="tx1"/>
                </a:solidFill>
              </a:rPr>
              <a:t>руководит обсуждением, следит за тем, чтобы группа не отвлекалась от выполнения задания, вовлекает в работу всех членов группы.</a:t>
            </a:r>
          </a:p>
          <a:p>
            <a:pPr>
              <a:buFont typeface="Wingdings 2" pitchFamily="18" charset="2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Аналитик</a:t>
            </a:r>
            <a:r>
              <a:rPr lang="ru-RU" smtClean="0"/>
              <a:t> </a:t>
            </a:r>
            <a:r>
              <a:rPr lang="ru-RU" b="1" smtClean="0">
                <a:solidFill>
                  <a:schemeClr val="tx1"/>
                </a:solidFill>
              </a:rPr>
              <a:t>–</a:t>
            </a:r>
            <a:r>
              <a:rPr lang="ru-RU" smtClean="0"/>
              <a:t> </a:t>
            </a:r>
            <a:r>
              <a:rPr lang="ru-RU" b="1" smtClean="0">
                <a:solidFill>
                  <a:schemeClr val="tx1"/>
                </a:solidFill>
              </a:rPr>
              <a:t>читает документы</a:t>
            </a:r>
          </a:p>
          <a:p>
            <a:pPr>
              <a:buFont typeface="Wingdings 2" pitchFamily="18" charset="2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Репортёр</a:t>
            </a:r>
            <a:r>
              <a:rPr lang="ru-RU" sz="3600" smtClean="0"/>
              <a:t> </a:t>
            </a:r>
            <a:r>
              <a:rPr lang="ru-RU" sz="3600" b="1" smtClean="0">
                <a:solidFill>
                  <a:srgbClr val="FF0000"/>
                </a:solidFill>
              </a:rPr>
              <a:t>– хранитель </a:t>
            </a:r>
            <a:r>
              <a:rPr lang="ru-RU" b="1" smtClean="0">
                <a:solidFill>
                  <a:schemeClr val="tx1"/>
                </a:solidFill>
              </a:rPr>
              <a:t>– выступает от имени группы с результатами работы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   </a:t>
            </a:r>
            <a:r>
              <a:rPr lang="ru-RU" dirty="0" smtClean="0">
                <a:solidFill>
                  <a:schemeClr val="tx1"/>
                </a:solidFill>
              </a:rPr>
              <a:t>Карточки - инструкции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rgbClr val="FF0000"/>
                </a:solidFill>
              </a:rPr>
              <a:t>Карточка –инструкция 1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rgbClr val="FF0000"/>
                </a:solidFill>
              </a:rPr>
              <a:t>« Личность Николая 1»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600" b="1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А. Источники: </a:t>
            </a:r>
            <a:r>
              <a:rPr lang="ru-RU" sz="1600" b="1" dirty="0" err="1" smtClean="0">
                <a:solidFill>
                  <a:schemeClr val="tx1"/>
                </a:solidFill>
              </a:rPr>
              <a:t>учебник+</a:t>
            </a:r>
            <a:r>
              <a:rPr lang="ru-RU" sz="1600" b="1" dirty="0" smtClean="0">
                <a:solidFill>
                  <a:schemeClr val="tx1"/>
                </a:solidFill>
              </a:rPr>
              <a:t> документы + портрет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Б. Вопросы и задания для обсуждения в группе:</a:t>
            </a:r>
          </a:p>
          <a:p>
            <a:pPr marL="457200" indent="-45720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1). Прочитайте учебник  пр.                     </a:t>
            </a:r>
          </a:p>
          <a:p>
            <a:pPr marL="457200" indent="-45720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Вопрос: О каких чертах характера Николая говорится в тексте?           </a:t>
            </a:r>
          </a:p>
          <a:p>
            <a:pPr marL="457200" indent="-45720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2) Прочитайте документы, дающие представление о личности и характере императора                          </a:t>
            </a:r>
          </a:p>
          <a:p>
            <a:pPr marL="457200" indent="-45720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Вопрос : На какие черты характера указывают авторы высказываний?          </a:t>
            </a:r>
          </a:p>
          <a:p>
            <a:pPr marL="457200" indent="-45720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Составьте словесный портрет Николая </a:t>
            </a:r>
            <a:r>
              <a:rPr lang="en-US" sz="1600" b="1" dirty="0" smtClean="0">
                <a:solidFill>
                  <a:schemeClr val="tx1"/>
                </a:solidFill>
              </a:rPr>
              <a:t>I</a:t>
            </a:r>
            <a:r>
              <a:rPr lang="ru-RU" sz="1600" b="1" dirty="0" smtClean="0">
                <a:solidFill>
                  <a:schemeClr val="tx1"/>
                </a:solidFill>
              </a:rPr>
              <a:t> по следующей схеме:</a:t>
            </a:r>
          </a:p>
          <a:p>
            <a:pPr marL="457200" indent="-45720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А) биографические сведения</a:t>
            </a:r>
          </a:p>
          <a:p>
            <a:pPr marL="457200" indent="-45720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Б) его привычки, особенности характера</a:t>
            </a:r>
          </a:p>
          <a:p>
            <a:pPr marL="457200" indent="-45720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В) как выглядел внешне</a:t>
            </a:r>
          </a:p>
          <a:p>
            <a:pPr marL="457200" indent="-45720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Г) суждения о нём современников и потомков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rgbClr val="FF0000"/>
                </a:solidFill>
              </a:rPr>
              <a:t>Карточка – инструкция 2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rgbClr val="FF0000"/>
                </a:solidFill>
              </a:rPr>
              <a:t>« Русское общество в николаевскую эпоху»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А. Источники: учебник + документы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Б. Вопросы для обсуждения в группе: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1)Известен интересный факт. Однажды Николаю </a:t>
            </a:r>
            <a:r>
              <a:rPr lang="en-US" sz="1600" b="1" dirty="0" smtClean="0">
                <a:solidFill>
                  <a:schemeClr val="tx1"/>
                </a:solidFill>
              </a:rPr>
              <a:t>I</a:t>
            </a:r>
            <a:r>
              <a:rPr lang="ru-RU" sz="1600" b="1" dirty="0" smtClean="0">
                <a:solidFill>
                  <a:schemeClr val="tx1"/>
                </a:solidFill>
              </a:rPr>
              <a:t> был представлен для утверждения проект одного из зданий, рядом с которым для масштаба был нарисован  человек. Николай возмутился, почему человек  штатский, а не военный.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Вопрос: О чём говорит этот поступок Николая </a:t>
            </a:r>
            <a:r>
              <a:rPr lang="en-US" sz="1600" b="1" dirty="0" smtClean="0">
                <a:solidFill>
                  <a:schemeClr val="tx1"/>
                </a:solidFill>
              </a:rPr>
              <a:t>I</a:t>
            </a:r>
            <a:r>
              <a:rPr lang="ru-RU" sz="1600" b="1" dirty="0" smtClean="0">
                <a:solidFill>
                  <a:schemeClr val="tx1"/>
                </a:solidFill>
              </a:rPr>
              <a:t>?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2) Прочитайте документ 5. На основе анализа документа сделайте выводы о развитии русского общества во время правления Николая </a:t>
            </a:r>
            <a:r>
              <a:rPr lang="en-US" sz="1600" b="1" dirty="0" smtClean="0">
                <a:solidFill>
                  <a:schemeClr val="tx1"/>
                </a:solidFill>
              </a:rPr>
              <a:t>I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3) Прочитайте документ 6.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Задание: Охарактеризуйте положение солдата николаевской армии. В чём вы видите трагизм положения русских солдат? Как армейские порядки могли отразиться на боеспособности русской армии?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Возьмите интервью у рядового армии времён Николая </a:t>
            </a:r>
            <a:r>
              <a:rPr lang="en-US" sz="1600" b="1" dirty="0" smtClean="0">
                <a:solidFill>
                  <a:schemeClr val="tx1"/>
                </a:solidFill>
              </a:rPr>
              <a:t>I</a:t>
            </a:r>
            <a:r>
              <a:rPr lang="ru-RU" sz="1600" b="1" dirty="0" smtClean="0">
                <a:solidFill>
                  <a:schemeClr val="tx1"/>
                </a:solidFill>
              </a:rPr>
              <a:t> о его жизни и службе.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  </a:t>
            </a:r>
            <a:r>
              <a:rPr lang="ru-RU" dirty="0" smtClean="0">
                <a:solidFill>
                  <a:schemeClr val="tx1"/>
                </a:solidFill>
              </a:rPr>
              <a:t>Карточки - инструкции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Карточка-инструкция 3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« Система государственного управления»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А. Источники: учебник + документы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Б. Вопросы и задания для обсуждения в группе: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Прочитайте пр.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Прочитайте документы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Задание: Назовите основные черты николаевского режима.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В. Составьте рассказ  из предложенного текста, от имени иностранца побывавшего в России.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Каковы итоги правления Николая 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Из дневника П. А. </a:t>
            </a:r>
            <a:r>
              <a:rPr lang="ru-RU" b="1" dirty="0" err="1" smtClean="0">
                <a:solidFill>
                  <a:schemeClr val="tx1"/>
                </a:solidFill>
              </a:rPr>
              <a:t>Валуева</a:t>
            </a:r>
            <a:endParaRPr lang="ru-RU" b="1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« Отличительная черта его заключается в повсеместном недостатке истины, в недоверии правительства к своим собственным орудиям и пренебрежении ко всему другому.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Взгляните на годовые отчёты: везде сделано всё возможное, везде приобретены успехи, везде должный порядок. Взгляните на дело, всмотритесь в него, отделите сущность от бумажной оболочки, то есть, от того, что кажется, и редко где окажется прочная плодотворная почва. Сверху блеск, а снизу – гниль».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                       Моё мнение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b="1" dirty="0" err="1" smtClean="0">
                <a:solidFill>
                  <a:schemeClr val="tx1"/>
                </a:solidFill>
              </a:rPr>
              <a:t>Попс</a:t>
            </a:r>
            <a:r>
              <a:rPr lang="ru-RU" sz="4800" b="1" dirty="0" smtClean="0">
                <a:solidFill>
                  <a:schemeClr val="tx1"/>
                </a:solidFill>
              </a:rPr>
              <a:t> – формула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П</a:t>
            </a:r>
            <a:r>
              <a:rPr lang="ru-RU" sz="3600" dirty="0" smtClean="0">
                <a:solidFill>
                  <a:schemeClr val="tx1"/>
                </a:solidFill>
              </a:rPr>
              <a:t>- позиция (в чём заключается ваша точка зрения) – </a:t>
            </a:r>
            <a:r>
              <a:rPr lang="ru-RU" sz="3600" b="1" dirty="0" smtClean="0">
                <a:solidFill>
                  <a:srgbClr val="FF0000"/>
                </a:solidFill>
              </a:rPr>
              <a:t>я считаю, что </a:t>
            </a:r>
            <a:r>
              <a:rPr lang="ru-RU" sz="3600" dirty="0" smtClean="0">
                <a:solidFill>
                  <a:schemeClr val="tx1"/>
                </a:solidFill>
              </a:rPr>
              <a:t>….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>
                <a:solidFill>
                  <a:schemeClr val="tx1"/>
                </a:solidFill>
              </a:rPr>
              <a:t>- обоснование ( на чём вы основываетесь, ваши доводы) – </a:t>
            </a:r>
            <a:r>
              <a:rPr lang="ru-RU" sz="3600" b="1" dirty="0" smtClean="0">
                <a:solidFill>
                  <a:srgbClr val="FF0000"/>
                </a:solidFill>
              </a:rPr>
              <a:t>потому что …..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П</a:t>
            </a:r>
            <a:r>
              <a:rPr lang="ru-RU" sz="3600" dirty="0" smtClean="0">
                <a:solidFill>
                  <a:schemeClr val="tx1"/>
                </a:solidFill>
              </a:rPr>
              <a:t>- примеры (факты, иллюстрирующие ваши доводы) – </a:t>
            </a:r>
            <a:r>
              <a:rPr lang="ru-RU" sz="3600" b="1" dirty="0" smtClean="0">
                <a:solidFill>
                  <a:srgbClr val="FF0000"/>
                </a:solidFill>
              </a:rPr>
              <a:t>например</a:t>
            </a:r>
            <a:r>
              <a:rPr lang="ru-RU" sz="3600" dirty="0" smtClean="0">
                <a:solidFill>
                  <a:schemeClr val="tx1"/>
                </a:solidFill>
              </a:rPr>
              <a:t>…..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>
                <a:solidFill>
                  <a:schemeClr val="tx1"/>
                </a:solidFill>
              </a:rPr>
              <a:t>- следствие ( вывод, что надо сделать, призыв к принятию вашей позиции) – </a:t>
            </a:r>
            <a:r>
              <a:rPr lang="ru-RU" sz="3600" b="1" dirty="0" smtClean="0">
                <a:solidFill>
                  <a:srgbClr val="FF0000"/>
                </a:solidFill>
              </a:rPr>
              <a:t>поэтому…</a:t>
            </a:r>
            <a:r>
              <a:rPr lang="ru-RU" sz="3600" dirty="0" smtClean="0">
                <a:solidFill>
                  <a:schemeClr val="tx1"/>
                </a:solidFill>
              </a:rPr>
              <a:t>..</a:t>
            </a:r>
          </a:p>
        </p:txBody>
      </p:sp>
      <p:pic>
        <p:nvPicPr>
          <p:cNvPr id="21507" name="Picture 5" descr="3425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29500" y="285750"/>
            <a:ext cx="1447800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175</TotalTime>
  <Words>737</Words>
  <Application>Microsoft Office PowerPoint</Application>
  <PresentationFormat>Экран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Franklin Gothic Book</vt:lpstr>
      <vt:lpstr>Arial</vt:lpstr>
      <vt:lpstr>Franklin Gothic Medium</vt:lpstr>
      <vt:lpstr>Wingdings 2</vt:lpstr>
      <vt:lpstr>Calibri</vt:lpstr>
      <vt:lpstr>Трек</vt:lpstr>
      <vt:lpstr>Альтернативные формы уроков истории</vt:lpstr>
      <vt:lpstr>                Николаевская  Россия</vt:lpstr>
      <vt:lpstr>              Цели и задачи урока</vt:lpstr>
      <vt:lpstr>               Инструкция к работе</vt:lpstr>
      <vt:lpstr>Ролевое распределение работы в группе</vt:lpstr>
      <vt:lpstr>            Карточки - инструкции</vt:lpstr>
      <vt:lpstr>           Карточки - инструкции</vt:lpstr>
      <vt:lpstr>Каковы итоги правления Николая 1</vt:lpstr>
      <vt:lpstr>                       Моё мнение</vt:lpstr>
      <vt:lpstr>       Достигнуты ли цели урока</vt:lpstr>
      <vt:lpstr>     Домашнее задание на выбор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Альтернативные формы уроков истории</dc:title>
  <dc:creator>учитель</dc:creator>
  <cp:lastModifiedBy>re</cp:lastModifiedBy>
  <cp:revision>22</cp:revision>
  <dcterms:created xsi:type="dcterms:W3CDTF">2013-03-29T08:43:30Z</dcterms:created>
  <dcterms:modified xsi:type="dcterms:W3CDTF">2014-03-31T20:37:52Z</dcterms:modified>
</cp:coreProperties>
</file>