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3" r:id="rId4"/>
    <p:sldId id="261" r:id="rId5"/>
    <p:sldId id="262" r:id="rId6"/>
    <p:sldId id="258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14F69-1AD9-41BE-B2FC-6A519E50FFC5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20AA4-FAB2-46D8-99FE-DF96212A02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97278-FF45-40EB-98A4-6CB5C40B050C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9221E-2A5C-41D1-BCFB-655478FAA4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56777-830F-4B6D-ADD2-E3346C70F13B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6133E-8AF8-4561-BE6F-4CE5DD3731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D7C4112-5191-4214-BC5A-2F4716EB85F8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63E76A4-5B40-4CED-9186-B26EBA9556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C0A21-9819-4E56-8482-B0ADF18507DE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279C4-BEE5-4685-A22D-677BFAABA9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DC5CE-B5E5-4805-9562-394E10E09085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FC84E-7B05-4962-A744-E5E8F4DFBF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C91D9-D9C6-409B-A0D4-B54A53F69D73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A5159-BAA1-42A3-9AA4-6135EB8788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A568648-DC18-4F15-B753-6FC33A3A1636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40E0DA4-D52C-4F96-9DC8-29DF80F527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2AD6A-3F82-4F97-9BF1-929FF77555C8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2EE68-DE04-44BF-8180-9E0BC93CCD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0917A65-10A1-4FBA-A0BC-85213595F42E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2E002D6-EAC0-40B6-92B4-5AACD3FE63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9790443-3C67-4EDE-B73E-1517CF4F4C08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A45DE5D-99EA-4139-B25C-C6733E8A31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51D851-1CD3-4C48-A07D-D6347494F47C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81C98A2-477D-45EA-AD99-8E3DA54477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07" r:id="rId4"/>
    <p:sldLayoutId id="2147483706" r:id="rId5"/>
    <p:sldLayoutId id="2147483711" r:id="rId6"/>
    <p:sldLayoutId id="2147483705" r:id="rId7"/>
    <p:sldLayoutId id="2147483712" r:id="rId8"/>
    <p:sldLayoutId id="2147483713" r:id="rId9"/>
    <p:sldLayoutId id="2147483704" r:id="rId10"/>
    <p:sldLayoutId id="214748370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8788" y="214313"/>
            <a:ext cx="7058025" cy="3214687"/>
          </a:xfrm>
          <a:ln w="762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                            </a:t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                    </a:t>
            </a:r>
            <a:r>
              <a:rPr lang="ru-RU" sz="2400" dirty="0" smtClean="0">
                <a:solidFill>
                  <a:srgbClr val="002060"/>
                </a:solidFill>
              </a:rPr>
              <a:t>       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                  </a:t>
            </a:r>
            <a:r>
              <a:rPr lang="ru-RU" sz="1600" dirty="0" err="1" smtClean="0">
                <a:solidFill>
                  <a:srgbClr val="002060"/>
                </a:solidFill>
              </a:rPr>
              <a:t>ГОбОУ</a:t>
            </a:r>
            <a:r>
              <a:rPr lang="ru-RU" sz="1600" dirty="0" smtClean="0">
                <a:solidFill>
                  <a:srgbClr val="002060"/>
                </a:solidFill>
              </a:rPr>
              <a:t> « </a:t>
            </a:r>
            <a:r>
              <a:rPr lang="ru-RU" sz="1600" dirty="0" err="1" smtClean="0">
                <a:solidFill>
                  <a:srgbClr val="002060"/>
                </a:solidFill>
              </a:rPr>
              <a:t>Минькинская</a:t>
            </a:r>
            <a:r>
              <a:rPr lang="ru-RU" sz="1600" dirty="0" smtClean="0">
                <a:solidFill>
                  <a:srgbClr val="002060"/>
                </a:solidFill>
              </a:rPr>
              <a:t> специальная    </a:t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                        коррекционная общеобразовательная   </a:t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                                   школа – интернат»</a:t>
            </a: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       Использование элементов технологии    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       критического мышления на уроках    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       обществоведческих дисциплин 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       на основе развития и коррекции 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       письменной речи в школе </a:t>
            </a:r>
            <a:r>
              <a:rPr lang="en-US" sz="2400" dirty="0" smtClean="0">
                <a:solidFill>
                  <a:srgbClr val="002060"/>
                </a:solidFill>
              </a:rPr>
              <a:t>v </a:t>
            </a:r>
            <a:r>
              <a:rPr lang="ru-RU" sz="2400" dirty="0" smtClean="0">
                <a:solidFill>
                  <a:srgbClr val="002060"/>
                </a:solidFill>
              </a:rPr>
              <a:t>вида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25" y="5572125"/>
            <a:ext cx="6815138" cy="1071563"/>
          </a:xfrm>
          <a:ln w="76200">
            <a:solidFill>
              <a:schemeClr val="accent1"/>
            </a:solidFill>
          </a:ln>
        </p:spPr>
        <p:txBody>
          <a:bodyPr/>
          <a:lstStyle/>
          <a:p>
            <a:r>
              <a:rPr lang="ru-RU" sz="1600" smtClean="0">
                <a:solidFill>
                  <a:srgbClr val="002060"/>
                </a:solidFill>
              </a:rPr>
              <a:t>                    Учитель истории и обществознания </a:t>
            </a:r>
          </a:p>
          <a:p>
            <a:r>
              <a:rPr lang="ru-RU" sz="1600" smtClean="0">
                <a:solidFill>
                  <a:srgbClr val="002060"/>
                </a:solidFill>
              </a:rPr>
              <a:t>                  Свиридович  Светлана Владимировна</a:t>
            </a:r>
          </a:p>
          <a:p>
            <a:r>
              <a:rPr lang="ru-RU" sz="1600" smtClean="0">
                <a:solidFill>
                  <a:srgbClr val="002060"/>
                </a:solidFill>
              </a:rPr>
              <a:t>                                         2013 г.</a:t>
            </a:r>
          </a:p>
          <a:p>
            <a:endParaRPr lang="ru-RU" sz="1600" smtClean="0">
              <a:solidFill>
                <a:srgbClr val="002060"/>
              </a:solidFill>
            </a:endParaRPr>
          </a:p>
        </p:txBody>
      </p:sp>
      <p:pic>
        <p:nvPicPr>
          <p:cNvPr id="13315" name="Рисунок 4" descr="книжка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71750" y="3571875"/>
            <a:ext cx="193357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357188"/>
            <a:ext cx="7000875" cy="6357937"/>
          </a:xfrm>
          <a:ln w="762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FF0000"/>
                </a:solidFill>
              </a:rPr>
              <a:t>Цель данной технологии – развитие мыслительных навыков учащихся,  необходимых не только в учёбе, но и в обычной жизни ( умение  принимать взвешенные решения, работать с информацией,  анализировать различные стороны явлений)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0070C0"/>
                </a:solidFill>
              </a:rPr>
              <a:t>Особенности   концептуальных   подходов   технологии  критического мышления: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solidFill>
                  <a:schemeClr val="tx1"/>
                </a:solidFill>
              </a:rPr>
              <a:t>- </a:t>
            </a:r>
            <a:r>
              <a:rPr lang="ru-RU" sz="1600" b="1" dirty="0" smtClean="0">
                <a:solidFill>
                  <a:schemeClr val="tx1"/>
                </a:solidFill>
              </a:rPr>
              <a:t>не объём знаний или количество информации является</a:t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   целью образования, а то, как ученик умеет управлять этой  </a:t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   информацией: </a:t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   искать наилучшим способом присваивать, находить в ней смысл,   </a:t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   применять в жизни;</a:t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-  не присвоение «готового» знания, а конструирование своего,   </a:t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   которое</a:t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   рождается в процессе обучения;</a:t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-  </a:t>
            </a:r>
            <a:r>
              <a:rPr lang="ru-RU" sz="1600" b="1" dirty="0" err="1" smtClean="0">
                <a:solidFill>
                  <a:schemeClr val="tx1"/>
                </a:solidFill>
              </a:rPr>
              <a:t>коммуникативно</a:t>
            </a:r>
            <a:r>
              <a:rPr lang="ru-RU" sz="1600" b="1" dirty="0" smtClean="0">
                <a:solidFill>
                  <a:schemeClr val="tx1"/>
                </a:solidFill>
              </a:rPr>
              <a:t> – </a:t>
            </a:r>
            <a:r>
              <a:rPr lang="ru-RU" sz="1600" b="1" dirty="0" err="1" smtClean="0">
                <a:solidFill>
                  <a:schemeClr val="tx1"/>
                </a:solidFill>
              </a:rPr>
              <a:t>деятельностный</a:t>
            </a:r>
            <a:r>
              <a:rPr lang="ru-RU" sz="1600" b="1" dirty="0" smtClean="0">
                <a:solidFill>
                  <a:schemeClr val="tx1"/>
                </a:solidFill>
              </a:rPr>
              <a:t> принцип обучения,   </a:t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   предусматривающий диалоговый режим занятий, совместный   </a:t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   поиск </a:t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   решения проблем, а также «партнёрские» отношения между  </a:t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   педагогом </a:t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   и обучаемыми;</a:t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-  объективная оценка положительных и отрицательных сторон в  </a:t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   познаваемом  объекте.</a:t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   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14338" name="Содержимое 3" descr="магистр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500813" y="1285875"/>
            <a:ext cx="1409700" cy="1071563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63" cy="439737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                         </a:t>
            </a:r>
            <a:r>
              <a:rPr lang="ru-RU" dirty="0" smtClean="0">
                <a:solidFill>
                  <a:schemeClr val="tx1"/>
                </a:solidFill>
              </a:rPr>
              <a:t>Из опыта работы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362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88"/>
            <a:ext cx="8115300" cy="5545137"/>
          </a:xfrm>
          <a:ln w="76200">
            <a:solidFill>
              <a:schemeClr val="accent1"/>
            </a:solidFill>
          </a:ln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smtClean="0"/>
          </a:p>
          <a:p>
            <a:pPr>
              <a:buFont typeface="Wingdings" pitchFamily="2" charset="2"/>
              <a:buNone/>
            </a:pPr>
            <a:r>
              <a:rPr lang="ru-RU" sz="1800" smtClean="0"/>
              <a:t>      Фаза      </a:t>
            </a:r>
          </a:p>
          <a:p>
            <a:pPr>
              <a:buFont typeface="Wingdings" pitchFamily="2" charset="2"/>
              <a:buNone/>
            </a:pPr>
            <a:r>
              <a:rPr lang="ru-RU" sz="1800" smtClean="0"/>
              <a:t>                     </a:t>
            </a:r>
            <a:r>
              <a:rPr lang="ru-RU" smtClean="0"/>
              <a:t>Вызов</a:t>
            </a:r>
          </a:p>
          <a:p>
            <a:pPr>
              <a:buFont typeface="Wingdings" pitchFamily="2" charset="2"/>
              <a:buNone/>
            </a:pPr>
            <a:r>
              <a:rPr lang="ru-RU" smtClean="0"/>
              <a:t>     </a:t>
            </a:r>
          </a:p>
        </p:txBody>
      </p:sp>
      <p:sp>
        <p:nvSpPr>
          <p:cNvPr id="4" name="Рамка 3"/>
          <p:cNvSpPr/>
          <p:nvPr/>
        </p:nvSpPr>
        <p:spPr>
          <a:xfrm>
            <a:off x="714375" y="1143000"/>
            <a:ext cx="2500313" cy="121443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6" name="Соединительная линия уступом 5"/>
          <p:cNvCxnSpPr/>
          <p:nvPr/>
        </p:nvCxnSpPr>
        <p:spPr>
          <a:xfrm>
            <a:off x="3429000" y="2357438"/>
            <a:ext cx="1285875" cy="928687"/>
          </a:xfrm>
          <a:prstGeom prst="bentConnector3">
            <a:avLst>
              <a:gd name="adj1" fmla="val 50000"/>
            </a:avLst>
          </a:prstGeom>
          <a:ln w="762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Соединительная линия уступом 7"/>
          <p:cNvCxnSpPr/>
          <p:nvPr/>
        </p:nvCxnSpPr>
        <p:spPr>
          <a:xfrm rot="16200000" flipH="1">
            <a:off x="1143000" y="3071813"/>
            <a:ext cx="2357438" cy="1071562"/>
          </a:xfrm>
          <a:prstGeom prst="bentConnector3">
            <a:avLst>
              <a:gd name="adj1" fmla="val 50000"/>
            </a:avLst>
          </a:prstGeom>
          <a:ln w="762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4929188" y="1071563"/>
            <a:ext cx="3571875" cy="3714750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Верите ли вы, что…..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Пётр  Первый женился в 13 лет, чтобы стать полноценным царём и оттеснить Софью от власти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В Полтавской битве у шведов не было артиллерии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Что Петербург, основанный в 1703 г., стал столицей уже через 10 лет</a:t>
            </a:r>
            <a:r>
              <a:rPr lang="en-US" dirty="0">
                <a:solidFill>
                  <a:schemeClr val="tx1"/>
                </a:solidFill>
              </a:rPr>
              <a:t>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14375" y="4857750"/>
            <a:ext cx="6572250" cy="1571625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Ситуации – предположения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Если бы в Северной войне победу одержали шведы, то…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Если бы Петру 1 не удалось в 1689 году подавить восстание стрельцов, то….</a:t>
            </a:r>
            <a:endParaRPr lang="ru-RU" dirty="0"/>
          </a:p>
        </p:txBody>
      </p:sp>
      <p:pic>
        <p:nvPicPr>
          <p:cNvPr id="15368" name="Содержимое 3" descr="к уроку6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0" y="2428875"/>
            <a:ext cx="128587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00" cy="654050"/>
          </a:xfrm>
          <a:ln>
            <a:solidFill>
              <a:schemeClr val="accent1"/>
            </a:solidFill>
          </a:ln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                      Из опыта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63"/>
            <a:ext cx="8115300" cy="5286375"/>
          </a:xfr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err="1" smtClean="0"/>
              <a:t>ФазаФне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500" y="1143000"/>
            <a:ext cx="2286000" cy="1000125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Фаза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Осмысления</a:t>
            </a:r>
            <a:endParaRPr lang="ru-RU" sz="2400" dirty="0"/>
          </a:p>
        </p:txBody>
      </p:sp>
      <p:cxnSp>
        <p:nvCxnSpPr>
          <p:cNvPr id="6" name="Соединительная линия уступом 5"/>
          <p:cNvCxnSpPr/>
          <p:nvPr/>
        </p:nvCxnSpPr>
        <p:spPr>
          <a:xfrm>
            <a:off x="3000375" y="1714500"/>
            <a:ext cx="1857375" cy="928688"/>
          </a:xfrm>
          <a:prstGeom prst="bentConnector3">
            <a:avLst>
              <a:gd name="adj1" fmla="val 50000"/>
            </a:avLst>
          </a:prstGeom>
          <a:ln w="762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ная линия уступом 8"/>
          <p:cNvCxnSpPr/>
          <p:nvPr/>
        </p:nvCxnSpPr>
        <p:spPr>
          <a:xfrm rot="16200000" flipH="1">
            <a:off x="1071562" y="2928938"/>
            <a:ext cx="2500313" cy="1214438"/>
          </a:xfrm>
          <a:prstGeom prst="bentConnector3">
            <a:avLst>
              <a:gd name="adj1" fmla="val 50000"/>
            </a:avLst>
          </a:prstGeom>
          <a:ln w="762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4857750" y="1214438"/>
            <a:ext cx="3500438" cy="3214687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         известно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             думал   иначе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      непонятно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       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                    новая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                информация</a:t>
            </a:r>
          </a:p>
        </p:txBody>
      </p:sp>
      <p:sp>
        <p:nvSpPr>
          <p:cNvPr id="14" name="Овал 13"/>
          <p:cNvSpPr/>
          <p:nvPr/>
        </p:nvSpPr>
        <p:spPr>
          <a:xfrm>
            <a:off x="7286625" y="1285875"/>
            <a:ext cx="785813" cy="714375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+</a:t>
            </a:r>
            <a:endParaRPr lang="ru-RU" sz="3200" b="1" dirty="0"/>
          </a:p>
        </p:txBody>
      </p:sp>
      <p:sp>
        <p:nvSpPr>
          <p:cNvPr id="15" name="Овал 14"/>
          <p:cNvSpPr/>
          <p:nvPr/>
        </p:nvSpPr>
        <p:spPr>
          <a:xfrm>
            <a:off x="5000625" y="2000250"/>
            <a:ext cx="785813" cy="785813"/>
          </a:xfrm>
          <a:prstGeom prst="ellipse">
            <a:avLst/>
          </a:prstGeom>
          <a:solidFill>
            <a:schemeClr val="accent2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___</a:t>
            </a:r>
          </a:p>
        </p:txBody>
      </p:sp>
      <p:sp>
        <p:nvSpPr>
          <p:cNvPr id="16" name="Овал 15"/>
          <p:cNvSpPr/>
          <p:nvPr/>
        </p:nvSpPr>
        <p:spPr>
          <a:xfrm>
            <a:off x="7215188" y="2643188"/>
            <a:ext cx="857250" cy="714375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?</a:t>
            </a:r>
            <a:endParaRPr lang="ru-RU" sz="2800" dirty="0"/>
          </a:p>
        </p:txBody>
      </p:sp>
      <p:sp>
        <p:nvSpPr>
          <p:cNvPr id="17" name="Овал 16"/>
          <p:cNvSpPr/>
          <p:nvPr/>
        </p:nvSpPr>
        <p:spPr>
          <a:xfrm>
            <a:off x="5143500" y="3500438"/>
            <a:ext cx="857250" cy="714375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V</a:t>
            </a:r>
            <a:r>
              <a:rPr lang="ru-RU" dirty="0"/>
              <a:t>     </a:t>
            </a:r>
            <a:endParaRPr lang="ru-RU" dirty="0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1214438" y="4929188"/>
          <a:ext cx="6096000" cy="11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     Знаю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       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Узнал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       Хочу       </a:t>
                      </a:r>
                    </a:p>
                    <a:p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узнать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6409" name="Содержимое 3" descr="к уроку 3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14625" y="2286000"/>
            <a:ext cx="1430338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175" cy="582612"/>
          </a:xfrm>
          <a:ln w="76200">
            <a:solidFill>
              <a:schemeClr val="accent1"/>
            </a:solidFill>
          </a:ln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                     Из опыта работы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63" y="1071563"/>
            <a:ext cx="2341562" cy="1000125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Фаза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Рефлексия</a:t>
            </a:r>
            <a:endParaRPr lang="ru-RU" sz="2400" dirty="0"/>
          </a:p>
        </p:txBody>
      </p:sp>
      <p:cxnSp>
        <p:nvCxnSpPr>
          <p:cNvPr id="6" name="Соединительная линия уступом 5"/>
          <p:cNvCxnSpPr/>
          <p:nvPr/>
        </p:nvCxnSpPr>
        <p:spPr>
          <a:xfrm rot="16200000" flipH="1">
            <a:off x="821532" y="2750344"/>
            <a:ext cx="2214562" cy="857250"/>
          </a:xfrm>
          <a:prstGeom prst="bentConnector3">
            <a:avLst>
              <a:gd name="adj1" fmla="val 50000"/>
            </a:avLst>
          </a:prstGeom>
          <a:ln w="762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ная линия уступом 8"/>
          <p:cNvCxnSpPr/>
          <p:nvPr/>
        </p:nvCxnSpPr>
        <p:spPr>
          <a:xfrm>
            <a:off x="2857500" y="1571625"/>
            <a:ext cx="1500188" cy="1071563"/>
          </a:xfrm>
          <a:prstGeom prst="bentConnector3">
            <a:avLst>
              <a:gd name="adj1" fmla="val 50000"/>
            </a:avLst>
          </a:prstGeom>
          <a:ln w="762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357688" y="1214438"/>
            <a:ext cx="4500562" cy="4929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14375" y="4500563"/>
            <a:ext cx="3357563" cy="2214562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         </a:t>
            </a:r>
            <a:r>
              <a:rPr lang="ru-RU" sz="2400" dirty="0">
                <a:solidFill>
                  <a:schemeClr val="tx1"/>
                </a:solidFill>
              </a:rPr>
              <a:t>Дискуссии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Какую роль играет человек в истории?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Может ли человек изменить историю?</a:t>
            </a:r>
          </a:p>
        </p:txBody>
      </p:sp>
      <p:pic>
        <p:nvPicPr>
          <p:cNvPr id="17415" name="Содержимое 3" descr="к уроку 3.gif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428875" y="2357438"/>
            <a:ext cx="1304925" cy="1238250"/>
          </a:xfrm>
        </p:spPr>
      </p:pic>
      <p:sp>
        <p:nvSpPr>
          <p:cNvPr id="17" name="Прямоугольник 16"/>
          <p:cNvSpPr/>
          <p:nvPr/>
        </p:nvSpPr>
        <p:spPr>
          <a:xfrm>
            <a:off x="5286375" y="3143250"/>
            <a:ext cx="2286000" cy="11430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Власть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500563" y="1285875"/>
            <a:ext cx="2143125" cy="17145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Тип действий,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основанный на возможности изменять поведение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других людей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858000" y="1785938"/>
            <a:ext cx="1928813" cy="107156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Влияние, оказываемое на других людей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786563" y="4857750"/>
            <a:ext cx="1857375" cy="121443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Возможность использования определённых средств, насилие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500563" y="4857750"/>
            <a:ext cx="2071687" cy="120015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Возможность принятия решений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0" name="Выгнутая влево стрелка 39"/>
          <p:cNvSpPr/>
          <p:nvPr/>
        </p:nvSpPr>
        <p:spPr>
          <a:xfrm>
            <a:off x="4429125" y="3071813"/>
            <a:ext cx="731838" cy="1216025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Выгнутая вправо стрелка 40"/>
          <p:cNvSpPr/>
          <p:nvPr/>
        </p:nvSpPr>
        <p:spPr>
          <a:xfrm>
            <a:off x="7715250" y="3000375"/>
            <a:ext cx="731838" cy="1216025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3" name="Стрелка вверх 42"/>
          <p:cNvSpPr/>
          <p:nvPr/>
        </p:nvSpPr>
        <p:spPr>
          <a:xfrm>
            <a:off x="5643563" y="4286250"/>
            <a:ext cx="428625" cy="500063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Стрелка вверх 43"/>
          <p:cNvSpPr/>
          <p:nvPr/>
        </p:nvSpPr>
        <p:spPr>
          <a:xfrm>
            <a:off x="6929438" y="4286250"/>
            <a:ext cx="428625" cy="500063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Образовательные результаты: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8434" name="Содержимое 3" descr="для урока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429375" y="0"/>
            <a:ext cx="1897063" cy="2143125"/>
          </a:xfrm>
        </p:spPr>
      </p:pic>
      <p:sp>
        <p:nvSpPr>
          <p:cNvPr id="5" name="Блок-схема: альтернативный процесс 4"/>
          <p:cNvSpPr/>
          <p:nvPr/>
        </p:nvSpPr>
        <p:spPr>
          <a:xfrm>
            <a:off x="3929058" y="5286388"/>
            <a:ext cx="1928826" cy="1285884"/>
          </a:xfrm>
          <a:prstGeom prst="flowChartAlternateProcess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/>
              <a:t>Обобщение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/>
              <a:t>информации</a:t>
            </a:r>
            <a:endParaRPr lang="ru-RU" sz="1400" i="1" dirty="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286116" y="1643050"/>
            <a:ext cx="2000264" cy="1571636"/>
          </a:xfrm>
          <a:prstGeom prst="flowChartAlternateProcess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solidFill>
                  <a:schemeClr val="tx1"/>
                </a:solidFill>
              </a:rPr>
              <a:t>Задавать вопросы, самостоятельно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solidFill>
                  <a:schemeClr val="tx1"/>
                </a:solidFill>
              </a:rPr>
              <a:t>формулировать гипотезу</a:t>
            </a:r>
            <a:endParaRPr lang="ru-RU" sz="1400" b="1" i="1" dirty="0">
              <a:solidFill>
                <a:schemeClr val="tx1"/>
              </a:solidFill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5857884" y="2285992"/>
            <a:ext cx="2286016" cy="1285884"/>
          </a:xfrm>
          <a:prstGeom prst="flowChartAlternateProcess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/>
              <a:t>Применение усвоенной информации в новых учебных ситуациях</a:t>
            </a:r>
            <a:endParaRPr lang="ru-RU" sz="1400" i="1" dirty="0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500034" y="1571612"/>
            <a:ext cx="1714512" cy="1143008"/>
          </a:xfrm>
          <a:prstGeom prst="flowChartAlternateProcess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Решать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проблемы</a:t>
            </a:r>
            <a:endParaRPr lang="ru-RU" sz="1400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6143636" y="4071942"/>
            <a:ext cx="1928826" cy="1285884"/>
          </a:xfrm>
          <a:prstGeom prst="flowChartAlternateProcess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Оценивание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информации</a:t>
            </a:r>
            <a:endParaRPr lang="ru-RU" sz="1400" dirty="0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428596" y="3214686"/>
            <a:ext cx="2214578" cy="1357322"/>
          </a:xfrm>
          <a:prstGeom prst="flowChartAlternateProcess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/>
              <a:t>Структурирование текстов</a:t>
            </a:r>
            <a:endParaRPr lang="ru-RU" sz="1400" i="1" dirty="0"/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3286116" y="3571876"/>
            <a:ext cx="2000264" cy="1357322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ln>
                  <a:solidFill>
                    <a:schemeClr val="tx1"/>
                  </a:solidFill>
                </a:ln>
              </a:rPr>
              <a:t>Умение работать с информационным потоком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ln>
                  <a:solidFill>
                    <a:schemeClr val="tx1"/>
                  </a:solidFill>
                </a:ln>
              </a:rPr>
              <a:t>в разных областях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ln>
                  <a:solidFill>
                    <a:schemeClr val="tx1"/>
                  </a:solidFill>
                </a:ln>
              </a:rPr>
              <a:t>знаний</a:t>
            </a:r>
            <a:endParaRPr lang="ru-RU" sz="1400" i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785786" y="5143512"/>
            <a:ext cx="2143140" cy="1428736"/>
          </a:xfrm>
          <a:prstGeom prst="flowChartAlternateProcess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20000" dir="5400000" rotWithShape="0">
              <a:srgbClr val="000000">
                <a:alpha val="42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solidFill>
                  <a:schemeClr val="tx1"/>
                </a:solidFill>
              </a:rPr>
              <a:t>Анализ и аргументация выводов</a:t>
            </a:r>
            <a:endParaRPr lang="ru-RU" sz="14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290</TotalTime>
  <Words>250</Words>
  <Application>Microsoft Office PowerPoint</Application>
  <PresentationFormat>Экран (4:3)</PresentationFormat>
  <Paragraphs>66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Century Schoolbook</vt:lpstr>
      <vt:lpstr>Arial</vt:lpstr>
      <vt:lpstr>Wingdings</vt:lpstr>
      <vt:lpstr>Wingdings 2</vt:lpstr>
      <vt:lpstr>Calibri</vt:lpstr>
      <vt:lpstr>Эркер</vt:lpstr>
      <vt:lpstr>                                                                                     ГОбОУ « Минькинская специальная                             коррекционная общеобразовательная                                       школа – интернат»          Использование элементов технологии            критического мышления на уроках            обществоведческих дисциплин         на основе развития и коррекции         письменной речи в школе v вида</vt:lpstr>
      <vt:lpstr>Цель данной технологии – развитие мыслительных навыков учащихся,  необходимых не только в учёбе, но и в обычной жизни ( умение  принимать взвешенные решения, работать с информацией,  анализировать различные стороны явлений)   Особенности   концептуальных   подходов   технологии  критического мышления: - не объём знаний или количество информации является    целью образования, а то, как ученик умеет управлять этой      информацией:     искать наилучшим способом присваивать, находить в ней смысл,       применять в жизни; -  не присвоение «готового» знания, а конструирование своего,       которое    рождается в процессе обучения; -  коммуникативно – деятельностный принцип обучения,       предусматривающий диалоговый режим занятий, совместный       поиск     решения проблем, а также «партнёрские» отношения между      педагогом     и обучаемыми; -  объективная оценка положительных и отрицательных сторон в      познаваемом  объекте.     </vt:lpstr>
      <vt:lpstr>                          Из опыта работы</vt:lpstr>
      <vt:lpstr>                       Из опыта работы</vt:lpstr>
      <vt:lpstr>                      Из опыта работы</vt:lpstr>
      <vt:lpstr>Образовательные результаты:</vt:lpstr>
    </vt:vector>
  </TitlesOfParts>
  <Company>Компьютер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интеллектуальных способностей учащихся  на уроках истории через использование элементов технологии критического мышления</dc:title>
  <dc:creator>Александр</dc:creator>
  <cp:lastModifiedBy>re</cp:lastModifiedBy>
  <cp:revision>40</cp:revision>
  <dcterms:created xsi:type="dcterms:W3CDTF">2009-10-31T16:03:09Z</dcterms:created>
  <dcterms:modified xsi:type="dcterms:W3CDTF">2014-03-31T20:35:17Z</dcterms:modified>
</cp:coreProperties>
</file>