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2"/>
  </p:notesMasterIdLst>
  <p:sldIdLst>
    <p:sldId id="256" r:id="rId2"/>
    <p:sldId id="285" r:id="rId3"/>
    <p:sldId id="282" r:id="rId4"/>
    <p:sldId id="286" r:id="rId5"/>
    <p:sldId id="287" r:id="rId6"/>
    <p:sldId id="289" r:id="rId7"/>
    <p:sldId id="293" r:id="rId8"/>
    <p:sldId id="271" r:id="rId9"/>
    <p:sldId id="277" r:id="rId10"/>
    <p:sldId id="272" r:id="rId11"/>
    <p:sldId id="281" r:id="rId12"/>
    <p:sldId id="270" r:id="rId13"/>
    <p:sldId id="280" r:id="rId14"/>
    <p:sldId id="273" r:id="rId15"/>
    <p:sldId id="274" r:id="rId16"/>
    <p:sldId id="288" r:id="rId17"/>
    <p:sldId id="275" r:id="rId18"/>
    <p:sldId id="276" r:id="rId19"/>
    <p:sldId id="290" r:id="rId20"/>
    <p:sldId id="292" r:id="rId21"/>
  </p:sldIdLst>
  <p:sldSz cx="9144000" cy="6858000" type="screen4x3"/>
  <p:notesSz cx="6858000" cy="9144000"/>
  <p:embeddedFontLst>
    <p:embeddedFont>
      <p:font typeface="Tahoma" pitchFamily="34" charset="0"/>
      <p:regular r:id="rId23"/>
      <p:bold r:id="rId24"/>
    </p:embeddedFont>
    <p:embeddedFont>
      <p:font typeface="Monotype Corsiva" pitchFamily="66" charset="0"/>
      <p:italic r:id="rId25"/>
    </p:embeddedFont>
    <p:embeddedFont>
      <p:font typeface="Impact" pitchFamily="34" charset="0"/>
      <p:regular r:id="rId26"/>
    </p:embeddedFont>
  </p:embeddedFont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6B1F41"/>
    <a:srgbClr val="9E2E61"/>
    <a:srgbClr val="000000"/>
    <a:srgbClr val="00CC00"/>
    <a:srgbClr val="4D4D4D"/>
    <a:srgbClr val="FFFF00"/>
    <a:srgbClr val="F1B72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1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6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515341F-5FD1-451E-8DA8-612E28AA02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5" name="Group 2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15" name="Rectangle 3"/>
              <p:cNvSpPr>
                <a:spLocks noChangeArrowheads="1"/>
              </p:cNvSpPr>
              <p:nvPr/>
            </p:nvSpPr>
            <p:spPr bwMode="ltGray">
              <a:xfrm>
                <a:off x="2112" y="0"/>
                <a:ext cx="3648" cy="9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16" name="Group 4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60" cy="4320"/>
                <a:chOff x="0" y="0"/>
                <a:chExt cx="5760" cy="4320"/>
              </a:xfrm>
            </p:grpSpPr>
            <p:sp>
              <p:nvSpPr>
                <p:cNvPr id="18" name="Line 5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9" name="Line 6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0" name="Line 7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1" name="Line 8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2" name="Line 9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3" name="Line 10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4" name="Line 11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5" name="Line 12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6" name="Line 13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7" name="Line 14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8" name="Line 15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9" name="Line 16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0" name="Line 17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1" name="Line 18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2" name="Line 19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3" name="Line 20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4" name="Line 21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5" name="Line 22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6" name="Line 23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7" name="Line 24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8" name="Line 25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9" name="Line 26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0" name="Line 27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" name="Line 28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2" name="Line 29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3" name="Line 30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4" name="Line 31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5" name="Line 32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6" name="Line 33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7" name="Line 34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8" name="Line 35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9" name="Line 36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0" name="Line 37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1" name="Line 38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2" name="Line 39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3" name="Line 40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4" name="Line 41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5" name="Line 42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6" name="Line 43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7" name="Line 44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8" name="Line 45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9" name="Line 46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0" name="Line 47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1" name="Line 48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2" name="Line 49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3" name="Line 50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4" name="Line 51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5" name="Line 52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6" name="Line 53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7" name="Line 54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68" name="Line 55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sp>
            <p:nvSpPr>
              <p:cNvPr id="17" name="Line 56"/>
              <p:cNvSpPr>
                <a:spLocks noChangeShapeType="1"/>
              </p:cNvSpPr>
              <p:nvPr/>
            </p:nvSpPr>
            <p:spPr bwMode="ltGray">
              <a:xfrm>
                <a:off x="5568" y="0"/>
                <a:ext cx="0" cy="14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6" name="Group 76"/>
            <p:cNvGrpSpPr>
              <a:grpSpLocks/>
            </p:cNvGrpSpPr>
            <p:nvPr userDrawn="1"/>
          </p:nvGrpSpPr>
          <p:grpSpPr bwMode="auto">
            <a:xfrm>
              <a:off x="3" y="559"/>
              <a:ext cx="4192" cy="1796"/>
              <a:chOff x="3" y="559"/>
              <a:chExt cx="4192" cy="1796"/>
            </a:xfrm>
          </p:grpSpPr>
          <p:sp>
            <p:nvSpPr>
              <p:cNvPr id="11" name="Line 65"/>
              <p:cNvSpPr>
                <a:spLocks noChangeShapeType="1"/>
              </p:cNvSpPr>
              <p:nvPr/>
            </p:nvSpPr>
            <p:spPr bwMode="ltGray">
              <a:xfrm>
                <a:off x="506" y="559"/>
                <a:ext cx="0" cy="1796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Line 63"/>
              <p:cNvSpPr>
                <a:spLocks noChangeShapeType="1"/>
              </p:cNvSpPr>
              <p:nvPr/>
            </p:nvSpPr>
            <p:spPr bwMode="ltGray">
              <a:xfrm flipH="1" flipV="1">
                <a:off x="3" y="1924"/>
                <a:ext cx="32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Line 64"/>
              <p:cNvSpPr>
                <a:spLocks noChangeShapeType="1"/>
              </p:cNvSpPr>
              <p:nvPr/>
            </p:nvSpPr>
            <p:spPr bwMode="ltGray">
              <a:xfrm flipH="1" flipV="1">
                <a:off x="384" y="938"/>
                <a:ext cx="38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Arc 66"/>
              <p:cNvSpPr>
                <a:spLocks/>
              </p:cNvSpPr>
              <p:nvPr/>
            </p:nvSpPr>
            <p:spPr bwMode="ltGray">
              <a:xfrm rot="16200000" flipH="1">
                <a:off x="426" y="860"/>
                <a:ext cx="156" cy="157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7" name="Group 75"/>
            <p:cNvGrpSpPr>
              <a:grpSpLocks/>
            </p:cNvGrpSpPr>
            <p:nvPr userDrawn="1"/>
          </p:nvGrpSpPr>
          <p:grpSpPr bwMode="auto">
            <a:xfrm>
              <a:off x="1480" y="1952"/>
              <a:ext cx="3808" cy="1812"/>
              <a:chOff x="1480" y="1952"/>
              <a:chExt cx="3808" cy="1812"/>
            </a:xfrm>
          </p:grpSpPr>
          <p:sp>
            <p:nvSpPr>
              <p:cNvPr id="8" name="Line 67"/>
              <p:cNvSpPr>
                <a:spLocks noChangeShapeType="1"/>
              </p:cNvSpPr>
              <p:nvPr/>
            </p:nvSpPr>
            <p:spPr bwMode="ltGray">
              <a:xfrm flipV="1">
                <a:off x="1480" y="3442"/>
                <a:ext cx="38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" name="Line 68"/>
              <p:cNvSpPr>
                <a:spLocks noChangeShapeType="1"/>
              </p:cNvSpPr>
              <p:nvPr/>
            </p:nvSpPr>
            <p:spPr bwMode="ltGray">
              <a:xfrm flipH="1">
                <a:off x="5172" y="1952"/>
                <a:ext cx="0" cy="181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" name="Arc 69"/>
              <p:cNvSpPr>
                <a:spLocks/>
              </p:cNvSpPr>
              <p:nvPr/>
            </p:nvSpPr>
            <p:spPr bwMode="ltGray">
              <a:xfrm rot="5400000">
                <a:off x="5097" y="3347"/>
                <a:ext cx="156" cy="157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6201" name="Rectangle 57"/>
          <p:cNvSpPr>
            <a:spLocks noGrp="1" noChangeArrowheads="1"/>
          </p:cNvSpPr>
          <p:nvPr>
            <p:ph type="ctrTitle"/>
          </p:nvPr>
        </p:nvSpPr>
        <p:spPr>
          <a:xfrm>
            <a:off x="990600" y="1752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202" name="Rectangle 58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309938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9" name="Rectangle 7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0" name="Rectangle 7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МОУ СОШ №73</a:t>
            </a:r>
          </a:p>
        </p:txBody>
      </p:sp>
      <p:sp>
        <p:nvSpPr>
          <p:cNvPr id="71" name="Rectangle 7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D6D4B-2D00-4034-AC8E-8413389B24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МОУ СОШ №73</a:t>
            </a: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ACED33-5B6C-4F4C-9100-61310CA9E0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10350" y="304800"/>
            <a:ext cx="200025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584835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МОУ СОШ №73</a:t>
            </a: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717AFC-357C-4428-A776-7C13B227E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838200" y="1905000"/>
            <a:ext cx="77724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МОУ СОШ №73</a:t>
            </a: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00C2C-AB3F-4BBD-8050-0F0E14703D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800600" y="1905000"/>
            <a:ext cx="38100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ru-RU"/>
              <a:t>МОУ СОШ №73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26CE9CD-45C6-4F17-BBA9-3F1B86774C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МОУ СОШ №73</a:t>
            </a: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21035F-FB90-46E7-AF37-C552DA902B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МОУ СОШ №73</a:t>
            </a: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0D744F-9051-4FB2-879F-4A1529DC35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006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МОУ СОШ №73</a:t>
            </a:r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D2C655-9110-437B-921B-C2D3A903B8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МОУ СОШ №73</a:t>
            </a:r>
          </a:p>
        </p:txBody>
      </p:sp>
      <p:sp>
        <p:nvSpPr>
          <p:cNvPr id="9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7C4BF6-9FB1-42F0-A81F-44773D6CBA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МОУ СОШ №73</a:t>
            </a: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821B0A-1F21-46EB-AD60-46BCA8CBEF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МОУ СОШ №73</a:t>
            </a:r>
          </a:p>
        </p:txBody>
      </p:sp>
      <p:sp>
        <p:nvSpPr>
          <p:cNvPr id="4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0376B1-AC8A-42A4-A756-F9EA320B13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МОУ СОШ №73</a:t>
            </a:r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34C06D-5D57-4C68-BE1B-A4C7D87323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МОУ СОШ №73</a:t>
            </a:r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97744-F34A-4BA8-B8F8-D20AEDBE93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1027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grpSp>
            <p:nvGrpSpPr>
              <p:cNvPr id="1028" name="Group 4"/>
              <p:cNvGrpSpPr>
                <a:grpSpLocks/>
              </p:cNvGrpSpPr>
              <p:nvPr/>
            </p:nvGrpSpPr>
            <p:grpSpPr bwMode="auto">
              <a:xfrm>
                <a:off x="0" y="192"/>
                <a:ext cx="5760" cy="4032"/>
                <a:chOff x="0" y="192"/>
                <a:chExt cx="5760" cy="4032"/>
              </a:xfrm>
            </p:grpSpPr>
            <p:sp>
              <p:nvSpPr>
                <p:cNvPr id="1029" name="Line 5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30" name="Line 6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31" name="Line 7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32" name="Line 8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33" name="Line 9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34" name="Line 10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35" name="Line 11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36" name="Line 12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37" name="Line 13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38" name="Line 14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39" name="Line 15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40" name="Line 16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41" name="Line 17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42" name="Line 18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43" name="Line 19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44" name="Line 20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45" name="Line 21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46" name="Line 22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47" name="Line 23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48" name="Line 24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49" name="Line 25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50" name="Line 26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1051" name="Group 27"/>
              <p:cNvGrpSpPr>
                <a:grpSpLocks/>
              </p:cNvGrpSpPr>
              <p:nvPr/>
            </p:nvGrpSpPr>
            <p:grpSpPr bwMode="auto">
              <a:xfrm>
                <a:off x="192" y="0"/>
                <a:ext cx="5376" cy="4320"/>
                <a:chOff x="192" y="0"/>
                <a:chExt cx="5376" cy="4320"/>
              </a:xfrm>
            </p:grpSpPr>
            <p:sp>
              <p:nvSpPr>
                <p:cNvPr id="1052" name="Line 28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53" name="Line 29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54" name="Line 30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55" name="Line 31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56" name="Line 32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57" name="Line 33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58" name="Line 34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59" name="Line 35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60" name="Line 36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61" name="Line 37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62" name="Line 38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63" name="Line 39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64" name="Line 40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65" name="Line 41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66" name="Line 42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67" name="Line 43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68" name="Line 44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69" name="Line 45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70" name="Line 46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71" name="Line 47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72" name="Line 48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73" name="Line 49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74" name="Line 50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75" name="Line 51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76" name="Line 52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77" name="Line 53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78" name="Line 54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79" name="Line 55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80" name="Line 56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  <p:sp>
          <p:nvSpPr>
            <p:cNvPr id="1081" name="Rectangle 57" descr="60%"/>
            <p:cNvSpPr>
              <a:spLocks noChangeArrowheads="1"/>
            </p:cNvSpPr>
            <p:nvPr/>
          </p:nvSpPr>
          <p:spPr bwMode="ltGray">
            <a:xfrm>
              <a:off x="2112" y="0"/>
              <a:ext cx="3648" cy="96"/>
            </a:xfrm>
            <a:prstGeom prst="rect">
              <a:avLst/>
            </a:prstGeom>
            <a:pattFill prst="pct60">
              <a:fgClr>
                <a:schemeClr val="folHlink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82" name="Line 58"/>
            <p:cNvSpPr>
              <a:spLocks noChangeShapeType="1"/>
            </p:cNvSpPr>
            <p:nvPr/>
          </p:nvSpPr>
          <p:spPr bwMode="ltGray">
            <a:xfrm>
              <a:off x="5568" y="0"/>
              <a:ext cx="0" cy="1488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83" name="Group 59"/>
            <p:cNvGrpSpPr>
              <a:grpSpLocks/>
            </p:cNvGrpSpPr>
            <p:nvPr/>
          </p:nvGrpSpPr>
          <p:grpSpPr bwMode="auto">
            <a:xfrm>
              <a:off x="261" y="892"/>
              <a:ext cx="1124" cy="1464"/>
              <a:chOff x="96" y="916"/>
              <a:chExt cx="2208" cy="2876"/>
            </a:xfrm>
          </p:grpSpPr>
          <p:sp>
            <p:nvSpPr>
              <p:cNvPr id="1084" name="Line 60"/>
              <p:cNvSpPr>
                <a:spLocks noChangeShapeType="1"/>
              </p:cNvSpPr>
              <p:nvPr/>
            </p:nvSpPr>
            <p:spPr bwMode="ltGray">
              <a:xfrm flipH="1">
                <a:off x="96" y="1038"/>
                <a:ext cx="22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85" name="Line 61"/>
              <p:cNvSpPr>
                <a:spLocks noChangeShapeType="1"/>
              </p:cNvSpPr>
              <p:nvPr/>
            </p:nvSpPr>
            <p:spPr bwMode="ltGray">
              <a:xfrm>
                <a:off x="336" y="920"/>
                <a:ext cx="0" cy="287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86" name="Arc 62"/>
              <p:cNvSpPr>
                <a:spLocks/>
              </p:cNvSpPr>
              <p:nvPr/>
            </p:nvSpPr>
            <p:spPr bwMode="ltGray">
              <a:xfrm flipH="1">
                <a:off x="218" y="916"/>
                <a:ext cx="238" cy="240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1087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88" name="Rectangle 6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9050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92" name="Rectangle 6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93" name="Rectangle 6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ru-RU"/>
              <a:t>МОУ СОШ №73</a:t>
            </a:r>
          </a:p>
        </p:txBody>
      </p:sp>
      <p:sp>
        <p:nvSpPr>
          <p:cNvPr id="1094" name="Rectangle 7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793C165-D0E5-4A97-B3FF-481F227106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10000"/>
        <a:buFont typeface="Wingdings" pitchFamily="2" charset="2"/>
        <a:buBlip>
          <a:blip r:embed="rId15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itchFamily="2" charset="2"/>
        <a:buChar char="w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2978EAF-EB05-465C-923F-3CB37C19AC21}" type="slidenum">
              <a:rPr lang="ru-RU" smtClean="0"/>
              <a:pPr/>
              <a:t>1</a:t>
            </a:fld>
            <a:endParaRPr lang="ru-RU" smtClean="0"/>
          </a:p>
        </p:txBody>
      </p:sp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250825" y="333375"/>
            <a:ext cx="8458200" cy="727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660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Работаем в  графическом редакторе</a:t>
            </a:r>
            <a:r>
              <a:rPr lang="en-US" sz="6600" b="1">
                <a:solidFill>
                  <a:srgbClr val="311CB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 PAINT</a:t>
            </a:r>
            <a:endParaRPr lang="ru-RU" sz="6600" b="1">
              <a:solidFill>
                <a:srgbClr val="311CB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</a:endParaRPr>
          </a:p>
          <a:p>
            <a:pPr algn="ctr">
              <a:buFontTx/>
              <a:buChar char="•"/>
            </a:pPr>
            <a:endParaRPr lang="ru-RU" sz="3200"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</a:endParaRPr>
          </a:p>
          <a:p>
            <a:pPr algn="ctr">
              <a:buFontTx/>
              <a:buChar char="•"/>
            </a:pPr>
            <a:r>
              <a:rPr lang="ru-RU" sz="320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выделение, </a:t>
            </a:r>
          </a:p>
          <a:p>
            <a:pPr algn="ctr">
              <a:buFontTx/>
              <a:buChar char="•"/>
            </a:pPr>
            <a:r>
              <a:rPr lang="ru-RU" sz="320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перемещение,</a:t>
            </a:r>
          </a:p>
          <a:p>
            <a:pPr algn="ctr">
              <a:buFontTx/>
              <a:buChar char="•"/>
            </a:pPr>
            <a:r>
              <a:rPr lang="ru-RU" sz="320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 копирование, </a:t>
            </a:r>
          </a:p>
          <a:p>
            <a:pPr algn="ctr">
              <a:buFontTx/>
              <a:buChar char="•"/>
            </a:pPr>
            <a:r>
              <a:rPr lang="ru-RU" sz="320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преобразование</a:t>
            </a:r>
          </a:p>
          <a:p>
            <a:pPr algn="r"/>
            <a:r>
              <a:rPr lang="ru-RU" sz="2000">
                <a:latin typeface="Monotype Corsiva" pitchFamily="66" charset="0"/>
              </a:rPr>
              <a:t>Работа выполнена</a:t>
            </a:r>
          </a:p>
          <a:p>
            <a:pPr algn="r"/>
            <a:r>
              <a:rPr lang="ru-RU" sz="2000">
                <a:latin typeface="Monotype Corsiva" pitchFamily="66" charset="0"/>
              </a:rPr>
              <a:t> учителем информатики</a:t>
            </a:r>
          </a:p>
          <a:p>
            <a:pPr algn="r"/>
            <a:r>
              <a:rPr lang="ru-RU" sz="2000">
                <a:latin typeface="Monotype Corsiva" pitchFamily="66" charset="0"/>
              </a:rPr>
              <a:t>Гришиной Верой Васильевной</a:t>
            </a:r>
          </a:p>
          <a:p>
            <a:pPr algn="r"/>
            <a:r>
              <a:rPr lang="ru-RU" sz="2000">
                <a:latin typeface="Monotype Corsiva" pitchFamily="66" charset="0"/>
              </a:rPr>
              <a:t>Идентификатор 215-954-405</a:t>
            </a:r>
          </a:p>
          <a:p>
            <a:pPr algn="ctr">
              <a:spcBef>
                <a:spcPct val="50000"/>
              </a:spcBef>
            </a:pPr>
            <a:endParaRPr lang="ru-RU" sz="6600" b="1"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Диназавры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8313" y="765175"/>
            <a:ext cx="8351837" cy="57102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11188" y="1557338"/>
            <a:ext cx="8208962" cy="446246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800" i="1" smtClean="0"/>
              <a:t> </a:t>
            </a:r>
            <a:r>
              <a:rPr lang="ru-RU" sz="2400" b="1" i="1" smtClean="0"/>
              <a:t>Копирование фрагмента рисунка</a:t>
            </a:r>
          </a:p>
          <a:p>
            <a:pPr lvl="1">
              <a:buFont typeface="Wingdings" pitchFamily="2" charset="2"/>
              <a:buNone/>
            </a:pPr>
            <a:r>
              <a:rPr lang="ru-RU" sz="2400" smtClean="0"/>
              <a:t>1. Щёлкнуть на кнопке </a:t>
            </a:r>
            <a:r>
              <a:rPr lang="ru-RU" sz="2400" b="1" i="1" smtClean="0"/>
              <a:t>Выделение прямоугольной области</a:t>
            </a:r>
            <a:r>
              <a:rPr lang="ru-RU" sz="2400" smtClean="0"/>
              <a:t>  или </a:t>
            </a:r>
            <a:r>
              <a:rPr lang="ru-RU" sz="2400" b="1" i="1" smtClean="0"/>
              <a:t>Выделение произвольной области</a:t>
            </a:r>
            <a:r>
              <a:rPr lang="ru-RU" sz="2400" smtClean="0"/>
              <a:t>  и выделить фрагмент рисунка, который мы хотим скопировать.</a:t>
            </a:r>
          </a:p>
          <a:p>
            <a:pPr lvl="1">
              <a:buFont typeface="Wingdings" pitchFamily="2" charset="2"/>
              <a:buNone/>
            </a:pPr>
            <a:r>
              <a:rPr lang="ru-RU" sz="2400" smtClean="0"/>
              <a:t>2. Поставить указатель на выделенную область, нажать клавишу </a:t>
            </a:r>
            <a:r>
              <a:rPr lang="en-US" sz="2400" b="1" i="1" smtClean="0"/>
              <a:t>CTRL </a:t>
            </a:r>
            <a:r>
              <a:rPr lang="ru-RU" sz="2400" smtClean="0"/>
              <a:t>и, одновременно удерживая зажатой левую кнопку мыши, переместите фрагмент рисунка на новое место.</a:t>
            </a:r>
            <a:endParaRPr lang="ru-RU" sz="2400" b="1" i="1" smtClean="0"/>
          </a:p>
          <a:p>
            <a:pPr lvl="1">
              <a:buFont typeface="Wingdings" pitchFamily="2" charset="2"/>
              <a:buNone/>
            </a:pPr>
            <a:endParaRPr lang="en-US" sz="2400" smtClean="0"/>
          </a:p>
        </p:txBody>
      </p:sp>
      <p:sp>
        <p:nvSpPr>
          <p:cNvPr id="14339" name="WordArt 2"/>
          <p:cNvSpPr>
            <a:spLocks noChangeArrowheads="1" noChangeShapeType="1" noTextEdit="1"/>
          </p:cNvSpPr>
          <p:nvPr/>
        </p:nvSpPr>
        <p:spPr bwMode="auto">
          <a:xfrm>
            <a:off x="971550" y="476250"/>
            <a:ext cx="76200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Работа с фрагментами рисунка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611188" y="1557338"/>
            <a:ext cx="6048375" cy="452596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800" u="sng" smtClean="0"/>
              <a:t>Задание 2</a:t>
            </a:r>
          </a:p>
          <a:p>
            <a:pPr>
              <a:buFont typeface="Wingdings" pitchFamily="2" charset="2"/>
              <a:buNone/>
            </a:pPr>
            <a:r>
              <a:rPr lang="ru-RU" sz="2800" smtClean="0"/>
              <a:t>   Используя фрагмент в файле Рисунок3</a:t>
            </a:r>
            <a:r>
              <a:rPr lang="en-US" sz="2800" smtClean="0"/>
              <a:t>.jpg </a:t>
            </a:r>
            <a:r>
              <a:rPr lang="ru-RU" sz="2800" smtClean="0"/>
              <a:t>соберите изображение приведённое ниже и раскрасьте его. Сохраните изображение в своей папке в файле Рисунок3</a:t>
            </a:r>
            <a:r>
              <a:rPr lang="en-US" sz="2800" smtClean="0"/>
              <a:t>.jpg </a:t>
            </a:r>
            <a:endParaRPr lang="ru-RU" sz="2800" smtClean="0"/>
          </a:p>
        </p:txBody>
      </p:sp>
      <p:pic>
        <p:nvPicPr>
          <p:cNvPr id="15363" name="Picture 3" descr="belka"/>
          <p:cNvPicPr>
            <a:picLocks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6659563" y="2276475"/>
            <a:ext cx="1555750" cy="1446213"/>
          </a:xfrm>
          <a:noFill/>
          <a:ln/>
        </p:spPr>
      </p:pic>
      <p:pic>
        <p:nvPicPr>
          <p:cNvPr id="15364" name="Picture 4" descr="belka2"/>
          <p:cNvPicPr>
            <a:picLocks noChangeAspect="1" noChangeArrowheads="1"/>
          </p:cNvPicPr>
          <p:nvPr/>
        </p:nvPicPr>
        <p:blipFill>
          <a:blip r:embed="rId3" cstate="email"/>
          <a:srcRect l="3958" t="31932" r="3958" b="34834"/>
          <a:stretch>
            <a:fillRect/>
          </a:stretch>
        </p:blipFill>
        <p:spPr bwMode="auto">
          <a:xfrm>
            <a:off x="179388" y="4718050"/>
            <a:ext cx="8697912" cy="2139950"/>
          </a:xfrm>
          <a:prstGeom prst="rect">
            <a:avLst/>
          </a:prstGeom>
          <a:noFill/>
        </p:spPr>
      </p:pic>
      <p:sp>
        <p:nvSpPr>
          <p:cNvPr id="15365" name="WordArt 2"/>
          <p:cNvSpPr>
            <a:spLocks noChangeArrowheads="1" noChangeShapeType="1" noTextEdit="1"/>
          </p:cNvSpPr>
          <p:nvPr/>
        </p:nvSpPr>
        <p:spPr bwMode="auto">
          <a:xfrm>
            <a:off x="971550" y="476250"/>
            <a:ext cx="76200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Практическая работа.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WordArt 2"/>
          <p:cNvSpPr>
            <a:spLocks noChangeArrowheads="1" noChangeShapeType="1" noTextEdit="1"/>
          </p:cNvSpPr>
          <p:nvPr/>
        </p:nvSpPr>
        <p:spPr bwMode="auto">
          <a:xfrm>
            <a:off x="971550" y="476250"/>
            <a:ext cx="76200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Работа с фрагментами рисунка</a:t>
            </a:r>
          </a:p>
        </p:txBody>
      </p:sp>
      <p:sp>
        <p:nvSpPr>
          <p:cNvPr id="1638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539750" y="1557338"/>
            <a:ext cx="8137525" cy="4114800"/>
          </a:xfrm>
          <a:noFill/>
          <a:ln/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mtClean="0"/>
              <a:t> </a:t>
            </a:r>
            <a:r>
              <a:rPr lang="ru-RU" sz="2400" b="1" i="1" smtClean="0"/>
              <a:t>Операции отражения и поворота</a:t>
            </a:r>
          </a:p>
          <a:p>
            <a:pPr lvl="1">
              <a:buFont typeface="Wingdings" pitchFamily="2" charset="2"/>
              <a:buNone/>
            </a:pPr>
            <a:r>
              <a:rPr lang="ru-RU" sz="2400" smtClean="0"/>
              <a:t>1. Щёлкнуть на кнопке </a:t>
            </a:r>
            <a:r>
              <a:rPr lang="ru-RU" sz="2400" b="1" i="1" smtClean="0"/>
              <a:t>Выделение прямоугольной области</a:t>
            </a:r>
            <a:r>
              <a:rPr lang="ru-RU" sz="2400" smtClean="0"/>
              <a:t>  или </a:t>
            </a:r>
            <a:r>
              <a:rPr lang="ru-RU" sz="2400" b="1" i="1" smtClean="0"/>
              <a:t>Выделение произвольной области</a:t>
            </a:r>
            <a:r>
              <a:rPr lang="ru-RU" sz="2400" smtClean="0"/>
              <a:t>  и выделить фрагмент рисунка, который мы хотим преобразовать.</a:t>
            </a:r>
          </a:p>
          <a:p>
            <a:pPr lvl="1">
              <a:buFont typeface="Wingdings" pitchFamily="2" charset="2"/>
              <a:buNone/>
            </a:pPr>
            <a:r>
              <a:rPr lang="ru-RU" sz="2400" smtClean="0"/>
              <a:t>2. Выполнить команду </a:t>
            </a:r>
            <a:r>
              <a:rPr lang="ru-RU" sz="2400" b="1" i="1" smtClean="0"/>
              <a:t>Рисунок – Отразить/повернуть</a:t>
            </a:r>
            <a:r>
              <a:rPr lang="ru-RU" sz="2400" b="1" smtClean="0"/>
              <a:t>.</a:t>
            </a:r>
          </a:p>
          <a:p>
            <a:pPr lvl="1">
              <a:buFont typeface="Wingdings" pitchFamily="2" charset="2"/>
              <a:buNone/>
            </a:pPr>
            <a:r>
              <a:rPr lang="ru-RU" sz="2400" smtClean="0"/>
              <a:t>3. В появившемся диалоговом окне выполнить операции: </a:t>
            </a:r>
            <a:r>
              <a:rPr lang="ru-RU" sz="2400" b="1" i="1" smtClean="0"/>
              <a:t>отразить слева направо, отразить сверху вниз, Повернуть на угол 90</a:t>
            </a:r>
            <a:r>
              <a:rPr lang="ru-RU" sz="2400" b="1" i="1" baseline="30000" smtClean="0"/>
              <a:t>0</a:t>
            </a:r>
            <a:r>
              <a:rPr lang="ru-RU" sz="2400" smtClean="0"/>
              <a:t> и т.д.</a:t>
            </a:r>
            <a:endParaRPr lang="ru-RU" sz="2400" b="1" i="1" smtClean="0"/>
          </a:p>
          <a:p>
            <a:pPr lvl="1">
              <a:buFont typeface="Wingdings" pitchFamily="2" charset="2"/>
              <a:buNone/>
            </a:pPr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1484313"/>
            <a:ext cx="4752975" cy="4114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800" u="sng" smtClean="0"/>
              <a:t>Задание 3</a:t>
            </a:r>
          </a:p>
          <a:p>
            <a:pPr>
              <a:buFont typeface="Wingdings" pitchFamily="2" charset="2"/>
              <a:buNone/>
            </a:pPr>
            <a:r>
              <a:rPr lang="ru-RU" sz="2800" smtClean="0"/>
              <a:t>   Загрузите файл Рисунок4</a:t>
            </a:r>
            <a:r>
              <a:rPr lang="en-US" sz="2800" smtClean="0"/>
              <a:t>.jpg. </a:t>
            </a:r>
            <a:r>
              <a:rPr lang="ru-RU" sz="2800" smtClean="0"/>
              <a:t>Используя команды выделения копирования, преобразования, получите изображение двух бурундуков и сохраните изображение в своей папке в файле </a:t>
            </a:r>
          </a:p>
          <a:p>
            <a:pPr>
              <a:buFont typeface="Wingdings" pitchFamily="2" charset="2"/>
              <a:buNone/>
            </a:pPr>
            <a:r>
              <a:rPr lang="ru-RU" sz="2800" smtClean="0"/>
              <a:t> </a:t>
            </a:r>
            <a:r>
              <a:rPr lang="en-US" sz="2800" smtClean="0"/>
              <a:t>  </a:t>
            </a:r>
            <a:r>
              <a:rPr lang="ru-RU" sz="2800" smtClean="0"/>
              <a:t>Рисунок4</a:t>
            </a:r>
            <a:r>
              <a:rPr lang="en-US" sz="2800" smtClean="0"/>
              <a:t>.jpg.</a:t>
            </a:r>
            <a:endParaRPr lang="ru-RU" sz="2800" smtClean="0"/>
          </a:p>
        </p:txBody>
      </p:sp>
      <p:pic>
        <p:nvPicPr>
          <p:cNvPr id="17411" name="Picture 3" descr="pic1"/>
          <p:cNvPicPr>
            <a:picLocks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580063" y="1916113"/>
            <a:ext cx="3017837" cy="2174875"/>
          </a:xfrm>
          <a:noFill/>
          <a:ln/>
        </p:spPr>
      </p:pic>
      <p:sp>
        <p:nvSpPr>
          <p:cNvPr id="17412" name="WordArt 2"/>
          <p:cNvSpPr>
            <a:spLocks noChangeArrowheads="1" noChangeShapeType="1" noTextEdit="1"/>
          </p:cNvSpPr>
          <p:nvPr/>
        </p:nvSpPr>
        <p:spPr bwMode="auto">
          <a:xfrm>
            <a:off x="971550" y="476250"/>
            <a:ext cx="76200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Практическая работа.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288" y="333375"/>
            <a:ext cx="8316912" cy="624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484313"/>
            <a:ext cx="7772400" cy="453548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ru-RU" smtClean="0"/>
          </a:p>
        </p:txBody>
      </p:sp>
      <p:pic>
        <p:nvPicPr>
          <p:cNvPr id="19459" name="Picture 3" descr="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31913" y="620713"/>
            <a:ext cx="6451600" cy="4914900"/>
          </a:xfrm>
          <a:prstGeom prst="rect">
            <a:avLst/>
          </a:prstGeom>
          <a:noFill/>
        </p:spPr>
      </p:pic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3454400" y="6021388"/>
            <a:ext cx="568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Художник</a:t>
            </a:r>
            <a:r>
              <a:rPr lang="ru-RU"/>
              <a:t> __________________</a:t>
            </a:r>
          </a:p>
        </p:txBody>
      </p:sp>
      <p:sp>
        <p:nvSpPr>
          <p:cNvPr id="19461" name="Oval 5"/>
          <p:cNvSpPr>
            <a:spLocks noChangeArrowheads="1"/>
          </p:cNvSpPr>
          <p:nvPr/>
        </p:nvSpPr>
        <p:spPr bwMode="auto">
          <a:xfrm>
            <a:off x="3635375" y="1125538"/>
            <a:ext cx="1008063" cy="360362"/>
          </a:xfrm>
          <a:prstGeom prst="ellipse">
            <a:avLst/>
          </a:prstGeom>
          <a:solidFill>
            <a:srgbClr val="F1B727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462" name="Oval 6"/>
          <p:cNvSpPr>
            <a:spLocks noChangeArrowheads="1"/>
          </p:cNvSpPr>
          <p:nvPr/>
        </p:nvSpPr>
        <p:spPr bwMode="auto">
          <a:xfrm>
            <a:off x="1979613" y="3933825"/>
            <a:ext cx="1008062" cy="360363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463" name="Oval 7"/>
          <p:cNvSpPr>
            <a:spLocks noChangeArrowheads="1"/>
          </p:cNvSpPr>
          <p:nvPr/>
        </p:nvSpPr>
        <p:spPr bwMode="auto">
          <a:xfrm>
            <a:off x="2268538" y="1700213"/>
            <a:ext cx="1008062" cy="36036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464" name="Oval 8"/>
          <p:cNvSpPr>
            <a:spLocks noChangeArrowheads="1"/>
          </p:cNvSpPr>
          <p:nvPr/>
        </p:nvSpPr>
        <p:spPr bwMode="auto">
          <a:xfrm>
            <a:off x="1835150" y="2781300"/>
            <a:ext cx="1008063" cy="360363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465" name="Oval 9"/>
          <p:cNvSpPr>
            <a:spLocks noChangeArrowheads="1"/>
          </p:cNvSpPr>
          <p:nvPr/>
        </p:nvSpPr>
        <p:spPr bwMode="auto">
          <a:xfrm>
            <a:off x="5364163" y="981075"/>
            <a:ext cx="1008062" cy="360363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466" name="Oval 10"/>
          <p:cNvSpPr>
            <a:spLocks noChangeArrowheads="1"/>
          </p:cNvSpPr>
          <p:nvPr/>
        </p:nvSpPr>
        <p:spPr bwMode="auto">
          <a:xfrm>
            <a:off x="3492500" y="4581525"/>
            <a:ext cx="1008063" cy="36036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9467" name="Oval 11"/>
          <p:cNvSpPr>
            <a:spLocks noChangeArrowheads="1"/>
          </p:cNvSpPr>
          <p:nvPr/>
        </p:nvSpPr>
        <p:spPr bwMode="auto">
          <a:xfrm>
            <a:off x="5003800" y="4652963"/>
            <a:ext cx="1008063" cy="36036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468" name="Oval 12"/>
          <p:cNvSpPr>
            <a:spLocks noChangeArrowheads="1"/>
          </p:cNvSpPr>
          <p:nvPr/>
        </p:nvSpPr>
        <p:spPr bwMode="auto">
          <a:xfrm>
            <a:off x="3492500" y="4581525"/>
            <a:ext cx="1008063" cy="3603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916113"/>
            <a:ext cx="4619625" cy="452596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800" smtClean="0"/>
              <a:t>   Соберите мозаику. В файле Рисунок5</a:t>
            </a:r>
            <a:r>
              <a:rPr lang="en-US" sz="2800" smtClean="0"/>
              <a:t>.jpg. </a:t>
            </a:r>
            <a:r>
              <a:rPr lang="ru-RU" sz="2800" smtClean="0"/>
              <a:t>расположен один фрагмент витража. Соберите витраж. И  сохраните изображение в своей папке в файле </a:t>
            </a:r>
          </a:p>
          <a:p>
            <a:pPr>
              <a:buFont typeface="Wingdings" pitchFamily="2" charset="2"/>
              <a:buNone/>
            </a:pPr>
            <a:r>
              <a:rPr lang="en-US" sz="2800" smtClean="0"/>
              <a:t>   </a:t>
            </a:r>
            <a:r>
              <a:rPr lang="ru-RU" sz="2800" smtClean="0"/>
              <a:t>Рисунок5</a:t>
            </a:r>
            <a:r>
              <a:rPr lang="en-US" sz="2800" smtClean="0"/>
              <a:t>.jpg.</a:t>
            </a:r>
            <a:endParaRPr lang="ru-RU" sz="2800" smtClean="0"/>
          </a:p>
        </p:txBody>
      </p:sp>
      <p:pic>
        <p:nvPicPr>
          <p:cNvPr id="20483" name="Picture 3" descr="moz"/>
          <p:cNvPicPr>
            <a:picLocks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608638" y="2586038"/>
            <a:ext cx="2911475" cy="2816225"/>
          </a:xfrm>
          <a:noFill/>
          <a:ln/>
        </p:spPr>
      </p:pic>
      <p:sp>
        <p:nvSpPr>
          <p:cNvPr id="20484" name="WordArt 2"/>
          <p:cNvSpPr>
            <a:spLocks noChangeArrowheads="1" noChangeShapeType="1" noTextEdit="1"/>
          </p:cNvSpPr>
          <p:nvPr/>
        </p:nvSpPr>
        <p:spPr bwMode="auto">
          <a:xfrm>
            <a:off x="971550" y="476250"/>
            <a:ext cx="76200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Самостоятельная работа.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moz"/>
          <p:cNvPicPr>
            <a:picLocks noChangeAspect="1" noChangeArrowheads="1"/>
          </p:cNvPicPr>
          <p:nvPr/>
        </p:nvPicPr>
        <p:blipFill>
          <a:blip r:embed="rId2" cstate="email"/>
          <a:srcRect t="11523" r="3958"/>
          <a:stretch>
            <a:fillRect/>
          </a:stretch>
        </p:blipFill>
        <p:spPr bwMode="auto">
          <a:xfrm>
            <a:off x="323850" y="692150"/>
            <a:ext cx="8491538" cy="5373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484313"/>
            <a:ext cx="7772400" cy="453548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ru-RU" smtClean="0"/>
          </a:p>
        </p:txBody>
      </p:sp>
      <p:pic>
        <p:nvPicPr>
          <p:cNvPr id="22531" name="Picture 3" descr="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31913" y="620713"/>
            <a:ext cx="6451600" cy="4914900"/>
          </a:xfrm>
          <a:prstGeom prst="rect">
            <a:avLst/>
          </a:prstGeom>
          <a:noFill/>
        </p:spPr>
      </p:pic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3454400" y="6021388"/>
            <a:ext cx="568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Художник</a:t>
            </a:r>
            <a:r>
              <a:rPr lang="ru-RU"/>
              <a:t> __________________</a:t>
            </a:r>
          </a:p>
        </p:txBody>
      </p:sp>
      <p:sp>
        <p:nvSpPr>
          <p:cNvPr id="22533" name="Oval 5"/>
          <p:cNvSpPr>
            <a:spLocks noChangeArrowheads="1"/>
          </p:cNvSpPr>
          <p:nvPr/>
        </p:nvSpPr>
        <p:spPr bwMode="auto">
          <a:xfrm>
            <a:off x="3635375" y="1125538"/>
            <a:ext cx="1008063" cy="360362"/>
          </a:xfrm>
          <a:prstGeom prst="ellipse">
            <a:avLst/>
          </a:prstGeom>
          <a:solidFill>
            <a:srgbClr val="F1B727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534" name="Oval 6"/>
          <p:cNvSpPr>
            <a:spLocks noChangeArrowheads="1"/>
          </p:cNvSpPr>
          <p:nvPr/>
        </p:nvSpPr>
        <p:spPr bwMode="auto">
          <a:xfrm>
            <a:off x="1979613" y="3933825"/>
            <a:ext cx="1008062" cy="360363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535" name="Oval 7"/>
          <p:cNvSpPr>
            <a:spLocks noChangeArrowheads="1"/>
          </p:cNvSpPr>
          <p:nvPr/>
        </p:nvSpPr>
        <p:spPr bwMode="auto">
          <a:xfrm>
            <a:off x="2268538" y="1700213"/>
            <a:ext cx="1008062" cy="36036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536" name="Oval 8"/>
          <p:cNvSpPr>
            <a:spLocks noChangeArrowheads="1"/>
          </p:cNvSpPr>
          <p:nvPr/>
        </p:nvSpPr>
        <p:spPr bwMode="auto">
          <a:xfrm>
            <a:off x="1835150" y="2781300"/>
            <a:ext cx="1008063" cy="360363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537" name="Oval 9"/>
          <p:cNvSpPr>
            <a:spLocks noChangeArrowheads="1"/>
          </p:cNvSpPr>
          <p:nvPr/>
        </p:nvSpPr>
        <p:spPr bwMode="auto">
          <a:xfrm>
            <a:off x="5364163" y="981075"/>
            <a:ext cx="1008062" cy="360363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538" name="Oval 10"/>
          <p:cNvSpPr>
            <a:spLocks noChangeArrowheads="1"/>
          </p:cNvSpPr>
          <p:nvPr/>
        </p:nvSpPr>
        <p:spPr bwMode="auto">
          <a:xfrm>
            <a:off x="3492500" y="4581525"/>
            <a:ext cx="1008063" cy="3603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22539" name="Oval 11" descr="Фиолетовый узор"/>
          <p:cNvSpPr>
            <a:spLocks noChangeArrowheads="1"/>
          </p:cNvSpPr>
          <p:nvPr/>
        </p:nvSpPr>
        <p:spPr bwMode="auto">
          <a:xfrm>
            <a:off x="5003800" y="4652963"/>
            <a:ext cx="1008063" cy="360362"/>
          </a:xfrm>
          <a:prstGeom prst="ellipse">
            <a:avLst/>
          </a:prstGeom>
          <a:blipFill dpi="0" rotWithShape="1">
            <a:blip r:embed="rId3" cstate="email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27088" y="1700213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 b="1" i="1" smtClean="0"/>
              <a:t>Обучающие: </a:t>
            </a:r>
            <a:r>
              <a:rPr lang="ru-RU" sz="2400" smtClean="0"/>
              <a:t>познакомить учащихся с операциями выделения, перемещения,  копирования, преобразования фрагментов рисунка;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800" b="1" i="1" smtClean="0"/>
          </a:p>
          <a:p>
            <a:pPr>
              <a:lnSpc>
                <a:spcPct val="90000"/>
              </a:lnSpc>
            </a:pPr>
            <a:r>
              <a:rPr lang="ru-RU" sz="2400" b="1" i="1" smtClean="0"/>
              <a:t>Развивающие: </a:t>
            </a:r>
            <a:r>
              <a:rPr lang="ru-RU" sz="2400" smtClean="0"/>
              <a:t>развивать у обучающихся внимание, память,  познавательный интерес, коммуникативную культуру, навыки самостоятельной работы;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800" b="1" i="1" smtClean="0"/>
          </a:p>
          <a:p>
            <a:pPr>
              <a:lnSpc>
                <a:spcPct val="90000"/>
              </a:lnSpc>
            </a:pPr>
            <a:r>
              <a:rPr lang="ru-RU" sz="2400" b="1" i="1" smtClean="0"/>
              <a:t>Воспитательные: </a:t>
            </a:r>
            <a:r>
              <a:rPr lang="ru-RU" sz="2400" smtClean="0"/>
              <a:t>формировать у обучающихся познавательную активность, аккуратность, терпение, самостоятельность, ответственность. взаимопонимание и уважение. </a:t>
            </a:r>
          </a:p>
        </p:txBody>
      </p:sp>
      <p:sp>
        <p:nvSpPr>
          <p:cNvPr id="5123" name="WordArt 2"/>
          <p:cNvSpPr>
            <a:spLocks noChangeArrowheads="1" noChangeShapeType="1" noTextEdit="1"/>
          </p:cNvSpPr>
          <p:nvPr/>
        </p:nvSpPr>
        <p:spPr bwMode="auto">
          <a:xfrm>
            <a:off x="2339975" y="620713"/>
            <a:ext cx="4391025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Задачи урока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WordArt 2"/>
          <p:cNvSpPr>
            <a:spLocks noChangeArrowheads="1" noChangeShapeType="1" noTextEdit="1"/>
          </p:cNvSpPr>
          <p:nvPr/>
        </p:nvSpPr>
        <p:spPr bwMode="auto">
          <a:xfrm>
            <a:off x="114300" y="2349500"/>
            <a:ext cx="9029700" cy="16002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66667"/>
              </a:avLst>
            </a:prstTxWarp>
          </a:bodyPr>
          <a:lstStyle/>
          <a:p>
            <a:pPr algn="ctr"/>
            <a:r>
              <a:rPr lang="ru-RU" sz="54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 МОЛОДЦЫ!!!</a:t>
            </a:r>
          </a:p>
        </p:txBody>
      </p:sp>
      <p:grpSp>
        <p:nvGrpSpPr>
          <p:cNvPr id="23555" name="Group 3"/>
          <p:cNvGrpSpPr>
            <a:grpSpLocks/>
          </p:cNvGrpSpPr>
          <p:nvPr/>
        </p:nvGrpSpPr>
        <p:grpSpPr bwMode="auto">
          <a:xfrm>
            <a:off x="7235825" y="333375"/>
            <a:ext cx="1081088" cy="7488238"/>
            <a:chOff x="4740" y="-380"/>
            <a:chExt cx="681" cy="4717"/>
          </a:xfrm>
        </p:grpSpPr>
        <p:sp>
          <p:nvSpPr>
            <p:cNvPr id="23556" name="Freeform 4"/>
            <p:cNvSpPr>
              <a:spLocks/>
            </p:cNvSpPr>
            <p:nvPr/>
          </p:nvSpPr>
          <p:spPr bwMode="auto">
            <a:xfrm>
              <a:off x="4967" y="890"/>
              <a:ext cx="318" cy="227"/>
            </a:xfrm>
            <a:custGeom>
              <a:avLst/>
              <a:gdLst/>
              <a:ahLst/>
              <a:cxnLst>
                <a:cxn ang="0">
                  <a:pos x="91" y="0"/>
                </a:cxn>
                <a:cxn ang="0">
                  <a:pos x="0" y="181"/>
                </a:cxn>
                <a:cxn ang="0">
                  <a:pos x="91" y="136"/>
                </a:cxn>
                <a:cxn ang="0">
                  <a:pos x="227" y="227"/>
                </a:cxn>
                <a:cxn ang="0">
                  <a:pos x="227" y="136"/>
                </a:cxn>
                <a:cxn ang="0">
                  <a:pos x="318" y="136"/>
                </a:cxn>
                <a:cxn ang="0">
                  <a:pos x="182" y="0"/>
                </a:cxn>
                <a:cxn ang="0">
                  <a:pos x="91" y="0"/>
                </a:cxn>
              </a:cxnLst>
              <a:rect l="0" t="0" r="r" b="b"/>
              <a:pathLst>
                <a:path w="318" h="227">
                  <a:moveTo>
                    <a:pt x="91" y="0"/>
                  </a:moveTo>
                  <a:lnTo>
                    <a:pt x="0" y="181"/>
                  </a:lnTo>
                  <a:lnTo>
                    <a:pt x="91" y="136"/>
                  </a:lnTo>
                  <a:lnTo>
                    <a:pt x="227" y="227"/>
                  </a:lnTo>
                  <a:lnTo>
                    <a:pt x="227" y="136"/>
                  </a:lnTo>
                  <a:lnTo>
                    <a:pt x="318" y="136"/>
                  </a:lnTo>
                  <a:lnTo>
                    <a:pt x="182" y="0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FF3300"/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23557" name="Group 5"/>
            <p:cNvGrpSpPr>
              <a:grpSpLocks/>
            </p:cNvGrpSpPr>
            <p:nvPr/>
          </p:nvGrpSpPr>
          <p:grpSpPr bwMode="auto">
            <a:xfrm>
              <a:off x="4740" y="-380"/>
              <a:ext cx="681" cy="4717"/>
              <a:chOff x="4740" y="-380"/>
              <a:chExt cx="681" cy="4717"/>
            </a:xfrm>
          </p:grpSpPr>
          <p:sp>
            <p:nvSpPr>
              <p:cNvPr id="23558" name="Oval 6"/>
              <p:cNvSpPr>
                <a:spLocks noChangeArrowheads="1"/>
              </p:cNvSpPr>
              <p:nvPr/>
            </p:nvSpPr>
            <p:spPr bwMode="auto">
              <a:xfrm>
                <a:off x="4740" y="-380"/>
                <a:ext cx="681" cy="1270"/>
              </a:xfrm>
              <a:prstGeom prst="ellipse">
                <a:avLst/>
              </a:prstGeom>
              <a:solidFill>
                <a:srgbClr val="FF3300"/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559" name="Freeform 7"/>
              <p:cNvSpPr>
                <a:spLocks/>
              </p:cNvSpPr>
              <p:nvPr/>
            </p:nvSpPr>
            <p:spPr bwMode="auto">
              <a:xfrm flipH="1">
                <a:off x="4922" y="1071"/>
                <a:ext cx="265" cy="3266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8" y="227"/>
                  </a:cxn>
                  <a:cxn ang="0">
                    <a:pos x="265" y="952"/>
                  </a:cxn>
                </a:cxnLst>
                <a:rect l="0" t="0" r="r" b="b"/>
                <a:pathLst>
                  <a:path w="265" h="952">
                    <a:moveTo>
                      <a:pt x="38" y="0"/>
                    </a:moveTo>
                    <a:cubicBezTo>
                      <a:pt x="19" y="34"/>
                      <a:pt x="0" y="68"/>
                      <a:pt x="38" y="227"/>
                    </a:cubicBezTo>
                    <a:cubicBezTo>
                      <a:pt x="76" y="386"/>
                      <a:pt x="227" y="831"/>
                      <a:pt x="265" y="952"/>
                    </a:cubicBez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23560" name="Group 8"/>
          <p:cNvGrpSpPr>
            <a:grpSpLocks/>
          </p:cNvGrpSpPr>
          <p:nvPr/>
        </p:nvGrpSpPr>
        <p:grpSpPr bwMode="auto">
          <a:xfrm>
            <a:off x="1042988" y="3913188"/>
            <a:ext cx="1079500" cy="2944812"/>
            <a:chOff x="2744" y="935"/>
            <a:chExt cx="816" cy="2127"/>
          </a:xfrm>
        </p:grpSpPr>
        <p:sp>
          <p:nvSpPr>
            <p:cNvPr id="23561" name="Oval 9"/>
            <p:cNvSpPr>
              <a:spLocks noChangeArrowheads="1"/>
            </p:cNvSpPr>
            <p:nvPr/>
          </p:nvSpPr>
          <p:spPr bwMode="auto">
            <a:xfrm>
              <a:off x="2744" y="935"/>
              <a:ext cx="816" cy="1180"/>
            </a:xfrm>
            <a:prstGeom prst="ellipse">
              <a:avLst/>
            </a:prstGeom>
            <a:solidFill>
              <a:srgbClr val="3333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62" name="Freeform 10"/>
            <p:cNvSpPr>
              <a:spLocks/>
            </p:cNvSpPr>
            <p:nvPr/>
          </p:nvSpPr>
          <p:spPr bwMode="auto">
            <a:xfrm>
              <a:off x="3016" y="2069"/>
              <a:ext cx="318" cy="182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91" y="46"/>
                </a:cxn>
                <a:cxn ang="0">
                  <a:pos x="227" y="0"/>
                </a:cxn>
                <a:cxn ang="0">
                  <a:pos x="318" y="136"/>
                </a:cxn>
                <a:cxn ang="0">
                  <a:pos x="227" y="136"/>
                </a:cxn>
                <a:cxn ang="0">
                  <a:pos x="182" y="182"/>
                </a:cxn>
                <a:cxn ang="0">
                  <a:pos x="91" y="182"/>
                </a:cxn>
                <a:cxn ang="0">
                  <a:pos x="91" y="91"/>
                </a:cxn>
                <a:cxn ang="0">
                  <a:pos x="0" y="182"/>
                </a:cxn>
              </a:cxnLst>
              <a:rect l="0" t="0" r="r" b="b"/>
              <a:pathLst>
                <a:path w="318" h="182">
                  <a:moveTo>
                    <a:pt x="0" y="182"/>
                  </a:moveTo>
                  <a:lnTo>
                    <a:pt x="91" y="46"/>
                  </a:lnTo>
                  <a:lnTo>
                    <a:pt x="227" y="0"/>
                  </a:lnTo>
                  <a:lnTo>
                    <a:pt x="318" y="136"/>
                  </a:lnTo>
                  <a:lnTo>
                    <a:pt x="227" y="136"/>
                  </a:lnTo>
                  <a:lnTo>
                    <a:pt x="182" y="182"/>
                  </a:lnTo>
                  <a:lnTo>
                    <a:pt x="91" y="182"/>
                  </a:lnTo>
                  <a:lnTo>
                    <a:pt x="91" y="91"/>
                  </a:lnTo>
                  <a:lnTo>
                    <a:pt x="0" y="182"/>
                  </a:lnTo>
                  <a:close/>
                </a:path>
              </a:pathLst>
            </a:custGeom>
            <a:solidFill>
              <a:srgbClr val="3333FF"/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63" name="Freeform 11"/>
            <p:cNvSpPr>
              <a:spLocks/>
            </p:cNvSpPr>
            <p:nvPr/>
          </p:nvSpPr>
          <p:spPr bwMode="auto">
            <a:xfrm>
              <a:off x="2949" y="2217"/>
              <a:ext cx="578" cy="845"/>
            </a:xfrm>
            <a:custGeom>
              <a:avLst/>
              <a:gdLst/>
              <a:ahLst/>
              <a:cxnLst>
                <a:cxn ang="0">
                  <a:pos x="248" y="1"/>
                </a:cxn>
                <a:cxn ang="0">
                  <a:pos x="209" y="39"/>
                </a:cxn>
                <a:cxn ang="0">
                  <a:pos x="190" y="68"/>
                </a:cxn>
                <a:cxn ang="0">
                  <a:pos x="85" y="135"/>
                </a:cxn>
                <a:cxn ang="0">
                  <a:pos x="85" y="298"/>
                </a:cxn>
                <a:cxn ang="0">
                  <a:pos x="104" y="327"/>
                </a:cxn>
                <a:cxn ang="0">
                  <a:pos x="133" y="337"/>
                </a:cxn>
                <a:cxn ang="0">
                  <a:pos x="142" y="375"/>
                </a:cxn>
                <a:cxn ang="0">
                  <a:pos x="171" y="394"/>
                </a:cxn>
                <a:cxn ang="0">
                  <a:pos x="334" y="481"/>
                </a:cxn>
                <a:cxn ang="0">
                  <a:pos x="392" y="519"/>
                </a:cxn>
                <a:cxn ang="0">
                  <a:pos x="449" y="538"/>
                </a:cxn>
                <a:cxn ang="0">
                  <a:pos x="421" y="845"/>
                </a:cxn>
              </a:cxnLst>
              <a:rect l="0" t="0" r="r" b="b"/>
              <a:pathLst>
                <a:path w="578" h="845">
                  <a:moveTo>
                    <a:pt x="248" y="1"/>
                  </a:moveTo>
                  <a:cubicBezTo>
                    <a:pt x="226" y="63"/>
                    <a:pt x="256" y="0"/>
                    <a:pt x="209" y="39"/>
                  </a:cubicBezTo>
                  <a:cubicBezTo>
                    <a:pt x="200" y="46"/>
                    <a:pt x="196" y="58"/>
                    <a:pt x="190" y="68"/>
                  </a:cubicBezTo>
                  <a:cubicBezTo>
                    <a:pt x="171" y="129"/>
                    <a:pt x="142" y="120"/>
                    <a:pt x="85" y="135"/>
                  </a:cubicBezTo>
                  <a:cubicBezTo>
                    <a:pt x="31" y="170"/>
                    <a:pt x="0" y="272"/>
                    <a:pt x="85" y="298"/>
                  </a:cubicBezTo>
                  <a:cubicBezTo>
                    <a:pt x="91" y="308"/>
                    <a:pt x="95" y="320"/>
                    <a:pt x="104" y="327"/>
                  </a:cubicBezTo>
                  <a:cubicBezTo>
                    <a:pt x="112" y="333"/>
                    <a:pt x="127" y="329"/>
                    <a:pt x="133" y="337"/>
                  </a:cubicBezTo>
                  <a:cubicBezTo>
                    <a:pt x="141" y="347"/>
                    <a:pt x="135" y="364"/>
                    <a:pt x="142" y="375"/>
                  </a:cubicBezTo>
                  <a:cubicBezTo>
                    <a:pt x="148" y="385"/>
                    <a:pt x="162" y="387"/>
                    <a:pt x="171" y="394"/>
                  </a:cubicBezTo>
                  <a:cubicBezTo>
                    <a:pt x="221" y="436"/>
                    <a:pt x="269" y="468"/>
                    <a:pt x="334" y="481"/>
                  </a:cubicBezTo>
                  <a:cubicBezTo>
                    <a:pt x="353" y="494"/>
                    <a:pt x="373" y="506"/>
                    <a:pt x="392" y="519"/>
                  </a:cubicBezTo>
                  <a:cubicBezTo>
                    <a:pt x="409" y="530"/>
                    <a:pt x="449" y="538"/>
                    <a:pt x="449" y="538"/>
                  </a:cubicBezTo>
                  <a:cubicBezTo>
                    <a:pt x="509" y="627"/>
                    <a:pt x="578" y="845"/>
                    <a:pt x="421" y="845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64" name="Freeform 12"/>
            <p:cNvSpPr>
              <a:spLocks/>
            </p:cNvSpPr>
            <p:nvPr/>
          </p:nvSpPr>
          <p:spPr bwMode="auto">
            <a:xfrm>
              <a:off x="2880" y="1117"/>
              <a:ext cx="136" cy="589"/>
            </a:xfrm>
            <a:custGeom>
              <a:avLst/>
              <a:gdLst/>
              <a:ahLst/>
              <a:cxnLst>
                <a:cxn ang="0">
                  <a:pos x="136" y="0"/>
                </a:cxn>
                <a:cxn ang="0">
                  <a:pos x="0" y="181"/>
                </a:cxn>
                <a:cxn ang="0">
                  <a:pos x="0" y="589"/>
                </a:cxn>
                <a:cxn ang="0">
                  <a:pos x="136" y="0"/>
                </a:cxn>
              </a:cxnLst>
              <a:rect l="0" t="0" r="r" b="b"/>
              <a:pathLst>
                <a:path w="136" h="589">
                  <a:moveTo>
                    <a:pt x="136" y="0"/>
                  </a:moveTo>
                  <a:lnTo>
                    <a:pt x="0" y="181"/>
                  </a:lnTo>
                  <a:lnTo>
                    <a:pt x="0" y="589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tx1"/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0" decel="100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9" presetClass="entr" presetSubtype="1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3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4" dur="3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3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3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484313"/>
            <a:ext cx="7772400" cy="453548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ru-RU" smtClean="0"/>
          </a:p>
        </p:txBody>
      </p:sp>
      <p:pic>
        <p:nvPicPr>
          <p:cNvPr id="6147" name="Picture 3" descr="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412875"/>
            <a:ext cx="5808663" cy="4564063"/>
          </a:xfrm>
          <a:prstGeom prst="rect">
            <a:avLst/>
          </a:prstGeom>
          <a:noFill/>
        </p:spPr>
      </p:pic>
      <p:pic>
        <p:nvPicPr>
          <p:cNvPr id="6148" name="Picture 4" descr="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80063" y="1773238"/>
            <a:ext cx="3106737" cy="4041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484313"/>
            <a:ext cx="7772400" cy="453548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ru-RU" smtClean="0"/>
          </a:p>
        </p:txBody>
      </p:sp>
      <p:pic>
        <p:nvPicPr>
          <p:cNvPr id="7171" name="Picture 3" descr="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31913" y="620713"/>
            <a:ext cx="6451600" cy="4914900"/>
          </a:xfrm>
          <a:prstGeom prst="rect">
            <a:avLst/>
          </a:prstGeom>
          <a:noFill/>
        </p:spPr>
      </p:pic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3454400" y="6021388"/>
            <a:ext cx="568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Художник</a:t>
            </a:r>
            <a:r>
              <a:rPr lang="ru-RU"/>
              <a:t> __________________</a:t>
            </a:r>
          </a:p>
        </p:txBody>
      </p:sp>
      <p:sp>
        <p:nvSpPr>
          <p:cNvPr id="7173" name="Oval 5"/>
          <p:cNvSpPr>
            <a:spLocks noChangeArrowheads="1"/>
          </p:cNvSpPr>
          <p:nvPr/>
        </p:nvSpPr>
        <p:spPr bwMode="auto">
          <a:xfrm>
            <a:off x="3635375" y="1125538"/>
            <a:ext cx="1008063" cy="36036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74" name="Oval 6"/>
          <p:cNvSpPr>
            <a:spLocks noChangeArrowheads="1"/>
          </p:cNvSpPr>
          <p:nvPr/>
        </p:nvSpPr>
        <p:spPr bwMode="auto">
          <a:xfrm>
            <a:off x="1979613" y="3933825"/>
            <a:ext cx="1008062" cy="36036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75" name="Oval 7"/>
          <p:cNvSpPr>
            <a:spLocks noChangeArrowheads="1"/>
          </p:cNvSpPr>
          <p:nvPr/>
        </p:nvSpPr>
        <p:spPr bwMode="auto">
          <a:xfrm>
            <a:off x="2268538" y="1700213"/>
            <a:ext cx="1008062" cy="36036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76" name="Oval 8"/>
          <p:cNvSpPr>
            <a:spLocks noChangeArrowheads="1"/>
          </p:cNvSpPr>
          <p:nvPr/>
        </p:nvSpPr>
        <p:spPr bwMode="auto">
          <a:xfrm>
            <a:off x="1835150" y="2781300"/>
            <a:ext cx="1008063" cy="36036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77" name="Oval 9"/>
          <p:cNvSpPr>
            <a:spLocks noChangeArrowheads="1"/>
          </p:cNvSpPr>
          <p:nvPr/>
        </p:nvSpPr>
        <p:spPr bwMode="auto">
          <a:xfrm>
            <a:off x="5364163" y="981075"/>
            <a:ext cx="1008062" cy="36036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78" name="Oval 10"/>
          <p:cNvSpPr>
            <a:spLocks noChangeArrowheads="1"/>
          </p:cNvSpPr>
          <p:nvPr/>
        </p:nvSpPr>
        <p:spPr bwMode="auto">
          <a:xfrm>
            <a:off x="3492500" y="4581525"/>
            <a:ext cx="1008063" cy="36036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79" name="Oval 11"/>
          <p:cNvSpPr>
            <a:spLocks noChangeArrowheads="1"/>
          </p:cNvSpPr>
          <p:nvPr/>
        </p:nvSpPr>
        <p:spPr bwMode="auto">
          <a:xfrm>
            <a:off x="5003800" y="4652963"/>
            <a:ext cx="1008063" cy="36036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484313"/>
            <a:ext cx="7772400" cy="453548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ru-RU" smtClean="0"/>
          </a:p>
        </p:txBody>
      </p:sp>
      <p:pic>
        <p:nvPicPr>
          <p:cNvPr id="8195" name="Picture 3" descr="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31913" y="620713"/>
            <a:ext cx="6451600" cy="4914900"/>
          </a:xfrm>
          <a:prstGeom prst="rect">
            <a:avLst/>
          </a:prstGeom>
          <a:noFill/>
        </p:spPr>
      </p:pic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3454400" y="6021388"/>
            <a:ext cx="568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Художник</a:t>
            </a:r>
            <a:r>
              <a:rPr lang="ru-RU"/>
              <a:t> __________________</a:t>
            </a:r>
          </a:p>
        </p:txBody>
      </p:sp>
      <p:sp>
        <p:nvSpPr>
          <p:cNvPr id="8197" name="Oval 5"/>
          <p:cNvSpPr>
            <a:spLocks noChangeArrowheads="1"/>
          </p:cNvSpPr>
          <p:nvPr/>
        </p:nvSpPr>
        <p:spPr bwMode="auto">
          <a:xfrm>
            <a:off x="3635375" y="1125538"/>
            <a:ext cx="1008063" cy="360362"/>
          </a:xfrm>
          <a:prstGeom prst="ellipse">
            <a:avLst/>
          </a:prstGeom>
          <a:solidFill>
            <a:srgbClr val="F1B727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8198" name="Oval 6"/>
          <p:cNvSpPr>
            <a:spLocks noChangeArrowheads="1"/>
          </p:cNvSpPr>
          <p:nvPr/>
        </p:nvSpPr>
        <p:spPr bwMode="auto">
          <a:xfrm>
            <a:off x="1979613" y="3933825"/>
            <a:ext cx="1008062" cy="36036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199" name="Oval 7"/>
          <p:cNvSpPr>
            <a:spLocks noChangeArrowheads="1"/>
          </p:cNvSpPr>
          <p:nvPr/>
        </p:nvSpPr>
        <p:spPr bwMode="auto">
          <a:xfrm>
            <a:off x="2268538" y="1700213"/>
            <a:ext cx="1008062" cy="36036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200" name="Oval 8"/>
          <p:cNvSpPr>
            <a:spLocks noChangeArrowheads="1"/>
          </p:cNvSpPr>
          <p:nvPr/>
        </p:nvSpPr>
        <p:spPr bwMode="auto">
          <a:xfrm>
            <a:off x="1835150" y="2781300"/>
            <a:ext cx="1008063" cy="36036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201" name="Oval 9"/>
          <p:cNvSpPr>
            <a:spLocks noChangeArrowheads="1"/>
          </p:cNvSpPr>
          <p:nvPr/>
        </p:nvSpPr>
        <p:spPr bwMode="auto">
          <a:xfrm>
            <a:off x="5364163" y="981075"/>
            <a:ext cx="1008062" cy="360363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202" name="Oval 10"/>
          <p:cNvSpPr>
            <a:spLocks noChangeArrowheads="1"/>
          </p:cNvSpPr>
          <p:nvPr/>
        </p:nvSpPr>
        <p:spPr bwMode="auto">
          <a:xfrm>
            <a:off x="3492500" y="4581525"/>
            <a:ext cx="1008063" cy="36036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203" name="Oval 11"/>
          <p:cNvSpPr>
            <a:spLocks noChangeArrowheads="1"/>
          </p:cNvSpPr>
          <p:nvPr/>
        </p:nvSpPr>
        <p:spPr bwMode="auto">
          <a:xfrm>
            <a:off x="5003800" y="4652963"/>
            <a:ext cx="1008063" cy="36036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204" name="Oval 12"/>
          <p:cNvSpPr>
            <a:spLocks noChangeArrowheads="1"/>
          </p:cNvSpPr>
          <p:nvPr/>
        </p:nvSpPr>
        <p:spPr bwMode="auto">
          <a:xfrm>
            <a:off x="1835150" y="2781300"/>
            <a:ext cx="1008063" cy="36036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u="sng" smtClean="0"/>
              <a:t>Домашнее задание:</a:t>
            </a:r>
          </a:p>
          <a:p>
            <a:pPr>
              <a:lnSpc>
                <a:spcPct val="90000"/>
              </a:lnSpc>
            </a:pPr>
            <a:r>
              <a:rPr lang="ru-RU" sz="2800" smtClean="0"/>
              <a:t>на стр. 104 упр.142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smtClean="0"/>
              <a:t>   (</a:t>
            </a:r>
            <a:r>
              <a:rPr lang="ru-RU" sz="2800" i="1" smtClean="0"/>
              <a:t>Ответ: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i="1" smtClean="0"/>
              <a:t>вертикальная, горизонтальная и линия под 45 ˚;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i="1" smtClean="0"/>
              <a:t>равносторонние треугольник и восьмиугольник)</a:t>
            </a:r>
            <a:endParaRPr lang="ru-RU" sz="2800" smtClean="0"/>
          </a:p>
          <a:p>
            <a:pPr>
              <a:lnSpc>
                <a:spcPct val="90000"/>
              </a:lnSpc>
            </a:pPr>
            <a:r>
              <a:rPr lang="ru-RU" sz="2800" smtClean="0"/>
              <a:t>на стр. 104 упр.143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smtClean="0"/>
              <a:t>    (</a:t>
            </a:r>
            <a:r>
              <a:rPr lang="ru-RU" sz="2800" i="1" smtClean="0"/>
              <a:t>Ответ: солнце)</a:t>
            </a:r>
          </a:p>
        </p:txBody>
      </p:sp>
      <p:sp>
        <p:nvSpPr>
          <p:cNvPr id="9219" name="WordArt 2"/>
          <p:cNvSpPr>
            <a:spLocks noChangeArrowheads="1" noChangeShapeType="1" noTextEdit="1"/>
          </p:cNvSpPr>
          <p:nvPr/>
        </p:nvSpPr>
        <p:spPr bwMode="auto">
          <a:xfrm>
            <a:off x="611188" y="476250"/>
            <a:ext cx="7993062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Проверка домашнего задания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484313"/>
            <a:ext cx="7772400" cy="453548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ru-RU" smtClean="0"/>
          </a:p>
        </p:txBody>
      </p:sp>
      <p:pic>
        <p:nvPicPr>
          <p:cNvPr id="10243" name="Picture 3" descr="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31913" y="620713"/>
            <a:ext cx="6451600" cy="4914900"/>
          </a:xfrm>
          <a:prstGeom prst="rect">
            <a:avLst/>
          </a:prstGeom>
          <a:noFill/>
        </p:spPr>
      </p:pic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3454400" y="6021388"/>
            <a:ext cx="568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Художник</a:t>
            </a:r>
            <a:r>
              <a:rPr lang="ru-RU"/>
              <a:t> __________________</a:t>
            </a:r>
          </a:p>
        </p:txBody>
      </p:sp>
      <p:sp>
        <p:nvSpPr>
          <p:cNvPr id="10245" name="Oval 5"/>
          <p:cNvSpPr>
            <a:spLocks noChangeArrowheads="1"/>
          </p:cNvSpPr>
          <p:nvPr/>
        </p:nvSpPr>
        <p:spPr bwMode="auto">
          <a:xfrm>
            <a:off x="3635375" y="1125538"/>
            <a:ext cx="1008063" cy="360362"/>
          </a:xfrm>
          <a:prstGeom prst="ellipse">
            <a:avLst/>
          </a:prstGeom>
          <a:solidFill>
            <a:srgbClr val="F1B727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0246" name="Oval 6"/>
          <p:cNvSpPr>
            <a:spLocks noChangeArrowheads="1"/>
          </p:cNvSpPr>
          <p:nvPr/>
        </p:nvSpPr>
        <p:spPr bwMode="auto">
          <a:xfrm>
            <a:off x="1979613" y="3933825"/>
            <a:ext cx="1008062" cy="36036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47" name="Oval 7"/>
          <p:cNvSpPr>
            <a:spLocks noChangeArrowheads="1"/>
          </p:cNvSpPr>
          <p:nvPr/>
        </p:nvSpPr>
        <p:spPr bwMode="auto">
          <a:xfrm>
            <a:off x="2268538" y="1700213"/>
            <a:ext cx="1008062" cy="36036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48" name="Oval 8"/>
          <p:cNvSpPr>
            <a:spLocks noChangeArrowheads="1"/>
          </p:cNvSpPr>
          <p:nvPr/>
        </p:nvSpPr>
        <p:spPr bwMode="auto">
          <a:xfrm>
            <a:off x="1835150" y="2781300"/>
            <a:ext cx="1008063" cy="36036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49" name="Oval 9"/>
          <p:cNvSpPr>
            <a:spLocks noChangeArrowheads="1"/>
          </p:cNvSpPr>
          <p:nvPr/>
        </p:nvSpPr>
        <p:spPr bwMode="auto">
          <a:xfrm>
            <a:off x="5364163" y="981075"/>
            <a:ext cx="1008062" cy="360363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50" name="Oval 10"/>
          <p:cNvSpPr>
            <a:spLocks noChangeArrowheads="1"/>
          </p:cNvSpPr>
          <p:nvPr/>
        </p:nvSpPr>
        <p:spPr bwMode="auto">
          <a:xfrm>
            <a:off x="3492500" y="4581525"/>
            <a:ext cx="1008063" cy="36036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51" name="Oval 11"/>
          <p:cNvSpPr>
            <a:spLocks noChangeArrowheads="1"/>
          </p:cNvSpPr>
          <p:nvPr/>
        </p:nvSpPr>
        <p:spPr bwMode="auto">
          <a:xfrm>
            <a:off x="5003800" y="4652963"/>
            <a:ext cx="1008063" cy="36036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52" name="Oval 12"/>
          <p:cNvSpPr>
            <a:spLocks noChangeArrowheads="1"/>
          </p:cNvSpPr>
          <p:nvPr/>
        </p:nvSpPr>
        <p:spPr bwMode="auto">
          <a:xfrm>
            <a:off x="1835150" y="2781300"/>
            <a:ext cx="1008063" cy="360363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WordArt 2"/>
          <p:cNvSpPr>
            <a:spLocks noChangeArrowheads="1" noChangeShapeType="1" noTextEdit="1"/>
          </p:cNvSpPr>
          <p:nvPr/>
        </p:nvSpPr>
        <p:spPr bwMode="auto">
          <a:xfrm>
            <a:off x="971550" y="476250"/>
            <a:ext cx="76200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Работа с фрагментами рисунка</a:t>
            </a:r>
          </a:p>
        </p:txBody>
      </p:sp>
      <p:sp>
        <p:nvSpPr>
          <p:cNvPr id="1126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11188" y="1484313"/>
            <a:ext cx="8208962" cy="4968875"/>
          </a:xfrm>
        </p:spPr>
        <p:txBody>
          <a:bodyPr/>
          <a:lstStyle/>
          <a:p>
            <a:pPr algn="just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sz="1200" smtClean="0"/>
              <a:t>    </a:t>
            </a:r>
            <a:r>
              <a:rPr lang="ru-RU" sz="2400" smtClean="0"/>
              <a:t>Под </a:t>
            </a:r>
            <a:r>
              <a:rPr lang="ru-RU" sz="2400" b="1" i="1" smtClean="0"/>
              <a:t>редактированием</a:t>
            </a:r>
            <a:r>
              <a:rPr lang="ru-RU" sz="2400" smtClean="0"/>
              <a:t> понимают ввод изменений, исправлений и дополнений. 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ru-RU" sz="800" i="1" smtClean="0">
              <a:solidFill>
                <a:srgbClr val="000066"/>
              </a:solidFill>
            </a:endParaRP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i="1" u="sng" smtClean="0">
                <a:solidFill>
                  <a:srgbClr val="6B1F4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То, что хотим изменить, предварительно выделяем!</a:t>
            </a:r>
            <a:endParaRPr lang="en-US" sz="1200" b="1" i="1" u="sng" smtClean="0">
              <a:solidFill>
                <a:srgbClr val="6B1F4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ru-RU" sz="800" b="1" i="1" u="sng" smtClean="0">
              <a:solidFill>
                <a:srgbClr val="6B1F4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 i="1" smtClean="0"/>
              <a:t>           </a:t>
            </a:r>
            <a:r>
              <a:rPr lang="ru-RU" sz="2400" b="1" i="1" smtClean="0"/>
              <a:t>Выделение произвольного фрагмента:</a:t>
            </a:r>
            <a:r>
              <a:rPr lang="ru-RU" sz="2400" i="1" smtClean="0"/>
              <a:t> 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ru-RU" sz="2400" i="1" smtClean="0"/>
              <a:t>   1.  </a:t>
            </a:r>
            <a:r>
              <a:rPr lang="ru-RU" sz="2400" smtClean="0"/>
              <a:t>Щёлкнуть на кнопке </a:t>
            </a:r>
            <a:r>
              <a:rPr lang="ru-RU" sz="2400" b="1" i="1" smtClean="0"/>
              <a:t>Выделение прямоугольной области</a:t>
            </a:r>
            <a:r>
              <a:rPr lang="ru-RU" sz="2400" smtClean="0"/>
              <a:t> или  </a:t>
            </a:r>
            <a:r>
              <a:rPr lang="ru-RU" sz="2400" b="1" i="1" smtClean="0"/>
              <a:t>Выделение произвольной области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ru-RU" sz="2400" smtClean="0"/>
              <a:t>   2.  Нажать левую кнопку мыши и, не отпуская её, выделить курсором фрагмент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i="1" smtClean="0"/>
              <a:t>Выделение всего изображения: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ru-RU" sz="2400" smtClean="0"/>
              <a:t>   Щёлкнуть в главном меню программы </a:t>
            </a:r>
            <a:r>
              <a:rPr lang="ru-RU" sz="2400" b="1" i="1" smtClean="0"/>
              <a:t>Правка/Выделить всё</a:t>
            </a:r>
            <a:r>
              <a:rPr lang="ru-RU" sz="2400" smtClean="0"/>
              <a:t>, чтобы выделить весь рисунок</a:t>
            </a:r>
          </a:p>
          <a:p>
            <a:pPr algn="just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ru-RU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1557338"/>
            <a:ext cx="3814762" cy="4752975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u="sng" smtClean="0"/>
              <a:t>Задание 1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smtClean="0"/>
              <a:t>   Загрузите файл Рисунок2</a:t>
            </a:r>
            <a:r>
              <a:rPr lang="en-US" sz="2800" smtClean="0"/>
              <a:t>.jpg </a:t>
            </a:r>
            <a:r>
              <a:rPr lang="ru-RU" sz="2800" smtClean="0"/>
              <a:t>и соберите пазл в соответствии с рисунком.</a:t>
            </a:r>
            <a:r>
              <a:rPr lang="ru-RU" sz="2400" smtClean="0"/>
              <a:t>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smtClean="0"/>
              <a:t>   Сохраните изображение в своей папке в файле </a:t>
            </a:r>
            <a:endParaRPr lang="en-US" sz="280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smtClean="0"/>
              <a:t>   </a:t>
            </a:r>
            <a:r>
              <a:rPr lang="ru-RU" sz="2800" smtClean="0"/>
              <a:t>Рисунок2</a:t>
            </a:r>
            <a:r>
              <a:rPr lang="en-US" sz="2800" smtClean="0"/>
              <a:t>.jpg </a:t>
            </a:r>
            <a:endParaRPr lang="ru-RU" sz="240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400" u="sng" smtClean="0"/>
          </a:p>
        </p:txBody>
      </p:sp>
      <p:pic>
        <p:nvPicPr>
          <p:cNvPr id="12291" name="Picture 3" descr="Dinozavrs"/>
          <p:cNvPicPr>
            <a:picLocks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995738" y="3068638"/>
            <a:ext cx="4824412" cy="3287712"/>
          </a:xfrm>
          <a:noFill/>
          <a:ln/>
        </p:spPr>
      </p:pic>
      <p:sp>
        <p:nvSpPr>
          <p:cNvPr id="12292" name="WordArt 2"/>
          <p:cNvSpPr>
            <a:spLocks noChangeArrowheads="1" noChangeShapeType="1" noTextEdit="1"/>
          </p:cNvSpPr>
          <p:nvPr/>
        </p:nvSpPr>
        <p:spPr bwMode="auto">
          <a:xfrm>
            <a:off x="971550" y="476250"/>
            <a:ext cx="76200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Практическая работа.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Эскиз">
  <a:themeElements>
    <a:clrScheme name="Эскиз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Эскиз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Эскиз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скиз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Эскиз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Эскиз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Эскиз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скиз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скиз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скиз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Designs\Эскиз.pot</Template>
  <TotalTime>1</TotalTime>
  <Words>453</Words>
  <Application>Microsoft Office PowerPoint</Application>
  <PresentationFormat>Экран (4:3)</PresentationFormat>
  <Paragraphs>65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Arial</vt:lpstr>
      <vt:lpstr>Tahoma</vt:lpstr>
      <vt:lpstr>Wingdings</vt:lpstr>
      <vt:lpstr>Times New Roman</vt:lpstr>
      <vt:lpstr>Monotype Corsiva</vt:lpstr>
      <vt:lpstr>Impact</vt:lpstr>
      <vt:lpstr>Эскиз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school73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Богданова О.А.</dc:creator>
  <cp:lastModifiedBy>re</cp:lastModifiedBy>
  <cp:revision>28</cp:revision>
  <dcterms:created xsi:type="dcterms:W3CDTF">2014-01-07T11:49:12Z</dcterms:created>
  <dcterms:modified xsi:type="dcterms:W3CDTF">2014-03-31T20:31:28Z</dcterms:modified>
</cp:coreProperties>
</file>