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sldIdLst>
    <p:sldId id="284" r:id="rId2"/>
    <p:sldId id="258" r:id="rId3"/>
    <p:sldId id="259" r:id="rId4"/>
    <p:sldId id="290" r:id="rId5"/>
    <p:sldId id="271" r:id="rId6"/>
    <p:sldId id="260" r:id="rId7"/>
    <p:sldId id="277" r:id="rId8"/>
    <p:sldId id="269" r:id="rId9"/>
    <p:sldId id="278" r:id="rId10"/>
    <p:sldId id="264" r:id="rId11"/>
    <p:sldId id="291" r:id="rId12"/>
    <p:sldId id="292" r:id="rId13"/>
    <p:sldId id="274" r:id="rId14"/>
    <p:sldId id="280" r:id="rId15"/>
    <p:sldId id="272" r:id="rId16"/>
    <p:sldId id="281" r:id="rId17"/>
    <p:sldId id="279" r:id="rId18"/>
    <p:sldId id="275" r:id="rId19"/>
    <p:sldId id="285" r:id="rId20"/>
    <p:sldId id="266" r:id="rId21"/>
    <p:sldId id="298" r:id="rId22"/>
    <p:sldId id="262" r:id="rId23"/>
    <p:sldId id="263" r:id="rId24"/>
    <p:sldId id="286" r:id="rId25"/>
    <p:sldId id="287" r:id="rId26"/>
    <p:sldId id="283" r:id="rId27"/>
    <p:sldId id="293" r:id="rId28"/>
    <p:sldId id="296" r:id="rId29"/>
    <p:sldId id="294" r:id="rId30"/>
    <p:sldId id="297" r:id="rId31"/>
    <p:sldId id="256" r:id="rId32"/>
    <p:sldId id="257" r:id="rId33"/>
    <p:sldId id="289" r:id="rId34"/>
    <p:sldId id="295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59F3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7" autoAdjust="0"/>
    <p:restoredTop sz="94660"/>
  </p:normalViewPr>
  <p:slideViewPr>
    <p:cSldViewPr>
      <p:cViewPr varScale="1">
        <p:scale>
          <a:sx n="42" d="100"/>
          <a:sy n="42" d="100"/>
        </p:scale>
        <p:origin x="-12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82947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4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4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5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5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5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5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5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5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5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5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5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5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6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6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96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96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2964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2965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2966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4AF7682-5AC5-44DF-9F13-CA8D274ADA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184C4-44F4-4631-B7F8-16959EE2AC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4E6B3-76C9-4164-BD26-460BFA20C6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EC5DF-8016-4384-B6DB-296E219E92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8C178-39E7-4289-97F4-0E77E5C5FB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4AE34-7A9E-4CD5-A2E7-3124A44DB4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5C5A1-C72A-42B5-AE41-CE38A38489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A47FA-CFCF-4BAF-955B-33C802B6DA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F9A0B-9BEE-4ED5-9746-C463521961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8147C-254E-42BA-B5FC-55DDD57007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61C9D-7971-48AA-A4CE-E8A6F605FF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81923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24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25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26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27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28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29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0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1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2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3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4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5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6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7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193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3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8194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8194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E750369-4DC5-444C-A175-5932ECE0F24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194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5" name="Picture 5" descr="Welcom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476250"/>
            <a:ext cx="8351837" cy="5976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3" y="1773238"/>
            <a:ext cx="7056437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1547813" y="333375"/>
            <a:ext cx="59531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hlink"/>
                </a:solidFill>
              </a:rPr>
              <a:t>The English have good</a:t>
            </a:r>
          </a:p>
          <a:p>
            <a:pPr algn="ctr"/>
            <a:r>
              <a:rPr lang="en-US" sz="3600" b="1">
                <a:solidFill>
                  <a:schemeClr val="hlink"/>
                </a:solidFill>
              </a:rPr>
              <a:t> sense of humour.</a:t>
            </a:r>
            <a:endParaRPr lang="ru-RU" sz="3600" b="1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chemeClr val="hlink"/>
                </a:solidFill>
              </a:rPr>
              <a:t>The English tell you neither a lie, nor the truth.</a:t>
            </a:r>
            <a:endParaRPr lang="ru-RU" sz="4000" b="1">
              <a:solidFill>
                <a:schemeClr val="hlink"/>
              </a:solidFill>
            </a:endParaRPr>
          </a:p>
        </p:txBody>
      </p:sp>
      <p:pic>
        <p:nvPicPr>
          <p:cNvPr id="122885" name="Picture 5" descr="43855580_1242425620_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313" y="1989138"/>
            <a:ext cx="3276600" cy="4095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chemeClr val="hlink"/>
                </a:solidFill>
                <a:effectLst/>
              </a:rPr>
              <a:t>In England every man dresses in some old clothes and don’t shave</a:t>
            </a:r>
            <a:r>
              <a:rPr lang="en-US" sz="3600"/>
              <a:t>.</a:t>
            </a:r>
            <a:endParaRPr lang="ru-RU" sz="3600"/>
          </a:p>
        </p:txBody>
      </p:sp>
      <p:pic>
        <p:nvPicPr>
          <p:cNvPr id="123913" name="Picture 9" descr="0350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1844675"/>
            <a:ext cx="6153150" cy="4095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hlink"/>
                </a:solidFill>
              </a:rPr>
              <a:t>Cricket is a game!</a:t>
            </a:r>
            <a:endParaRPr lang="ru-RU" b="1">
              <a:solidFill>
                <a:schemeClr val="hlink"/>
              </a:solidFill>
            </a:endParaRP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1484313"/>
            <a:ext cx="727233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chemeClr val="hlink"/>
                </a:solidFill>
              </a:rPr>
              <a:t>They have good table manners</a:t>
            </a:r>
            <a:endParaRPr lang="ru-RU" sz="4000" b="1">
              <a:solidFill>
                <a:schemeClr val="hlink"/>
              </a:solidFill>
            </a:endParaRPr>
          </a:p>
        </p:txBody>
      </p:sp>
      <p:pic>
        <p:nvPicPr>
          <p:cNvPr id="108553" name="Picture 9" descr="2630004_we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1773238"/>
            <a:ext cx="7416800" cy="4383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55863" y="1379538"/>
            <a:ext cx="4230687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hlink"/>
                </a:solidFill>
              </a:rPr>
              <a:t>The British like queuing</a:t>
            </a:r>
            <a:endParaRPr lang="ru-RU" b="1">
              <a:solidFill>
                <a:schemeClr val="hlink"/>
              </a:solidFill>
            </a:endParaRPr>
          </a:p>
        </p:txBody>
      </p:sp>
      <p:pic>
        <p:nvPicPr>
          <p:cNvPr id="109575" name="Picture 7" descr="london_busq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975" y="1916113"/>
            <a:ext cx="4219575" cy="4095750"/>
          </a:xfrm>
          <a:prstGeom prst="rect">
            <a:avLst/>
          </a:prstGeom>
          <a:noFill/>
        </p:spPr>
      </p:pic>
      <p:pic>
        <p:nvPicPr>
          <p:cNvPr id="109579" name="Picture 11" descr="fa00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1916113"/>
            <a:ext cx="7362825" cy="4095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hlink"/>
                </a:solidFill>
              </a:rPr>
              <a:t>They are very polite</a:t>
            </a:r>
            <a:endParaRPr lang="ru-RU" b="1">
              <a:solidFill>
                <a:schemeClr val="hlink"/>
              </a:solidFill>
            </a:endParaRPr>
          </a:p>
        </p:txBody>
      </p:sp>
      <p:pic>
        <p:nvPicPr>
          <p:cNvPr id="107525" name="Picture 5" descr="image-vorteil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1773238"/>
            <a:ext cx="6153150" cy="4095750"/>
          </a:xfrm>
          <a:prstGeom prst="rect">
            <a:avLst/>
          </a:prstGeom>
          <a:noFill/>
        </p:spPr>
      </p:pic>
      <p:pic>
        <p:nvPicPr>
          <p:cNvPr id="107527" name="Picture 7" descr="images-anovosti-10-272-350x25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063" y="4149725"/>
            <a:ext cx="3333750" cy="2419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hlink"/>
                </a:solidFill>
              </a:rPr>
              <a:t>They are great tea lovers</a:t>
            </a:r>
            <a:endParaRPr lang="ru-RU" b="1">
              <a:solidFill>
                <a:schemeClr val="hlink"/>
              </a:solidFill>
            </a:endParaRPr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250" y="2060575"/>
            <a:ext cx="5937250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70" name="Picture 6" descr="outdoor-adventures-biking-family-ride-full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2133600"/>
            <a:ext cx="6581775" cy="4095750"/>
          </a:xfrm>
          <a:prstGeom prst="rect">
            <a:avLst/>
          </a:prstGeom>
          <a:noFill/>
        </p:spPr>
      </p:pic>
      <p:sp>
        <p:nvSpPr>
          <p:cNvPr id="113673" name="Text Box 9"/>
          <p:cNvSpPr txBox="1">
            <a:spLocks noChangeArrowheads="1"/>
          </p:cNvSpPr>
          <p:nvPr/>
        </p:nvSpPr>
        <p:spPr bwMode="auto">
          <a:xfrm>
            <a:off x="1258888" y="260350"/>
            <a:ext cx="67722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chemeClr val="hlink"/>
                </a:solidFill>
              </a:rPr>
              <a:t>They like cycling at the</a:t>
            </a:r>
          </a:p>
          <a:p>
            <a:pPr algn="ctr"/>
            <a:r>
              <a:rPr lang="en-US" sz="4000" b="1">
                <a:solidFill>
                  <a:schemeClr val="hlink"/>
                </a:solidFill>
              </a:rPr>
              <a:t> weekend.</a:t>
            </a:r>
            <a:endParaRPr lang="ru-RU" sz="4000" b="1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>
                <a:solidFill>
                  <a:schemeClr val="hlink"/>
                </a:solidFill>
              </a:rPr>
              <a:t>ГОСУДАРСТВЕННОЕ БЮДЖЕТНОЕ ОБРАЗОВАТЕЛЬНОЕ УЧЕРЕЖДЕНИЕ   ЦЕНТР ОБРАЗОВАНИЯ  №1454</a:t>
            </a:r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2276475"/>
            <a:ext cx="35290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3779838" y="2636838"/>
            <a:ext cx="51117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chemeClr val="hlink"/>
                </a:solidFill>
              </a:rPr>
              <a:t>ПОПОВА Т.Н., УЧИТЕЛЬ АНГЛИЙСКОГО ЯЗЫКА, ВЫСШАЯ КАТЕГОРИЯ, ОБЩИЙ СТАЖ-2</a:t>
            </a:r>
            <a:r>
              <a:rPr lang="en-US" sz="2400" b="1">
                <a:solidFill>
                  <a:schemeClr val="hlink"/>
                </a:solidFill>
              </a:rPr>
              <a:t>8</a:t>
            </a:r>
            <a:r>
              <a:rPr lang="ru-RU" sz="2400" b="1">
                <a:solidFill>
                  <a:schemeClr val="hlink"/>
                </a:solidFill>
              </a:rPr>
              <a:t> ЛЕТ, ПЕДАГОГИЧЕСКИЙ СТАЖ-1</a:t>
            </a:r>
            <a:r>
              <a:rPr lang="en-US" sz="2400" b="1">
                <a:solidFill>
                  <a:schemeClr val="hlink"/>
                </a:solidFill>
              </a:rPr>
              <a:t>9</a:t>
            </a:r>
            <a:r>
              <a:rPr lang="ru-RU" sz="2400" b="1">
                <a:solidFill>
                  <a:schemeClr val="hlink"/>
                </a:solidFill>
              </a:rPr>
              <a:t> ЛЕТ, В ДАННОЙ ШКОЛЕ-1</a:t>
            </a:r>
            <a:r>
              <a:rPr lang="en-US" sz="2400" b="1">
                <a:solidFill>
                  <a:schemeClr val="hlink"/>
                </a:solidFill>
              </a:rPr>
              <a:t>4 </a:t>
            </a:r>
            <a:r>
              <a:rPr lang="ru-RU" sz="2400" b="1">
                <a:solidFill>
                  <a:schemeClr val="hlink"/>
                </a:solidFill>
              </a:rPr>
              <a:t>ЛЕТ</a:t>
            </a:r>
            <a:r>
              <a:rPr lang="ru-RU" sz="1400" b="1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412875"/>
            <a:ext cx="7993063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1116013" y="188913"/>
            <a:ext cx="69056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hlink"/>
                </a:solidFill>
              </a:rPr>
              <a:t>They like gardening,</a:t>
            </a:r>
          </a:p>
          <a:p>
            <a:pPr algn="ctr"/>
            <a:r>
              <a:rPr lang="en-US" sz="3600" b="1">
                <a:solidFill>
                  <a:schemeClr val="hlink"/>
                </a:solidFill>
              </a:rPr>
              <a:t> when they have free time</a:t>
            </a:r>
            <a:endParaRPr lang="ru-RU" sz="3600" b="1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chemeClr val="hlink"/>
                </a:solidFill>
              </a:rPr>
              <a:t>They like walking in the countryside</a:t>
            </a:r>
            <a:endParaRPr lang="ru-RU" sz="4000" b="1">
              <a:solidFill>
                <a:schemeClr val="hlink"/>
              </a:solidFill>
            </a:endParaRPr>
          </a:p>
        </p:txBody>
      </p:sp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050" y="1989138"/>
            <a:ext cx="4876800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4" name="Picture 6" descr="93_extrimeironing_5043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150" y="1844675"/>
            <a:ext cx="5457825" cy="4095750"/>
          </a:xfrm>
          <a:prstGeom prst="rect">
            <a:avLst/>
          </a:prstGeom>
          <a:noFill/>
        </p:spPr>
      </p:pic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323850" y="549275"/>
            <a:ext cx="8589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hlink"/>
                </a:solidFill>
              </a:rPr>
              <a:t>The men like extreme ironing</a:t>
            </a:r>
            <a:endParaRPr lang="ru-RU" sz="4000" b="1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8" name="Picture 6" descr="144846-004-A89FEEA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6375" y="1412875"/>
            <a:ext cx="6134100" cy="4095750"/>
          </a:xfrm>
          <a:prstGeom prst="rect">
            <a:avLst/>
          </a:prstGeom>
          <a:noFill/>
        </p:spPr>
      </p:pic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468313" y="404813"/>
            <a:ext cx="8448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hlink"/>
                </a:solidFill>
              </a:rPr>
              <a:t>They like walking in the park</a:t>
            </a:r>
            <a:endParaRPr lang="ru-RU" sz="4000" b="1">
              <a:solidFill>
                <a:schemeClr val="hlink"/>
              </a:solidFill>
            </a:endParaRPr>
          </a:p>
        </p:txBody>
      </p:sp>
      <p:pic>
        <p:nvPicPr>
          <p:cNvPr id="90122" name="Picture 10" descr="kensington-garden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6013" y="1412875"/>
            <a:ext cx="6781800" cy="4095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hlink"/>
                </a:solidFill>
              </a:rPr>
              <a:t>Hide Park</a:t>
            </a:r>
            <a:endParaRPr lang="ru-RU" b="1">
              <a:solidFill>
                <a:schemeClr val="hlink"/>
              </a:solidFill>
            </a:endParaRPr>
          </a:p>
        </p:txBody>
      </p:sp>
      <p:pic>
        <p:nvPicPr>
          <p:cNvPr id="116743" name="Picture 7" descr="Hyde-Park-london-436381_1920_1440-1024x76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775" y="1916113"/>
            <a:ext cx="5457825" cy="4095750"/>
          </a:xfrm>
          <a:prstGeom prst="rect">
            <a:avLst/>
          </a:prstGeom>
          <a:noFill/>
        </p:spPr>
      </p:pic>
      <p:pic>
        <p:nvPicPr>
          <p:cNvPr id="116747" name="Picture 11" descr="hyde_park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1916113"/>
            <a:ext cx="1943100" cy="4103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7" name="Picture 7" descr="KensingtonGarden200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813" y="1773238"/>
            <a:ext cx="6400800" cy="4095750"/>
          </a:xfrm>
          <a:prstGeom prst="rect">
            <a:avLst/>
          </a:prstGeom>
          <a:noFill/>
        </p:spPr>
      </p:pic>
      <p:sp>
        <p:nvSpPr>
          <p:cNvPr id="117772" name="Text Box 12"/>
          <p:cNvSpPr txBox="1">
            <a:spLocks noChangeArrowheads="1"/>
          </p:cNvSpPr>
          <p:nvPr/>
        </p:nvSpPr>
        <p:spPr bwMode="auto">
          <a:xfrm>
            <a:off x="1692275" y="549275"/>
            <a:ext cx="61864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hlink"/>
                </a:solidFill>
              </a:rPr>
              <a:t>Kensington Garden</a:t>
            </a:r>
            <a:endParaRPr lang="ru-RU" sz="4400" b="1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5" name="Picture 9" descr="england-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86175" y="1844675"/>
            <a:ext cx="5457825" cy="4095750"/>
          </a:xfrm>
          <a:prstGeom prst="rect">
            <a:avLst/>
          </a:prstGeom>
          <a:noFill/>
        </p:spPr>
      </p:pic>
      <p:pic>
        <p:nvPicPr>
          <p:cNvPr id="111629" name="Picture 13" descr="25-cab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1844675"/>
            <a:ext cx="3305175" cy="4095750"/>
          </a:xfrm>
          <a:prstGeom prst="rect">
            <a:avLst/>
          </a:prstGeom>
          <a:noFill/>
        </p:spPr>
      </p:pic>
      <p:sp>
        <p:nvSpPr>
          <p:cNvPr id="111630" name="Text Box 14"/>
          <p:cNvSpPr txBox="1">
            <a:spLocks noChangeArrowheads="1"/>
          </p:cNvSpPr>
          <p:nvPr/>
        </p:nvSpPr>
        <p:spPr bwMode="auto">
          <a:xfrm>
            <a:off x="98425" y="476250"/>
            <a:ext cx="9045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hlink"/>
                </a:solidFill>
              </a:rPr>
              <a:t>The British respect their traditions</a:t>
            </a:r>
            <a:endParaRPr lang="ru-RU" sz="3600" b="1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chemeClr val="hlink"/>
                </a:solidFill>
                <a:effectLst/>
              </a:rPr>
              <a:t>British Symbols</a:t>
            </a:r>
            <a:br>
              <a:rPr lang="en-US" sz="4000" b="1">
                <a:solidFill>
                  <a:schemeClr val="hlink"/>
                </a:solidFill>
                <a:effectLst/>
              </a:rPr>
            </a:br>
            <a:r>
              <a:rPr lang="en-US" sz="4000" b="1">
                <a:solidFill>
                  <a:schemeClr val="hlink"/>
                </a:solidFill>
                <a:effectLst/>
              </a:rPr>
              <a:t>Buckingham Palace</a:t>
            </a:r>
            <a:endParaRPr lang="ru-RU" sz="4000" b="1">
              <a:solidFill>
                <a:schemeClr val="hlink"/>
              </a:solidFill>
              <a:effectLst/>
            </a:endParaRPr>
          </a:p>
        </p:txBody>
      </p:sp>
      <p:pic>
        <p:nvPicPr>
          <p:cNvPr id="125958" name="Picture 6" descr="buckinghampalac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1844675"/>
            <a:ext cx="7200900" cy="4095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chemeClr val="hlink"/>
                </a:solidFill>
                <a:effectLst/>
              </a:rPr>
              <a:t>British Symbols</a:t>
            </a:r>
            <a:br>
              <a:rPr lang="en-US" sz="4000" b="1">
                <a:solidFill>
                  <a:schemeClr val="hlink"/>
                </a:solidFill>
                <a:effectLst/>
              </a:rPr>
            </a:br>
            <a:r>
              <a:rPr lang="en-US" sz="4000" b="1">
                <a:solidFill>
                  <a:schemeClr val="hlink"/>
                </a:solidFill>
                <a:effectLst/>
              </a:rPr>
              <a:t>Westminster Abby</a:t>
            </a:r>
            <a:endParaRPr lang="ru-RU" sz="4000" b="1">
              <a:solidFill>
                <a:schemeClr val="hlink"/>
              </a:solidFill>
              <a:effectLst/>
            </a:endParaRPr>
          </a:p>
        </p:txBody>
      </p:sp>
      <p:pic>
        <p:nvPicPr>
          <p:cNvPr id="129031" name="Picture 7" descr="solsbery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713" y="1773238"/>
            <a:ext cx="5276850" cy="4095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chemeClr val="hlink"/>
                </a:solidFill>
                <a:effectLst/>
              </a:rPr>
              <a:t>British Symbols</a:t>
            </a:r>
            <a:br>
              <a:rPr lang="en-US" sz="4000" b="1">
                <a:solidFill>
                  <a:schemeClr val="hlink"/>
                </a:solidFill>
                <a:effectLst/>
              </a:rPr>
            </a:br>
            <a:r>
              <a:rPr lang="en-US" sz="4000" b="1">
                <a:solidFill>
                  <a:schemeClr val="hlink"/>
                </a:solidFill>
                <a:effectLst/>
              </a:rPr>
              <a:t>London Eye</a:t>
            </a:r>
            <a:endParaRPr lang="ru-RU" sz="4000" b="1">
              <a:solidFill>
                <a:schemeClr val="hlink"/>
              </a:solidFill>
              <a:effectLst/>
            </a:endParaRPr>
          </a:p>
        </p:txBody>
      </p:sp>
      <p:pic>
        <p:nvPicPr>
          <p:cNvPr id="126985" name="Picture 9" descr="5a386ff1f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1773238"/>
            <a:ext cx="7048500" cy="4095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4932363" y="1454150"/>
            <a:ext cx="38163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en-US" sz="2400" b="1">
                <a:solidFill>
                  <a:schemeClr val="hlink"/>
                </a:solidFill>
              </a:rPr>
              <a:t>O</a:t>
            </a:r>
            <a:r>
              <a:rPr lang="ru-RU" sz="2400" b="1">
                <a:solidFill>
                  <a:schemeClr val="hlink"/>
                </a:solidFill>
              </a:rPr>
              <a:t>ткрытый урок по теме «Британский образ жизни» в технологии</a:t>
            </a:r>
            <a:r>
              <a:rPr lang="en-US" sz="2400" b="1">
                <a:solidFill>
                  <a:schemeClr val="hlink"/>
                </a:solidFill>
              </a:rPr>
              <a:t>: </a:t>
            </a:r>
            <a:r>
              <a:rPr lang="ru-RU" sz="2400" b="1">
                <a:solidFill>
                  <a:schemeClr val="hlink"/>
                </a:solidFill>
              </a:rPr>
              <a:t>развитие критического мышления через чтение и письмо</a:t>
            </a:r>
            <a:r>
              <a:rPr lang="en-US" sz="2400" b="1">
                <a:solidFill>
                  <a:schemeClr val="hlink"/>
                </a:solidFill>
              </a:rPr>
              <a:t>.</a:t>
            </a:r>
          </a:p>
          <a:p>
            <a:pPr eaLnBrk="0" hangingPunct="0"/>
            <a:r>
              <a:rPr lang="ru-RU" sz="2400" b="1">
                <a:solidFill>
                  <a:schemeClr val="hlink"/>
                </a:solidFill>
              </a:rPr>
              <a:t>Приемы и методы работы н</a:t>
            </a:r>
            <a:r>
              <a:rPr lang="en-US" sz="2400" b="1">
                <a:solidFill>
                  <a:schemeClr val="hlink"/>
                </a:solidFill>
              </a:rPr>
              <a:t>a</a:t>
            </a:r>
            <a:r>
              <a:rPr lang="ru-RU" sz="2400" b="1">
                <a:solidFill>
                  <a:schemeClr val="hlink"/>
                </a:solidFill>
              </a:rPr>
              <a:t> уроке: шесть думающих шляп, синквейн</a:t>
            </a:r>
            <a:r>
              <a:rPr lang="ru-RU"/>
              <a:t> </a:t>
            </a:r>
          </a:p>
        </p:txBody>
      </p:sp>
      <p:pic>
        <p:nvPicPr>
          <p:cNvPr id="86020" name="Рисунок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836613"/>
            <a:ext cx="3095625" cy="4824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765175"/>
            <a:ext cx="8229600" cy="1139825"/>
          </a:xfrm>
        </p:spPr>
        <p:txBody>
          <a:bodyPr/>
          <a:lstStyle/>
          <a:p>
            <a:r>
              <a:rPr lang="en-US" sz="4000" b="1">
                <a:solidFill>
                  <a:schemeClr val="hlink"/>
                </a:solidFill>
                <a:effectLst/>
              </a:rPr>
              <a:t>British Symbols </a:t>
            </a:r>
            <a:br>
              <a:rPr lang="en-US" sz="4000" b="1">
                <a:solidFill>
                  <a:schemeClr val="hlink"/>
                </a:solidFill>
                <a:effectLst/>
              </a:rPr>
            </a:br>
            <a:r>
              <a:rPr lang="en-US" sz="4000" b="1">
                <a:solidFill>
                  <a:schemeClr val="hlink"/>
                </a:solidFill>
                <a:effectLst/>
              </a:rPr>
              <a:t>Trafalgar Square</a:t>
            </a:r>
            <a:br>
              <a:rPr lang="en-US" sz="4000" b="1">
                <a:solidFill>
                  <a:schemeClr val="hlink"/>
                </a:solidFill>
                <a:effectLst/>
              </a:rPr>
            </a:br>
            <a:r>
              <a:rPr lang="en-US" sz="4000" b="1">
                <a:solidFill>
                  <a:schemeClr val="hlink"/>
                </a:solidFill>
                <a:effectLst/>
              </a:rPr>
              <a:t/>
            </a:r>
            <a:br>
              <a:rPr lang="en-US" sz="4000" b="1">
                <a:solidFill>
                  <a:schemeClr val="hlink"/>
                </a:solidFill>
                <a:effectLst/>
              </a:rPr>
            </a:br>
            <a:endParaRPr lang="ru-RU" sz="4000" b="1">
              <a:solidFill>
                <a:schemeClr val="hlink"/>
              </a:solidFill>
              <a:effectLst/>
            </a:endParaRPr>
          </a:p>
        </p:txBody>
      </p:sp>
      <p:pic>
        <p:nvPicPr>
          <p:cNvPr id="130055" name="Picture 7" descr="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613" y="1844675"/>
            <a:ext cx="5429250" cy="4095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476250"/>
            <a:ext cx="7772400" cy="936625"/>
          </a:xfrm>
        </p:spPr>
        <p:txBody>
          <a:bodyPr/>
          <a:lstStyle/>
          <a:p>
            <a:r>
              <a:rPr lang="en-US" sz="5100" b="1">
                <a:solidFill>
                  <a:schemeClr val="hlink"/>
                </a:solidFill>
              </a:rPr>
              <a:t>CINQUAINS</a:t>
            </a:r>
            <a:endParaRPr lang="ru-RU" sz="5100" b="1">
              <a:solidFill>
                <a:schemeClr val="hlink"/>
              </a:solidFill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84213" y="1700213"/>
            <a:ext cx="49688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hlink"/>
                </a:solidFill>
              </a:rPr>
              <a:t>England</a:t>
            </a:r>
          </a:p>
          <a:p>
            <a:r>
              <a:rPr lang="en-US" sz="2400" b="1">
                <a:solidFill>
                  <a:schemeClr val="hlink"/>
                </a:solidFill>
              </a:rPr>
              <a:t>Beautiful, hospitable</a:t>
            </a:r>
          </a:p>
          <a:p>
            <a:r>
              <a:rPr lang="en-US" sz="2400" b="1">
                <a:solidFill>
                  <a:schemeClr val="hlink"/>
                </a:solidFill>
              </a:rPr>
              <a:t>Visit,  see,  admire</a:t>
            </a:r>
          </a:p>
          <a:p>
            <a:r>
              <a:rPr lang="en-US" sz="2400" b="1">
                <a:solidFill>
                  <a:schemeClr val="hlink"/>
                </a:solidFill>
              </a:rPr>
              <a:t>The country is worth visiting</a:t>
            </a:r>
          </a:p>
          <a:p>
            <a:r>
              <a:rPr lang="en-US" sz="2400" b="1">
                <a:solidFill>
                  <a:schemeClr val="hlink"/>
                </a:solidFill>
              </a:rPr>
              <a:t>The UK </a:t>
            </a:r>
          </a:p>
          <a:p>
            <a:r>
              <a:rPr lang="en-US" sz="2400" b="1"/>
              <a:t>Amatova Akylai 5”B”</a:t>
            </a:r>
            <a:endParaRPr lang="ru-RU" sz="2400" b="1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755650" y="4221163"/>
            <a:ext cx="76327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hlink"/>
                </a:solidFill>
              </a:rPr>
              <a:t>Scotland</a:t>
            </a:r>
          </a:p>
          <a:p>
            <a:r>
              <a:rPr lang="en-US" sz="2400" b="1">
                <a:solidFill>
                  <a:schemeClr val="hlink"/>
                </a:solidFill>
              </a:rPr>
              <a:t>Picturesque, with lots of lakes</a:t>
            </a:r>
          </a:p>
          <a:p>
            <a:r>
              <a:rPr lang="en-US" sz="2400" b="1">
                <a:solidFill>
                  <a:schemeClr val="hlink"/>
                </a:solidFill>
              </a:rPr>
              <a:t>Walk around,  go sightseeing,  remember</a:t>
            </a:r>
          </a:p>
          <a:p>
            <a:r>
              <a:rPr lang="en-US" sz="2400" b="1">
                <a:solidFill>
                  <a:schemeClr val="hlink"/>
                </a:solidFill>
              </a:rPr>
              <a:t>It is possible to see Lock Ness Monster</a:t>
            </a:r>
          </a:p>
          <a:p>
            <a:r>
              <a:rPr lang="en-US" sz="2400" b="1">
                <a:solidFill>
                  <a:schemeClr val="hlink"/>
                </a:solidFill>
              </a:rPr>
              <a:t>Great Britain</a:t>
            </a:r>
          </a:p>
          <a:p>
            <a:r>
              <a:rPr lang="en-US" sz="2400" b="1"/>
              <a:t>Korovyakovski Konstantin 5”B”</a:t>
            </a:r>
            <a:endParaRPr lang="ru-RU" sz="2400" b="1"/>
          </a:p>
        </p:txBody>
      </p:sp>
      <p:pic>
        <p:nvPicPr>
          <p:cNvPr id="3074" name="Picture 2" descr="http://im5-tub-ru.yandex.net/i?id=465625836-33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7629" y="2490192"/>
            <a:ext cx="1504950" cy="14287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847725"/>
          </a:xfrm>
        </p:spPr>
        <p:txBody>
          <a:bodyPr/>
          <a:lstStyle/>
          <a:p>
            <a:r>
              <a:rPr lang="en-US" b="1">
                <a:solidFill>
                  <a:schemeClr val="hlink"/>
                </a:solidFill>
              </a:rPr>
              <a:t>CINQUAINS</a:t>
            </a:r>
            <a:endParaRPr lang="ru-RU" b="1">
              <a:solidFill>
                <a:schemeClr val="hlink"/>
              </a:solidFill>
            </a:endParaRP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250825" y="3860800"/>
            <a:ext cx="77057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hlink"/>
                </a:solidFill>
              </a:rPr>
              <a:t>Wales</a:t>
            </a:r>
          </a:p>
          <a:p>
            <a:r>
              <a:rPr lang="en-US" sz="2400" b="1">
                <a:solidFill>
                  <a:schemeClr val="hlink"/>
                </a:solidFill>
              </a:rPr>
              <a:t>Wonderful, with lots of hills</a:t>
            </a:r>
          </a:p>
          <a:p>
            <a:r>
              <a:rPr lang="en-US" sz="2400" b="1">
                <a:solidFill>
                  <a:schemeClr val="hlink"/>
                </a:solidFill>
              </a:rPr>
              <a:t>Speak Welsh,  breed sheep,  make cheese</a:t>
            </a:r>
          </a:p>
          <a:p>
            <a:r>
              <a:rPr lang="en-US" sz="2400" b="1">
                <a:solidFill>
                  <a:schemeClr val="hlink"/>
                </a:solidFill>
              </a:rPr>
              <a:t>There are a lot of castles in Wales</a:t>
            </a:r>
          </a:p>
          <a:p>
            <a:r>
              <a:rPr lang="en-US" sz="2400" b="1">
                <a:solidFill>
                  <a:schemeClr val="hlink"/>
                </a:solidFill>
              </a:rPr>
              <a:t>The UK</a:t>
            </a:r>
          </a:p>
          <a:p>
            <a:r>
              <a:rPr lang="en-US" sz="2400" b="1"/>
              <a:t>Trusov Kirill 5”B”</a:t>
            </a:r>
          </a:p>
          <a:p>
            <a:endParaRPr lang="ru-RU" sz="2400" b="1"/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323850" y="1268413"/>
            <a:ext cx="8532813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hlink"/>
                </a:solidFill>
              </a:rPr>
              <a:t>Northern Ireland</a:t>
            </a:r>
          </a:p>
          <a:p>
            <a:r>
              <a:rPr lang="en-US" sz="2400" b="1">
                <a:solidFill>
                  <a:schemeClr val="hlink"/>
                </a:solidFill>
              </a:rPr>
              <a:t>Mysterious, fantastic</a:t>
            </a:r>
          </a:p>
          <a:p>
            <a:r>
              <a:rPr lang="en-US" sz="2400" b="1">
                <a:solidFill>
                  <a:schemeClr val="hlink"/>
                </a:solidFill>
              </a:rPr>
              <a:t>Listen to myths,  tell legends,  follow traditions</a:t>
            </a:r>
          </a:p>
          <a:p>
            <a:r>
              <a:rPr lang="en-US" sz="2400" b="1">
                <a:solidFill>
                  <a:schemeClr val="hlink"/>
                </a:solidFill>
              </a:rPr>
              <a:t>St. Patrick Day is very popular everywhere.</a:t>
            </a:r>
          </a:p>
          <a:p>
            <a:r>
              <a:rPr lang="en-US" sz="2400" b="1">
                <a:solidFill>
                  <a:schemeClr val="hlink"/>
                </a:solidFill>
              </a:rPr>
              <a:t>Great Britain</a:t>
            </a:r>
          </a:p>
          <a:p>
            <a:r>
              <a:rPr lang="en-US" sz="2400" b="1"/>
              <a:t>Martynova Irina 5”B”</a:t>
            </a:r>
          </a:p>
          <a:p>
            <a:endParaRPr lang="en-US" sz="2400" b="1"/>
          </a:p>
          <a:p>
            <a:endParaRPr lang="en-US" sz="2400" b="1">
              <a:solidFill>
                <a:srgbClr val="FFFF00"/>
              </a:solidFill>
            </a:endParaRPr>
          </a:p>
          <a:p>
            <a:endParaRPr lang="en-US"/>
          </a:p>
          <a:p>
            <a:endParaRPr lang="ru-RU"/>
          </a:p>
        </p:txBody>
      </p:sp>
      <p:pic>
        <p:nvPicPr>
          <p:cNvPr id="3074" name="Picture 2" descr="http://im5-tub-ru.yandex.net/i?id=465625836-33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7992" y="3066455"/>
            <a:ext cx="1504950" cy="14287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hlink"/>
                </a:solidFill>
              </a:rPr>
              <a:t>Homework</a:t>
            </a:r>
            <a:endParaRPr lang="ru-RU" b="1">
              <a:solidFill>
                <a:schemeClr val="hlink"/>
              </a:solidFill>
            </a:endParaRPr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611188" y="1484313"/>
            <a:ext cx="7921625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hlink"/>
                </a:solidFill>
              </a:rPr>
              <a:t>to read more about the British ways of life</a:t>
            </a:r>
          </a:p>
          <a:p>
            <a:pPr algn="ctr"/>
            <a:endParaRPr lang="en-US" sz="3600" b="1">
              <a:solidFill>
                <a:schemeClr val="hlink"/>
              </a:solidFill>
            </a:endParaRPr>
          </a:p>
          <a:p>
            <a:pPr algn="ctr"/>
            <a:endParaRPr lang="en-US" sz="3600" b="1">
              <a:solidFill>
                <a:schemeClr val="hlink"/>
              </a:solidFill>
            </a:endParaRPr>
          </a:p>
          <a:p>
            <a:pPr algn="ctr"/>
            <a:r>
              <a:rPr lang="en-US" sz="4000" b="1">
                <a:solidFill>
                  <a:schemeClr val="hlink"/>
                </a:solidFill>
              </a:rPr>
              <a:t>Home reading:</a:t>
            </a:r>
          </a:p>
          <a:p>
            <a:pPr algn="ctr"/>
            <a:r>
              <a:rPr lang="en-US" sz="4000" b="1">
                <a:solidFill>
                  <a:schemeClr val="hlink"/>
                </a:solidFill>
              </a:rPr>
              <a:t>Lesson 17</a:t>
            </a:r>
          </a:p>
          <a:p>
            <a:pPr algn="ctr"/>
            <a:r>
              <a:rPr lang="en-US" sz="4000" b="1">
                <a:solidFill>
                  <a:schemeClr val="hlink"/>
                </a:solidFill>
              </a:rPr>
              <a:t>George Mikes and his Book</a:t>
            </a:r>
          </a:p>
          <a:p>
            <a:pPr algn="ctr"/>
            <a:r>
              <a:rPr lang="en-US" sz="4000" b="1"/>
              <a:t> </a:t>
            </a:r>
            <a:endParaRPr lang="ru-RU" sz="4000" b="1"/>
          </a:p>
        </p:txBody>
      </p:sp>
      <p:pic>
        <p:nvPicPr>
          <p:cNvPr id="120839" name="Picture 2" descr="D:\документы по школе\4\Ima06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0"/>
            <a:ext cx="674846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40" name="Text Box 8"/>
          <p:cNvSpPr txBox="1">
            <a:spLocks noChangeArrowheads="1"/>
          </p:cNvSpPr>
          <p:nvPr/>
        </p:nvSpPr>
        <p:spPr bwMode="auto">
          <a:xfrm>
            <a:off x="2627313" y="765175"/>
            <a:ext cx="4356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8559F3"/>
                </a:solidFill>
              </a:rPr>
              <a:t>Homework</a:t>
            </a:r>
            <a:endParaRPr lang="ru-RU" sz="5400" b="1">
              <a:solidFill>
                <a:srgbClr val="8559F3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</p:spPr>
        <p:txBody>
          <a:bodyPr/>
          <a:lstStyle/>
          <a:p>
            <a:r>
              <a:rPr lang="en-US" b="1">
                <a:solidFill>
                  <a:schemeClr val="hlink"/>
                </a:solidFill>
              </a:rPr>
              <a:t>The British Ways of Life</a:t>
            </a:r>
            <a:endParaRPr lang="ru-RU" b="1">
              <a:solidFill>
                <a:schemeClr val="hlink"/>
              </a:solidFill>
            </a:endParaRPr>
          </a:p>
        </p:txBody>
      </p:sp>
      <p:pic>
        <p:nvPicPr>
          <p:cNvPr id="121860" name="Picture 4" descr="4603_b_13013158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1557338"/>
            <a:ext cx="6985000" cy="4751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1325" y="384175"/>
            <a:ext cx="8378825" cy="608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2060575"/>
            <a:ext cx="7777162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1092200" y="558800"/>
            <a:ext cx="66897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chemeClr val="hlink"/>
                </a:solidFill>
              </a:rPr>
              <a:t>The English like to talk</a:t>
            </a:r>
          </a:p>
          <a:p>
            <a:pPr algn="ctr"/>
            <a:r>
              <a:rPr lang="en-US" sz="4000" b="1">
                <a:solidFill>
                  <a:schemeClr val="hlink"/>
                </a:solidFill>
              </a:rPr>
              <a:t> about the weather</a:t>
            </a:r>
            <a:endParaRPr lang="ru-RU" sz="4000" b="1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r>
              <a:rPr lang="en-US" sz="4000" b="1">
                <a:solidFill>
                  <a:schemeClr val="hlink"/>
                </a:solidFill>
              </a:rPr>
              <a:t>Sunday papers appear on Sunday</a:t>
            </a:r>
            <a:endParaRPr lang="ru-RU" sz="4000" b="1">
              <a:solidFill>
                <a:schemeClr val="hlink"/>
              </a:solidFill>
            </a:endParaRPr>
          </a:p>
        </p:txBody>
      </p:sp>
      <p:pic>
        <p:nvPicPr>
          <p:cNvPr id="105477" name="Picture 5" descr="12990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1916113"/>
            <a:ext cx="7632700" cy="4456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773238"/>
            <a:ext cx="8208962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125413" y="238125"/>
            <a:ext cx="81232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hlink"/>
                </a:solidFill>
              </a:rPr>
              <a:t>Everyone in England loves cats</a:t>
            </a:r>
          </a:p>
          <a:p>
            <a:pPr algn="ctr"/>
            <a:r>
              <a:rPr lang="en-US" sz="3600" b="1">
                <a:solidFill>
                  <a:schemeClr val="hlink"/>
                </a:solidFill>
              </a:rPr>
              <a:t> and takes care of them</a:t>
            </a:r>
            <a:endParaRPr lang="ru-RU" sz="3600" b="1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chemeClr val="hlink"/>
                </a:solidFill>
              </a:rPr>
              <a:t>On the continent people show off their knowledge, in England they don’t do it</a:t>
            </a:r>
            <a:endParaRPr lang="ru-RU" sz="3600" b="1">
              <a:solidFill>
                <a:schemeClr val="hlink"/>
              </a:solidFill>
            </a:endParaRPr>
          </a:p>
        </p:txBody>
      </p:sp>
      <p:pic>
        <p:nvPicPr>
          <p:cNvPr id="106501" name="Picture 5" descr="86f054f3db91697d2500f0f80ab535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350" y="2060575"/>
            <a:ext cx="6264275" cy="4392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561</TotalTime>
  <Words>352</Words>
  <Application>Microsoft Office PowerPoint</Application>
  <PresentationFormat>Экран (4:3)</PresentationFormat>
  <Paragraphs>71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Times New Roman</vt:lpstr>
      <vt:lpstr>Verdana</vt:lpstr>
      <vt:lpstr>Wingdings</vt:lpstr>
      <vt:lpstr>Склон</vt:lpstr>
      <vt:lpstr>Слайд 1</vt:lpstr>
      <vt:lpstr>ГОСУДАРСТВЕННОЕ БЮДЖЕТНОЕ ОБРАЗОВАТЕЛЬНОЕ УЧЕРЕЖДЕНИЕ   ЦЕНТР ОБРАЗОВАНИЯ  №1454</vt:lpstr>
      <vt:lpstr>Слайд 3</vt:lpstr>
      <vt:lpstr>The British Ways of Life</vt:lpstr>
      <vt:lpstr>Слайд 5</vt:lpstr>
      <vt:lpstr>Слайд 6</vt:lpstr>
      <vt:lpstr>Sunday papers appear on Sunday</vt:lpstr>
      <vt:lpstr>Слайд 8</vt:lpstr>
      <vt:lpstr>On the continent people show off their knowledge, in England they don’t do it</vt:lpstr>
      <vt:lpstr>Слайд 10</vt:lpstr>
      <vt:lpstr>The English tell you neither a lie, nor the truth.</vt:lpstr>
      <vt:lpstr>In England every man dresses in some old clothes and don’t shave.</vt:lpstr>
      <vt:lpstr>Cricket is a game!</vt:lpstr>
      <vt:lpstr>They have good table manners</vt:lpstr>
      <vt:lpstr>Слайд 15</vt:lpstr>
      <vt:lpstr>The British like queuing</vt:lpstr>
      <vt:lpstr>They are very polite</vt:lpstr>
      <vt:lpstr>They are great tea lovers</vt:lpstr>
      <vt:lpstr>Слайд 19</vt:lpstr>
      <vt:lpstr>Слайд 20</vt:lpstr>
      <vt:lpstr>They like walking in the countryside</vt:lpstr>
      <vt:lpstr>Слайд 22</vt:lpstr>
      <vt:lpstr>Слайд 23</vt:lpstr>
      <vt:lpstr>Hide Park</vt:lpstr>
      <vt:lpstr>Слайд 25</vt:lpstr>
      <vt:lpstr>Слайд 26</vt:lpstr>
      <vt:lpstr>British Symbols Buckingham Palace</vt:lpstr>
      <vt:lpstr>British Symbols Westminster Abby</vt:lpstr>
      <vt:lpstr>British Symbols London Eye</vt:lpstr>
      <vt:lpstr>British Symbols  Trafalgar Square  </vt:lpstr>
      <vt:lpstr>CINQUAINS</vt:lpstr>
      <vt:lpstr>CINQUAINS</vt:lpstr>
      <vt:lpstr>Homework</vt:lpstr>
      <vt:lpstr>Слайд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Tanya</dc:creator>
  <cp:lastModifiedBy>re</cp:lastModifiedBy>
  <cp:revision>14</cp:revision>
  <dcterms:created xsi:type="dcterms:W3CDTF">2013-03-02T17:05:29Z</dcterms:created>
  <dcterms:modified xsi:type="dcterms:W3CDTF">2014-03-31T20:15:04Z</dcterms:modified>
</cp:coreProperties>
</file>