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79" r:id="rId10"/>
    <p:sldId id="268" r:id="rId11"/>
    <p:sldId id="280" r:id="rId12"/>
    <p:sldId id="281" r:id="rId13"/>
    <p:sldId id="282" r:id="rId14"/>
    <p:sldId id="301" r:id="rId15"/>
    <p:sldId id="283" r:id="rId16"/>
    <p:sldId id="284" r:id="rId17"/>
    <p:sldId id="285" r:id="rId18"/>
    <p:sldId id="269" r:id="rId19"/>
    <p:sldId id="302" r:id="rId20"/>
    <p:sldId id="303" r:id="rId21"/>
    <p:sldId id="304" r:id="rId22"/>
    <p:sldId id="286" r:id="rId23"/>
    <p:sldId id="288" r:id="rId24"/>
    <p:sldId id="290" r:id="rId25"/>
    <p:sldId id="291" r:id="rId26"/>
    <p:sldId id="292" r:id="rId27"/>
    <p:sldId id="293" r:id="rId28"/>
    <p:sldId id="294" r:id="rId29"/>
    <p:sldId id="295" r:id="rId30"/>
    <p:sldId id="297" r:id="rId31"/>
    <p:sldId id="298" r:id="rId32"/>
    <p:sldId id="300" r:id="rId33"/>
    <p:sldId id="278" r:id="rId34"/>
    <p:sldId id="265" r:id="rId35"/>
    <p:sldId id="266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5396" autoAdjust="0"/>
  </p:normalViewPr>
  <p:slideViewPr>
    <p:cSldViewPr>
      <p:cViewPr varScale="1">
        <p:scale>
          <a:sx n="44" d="100"/>
          <a:sy n="44" d="100"/>
        </p:scale>
        <p:origin x="-60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53041-442E-4966-B958-DAB56675C84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EF6D-01E9-4D10-A3AB-6DF158DC5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EEF6D-01E9-4D10-A3AB-6DF158DC5B5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54584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381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38200" y="381001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Book Antiqua" pitchFamily="18" charset="0"/>
              </a:rPr>
              <a:t>     Что такое аллергия?</a:t>
            </a:r>
            <a:br>
              <a:rPr lang="ru-RU" sz="4400" b="1" i="1" dirty="0" smtClean="0">
                <a:latin typeface="Book Antiqua" pitchFamily="18" charset="0"/>
              </a:rPr>
            </a:b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362200"/>
            <a:ext cx="441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 smtClean="0"/>
              <a:t>Выполнила</a:t>
            </a:r>
            <a:r>
              <a:rPr lang="en-US" sz="2800" i="1" dirty="0" smtClean="0"/>
              <a:t>: </a:t>
            </a:r>
            <a:r>
              <a:rPr lang="ru-RU" sz="2800" i="1" dirty="0" smtClean="0"/>
              <a:t>ученица </a:t>
            </a:r>
            <a:r>
              <a:rPr lang="en-US" sz="2800" i="1" dirty="0" smtClean="0"/>
              <a:t>9</a:t>
            </a:r>
            <a:r>
              <a:rPr lang="ru-RU" sz="2800" i="1" dirty="0" smtClean="0"/>
              <a:t> А класса                                   СОШ № 40 Иванова Ангелина</a:t>
            </a:r>
            <a:r>
              <a:rPr lang="en-US" sz="2800" i="1" dirty="0" smtClean="0"/>
              <a:t>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 Руководитель</a:t>
            </a:r>
            <a:r>
              <a:rPr lang="en-US" sz="2800" i="1" dirty="0" smtClean="0"/>
              <a:t>: </a:t>
            </a:r>
            <a:r>
              <a:rPr lang="ru-RU" sz="2800" i="1" dirty="0" smtClean="0"/>
              <a:t> учитель географии и биологии  Егорова С.С.</a:t>
            </a:r>
            <a:br>
              <a:rPr lang="ru-RU" sz="2800" i="1" dirty="0" smtClean="0"/>
            </a:b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ig_36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5999"/>
            <a:ext cx="6521450" cy="422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152400"/>
            <a:ext cx="8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Аллергены </a:t>
            </a:r>
            <a:r>
              <a:rPr lang="ru-RU" sz="2400" i="1" dirty="0" smtClean="0"/>
              <a:t>- </a:t>
            </a:r>
            <a:r>
              <a:rPr lang="ru-RU" sz="3200" i="1" dirty="0" smtClean="0"/>
              <a:t>чужеродные вещества, которые, поступая в организм, становятся основной причиной аллергических реакций 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304801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Аллергический ринит.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Picture 4" descr="nos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95400"/>
            <a:ext cx="60960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533401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Аллергический конъюнктивит.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Picture 6" descr="k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371600"/>
            <a:ext cx="562292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381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Поллиноз</a:t>
            </a:r>
            <a:r>
              <a:rPr lang="en-US" sz="3600" b="1" i="1" dirty="0" smtClean="0"/>
              <a:t> </a:t>
            </a:r>
            <a:r>
              <a:rPr lang="ru-RU" sz="3600" b="1" i="1" dirty="0" smtClean="0"/>
              <a:t>(сенная лихорадка)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1026" name="Picture 2" descr="H:\Documents and Settings\Loner\Рабочий стол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95400"/>
            <a:ext cx="6629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Бронхиальная астма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3" name="Picture 2" descr="C:\Documents and Settings\Admin.MICROSOF-383111\Рабочий стол\универ\Бронхиальная астма\allergi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3000" y="1524000"/>
            <a:ext cx="4419600" cy="4571999"/>
          </a:xfrm>
          <a:prstGeom prst="rect">
            <a:avLst/>
          </a:prstGeom>
          <a:noFill/>
        </p:spPr>
      </p:pic>
      <p:pic>
        <p:nvPicPr>
          <p:cNvPr id="4" name="Содержимое 3" descr="bronhit-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62600" y="1676400"/>
            <a:ext cx="3581400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9800" y="381001"/>
            <a:ext cx="464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Пищевая аллергия.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3" name="Picture 4" descr="33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48768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:\Documents and Settings\Loner\Рабочий стол\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524000"/>
            <a:ext cx="3733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lreakc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5"/>
            <a:ext cx="792162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200" y="3810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Крапивница.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3" name="Picture 4" descr="SpidInfo-212-Krapiv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371600"/>
            <a:ext cx="65532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2286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/>
              <a:t>Атопический</a:t>
            </a:r>
            <a:r>
              <a:rPr lang="ru-RU" sz="4000" b="1" i="1" dirty="0" smtClean="0"/>
              <a:t> дерматит</a:t>
            </a:r>
            <a:endParaRPr lang="ru-RU" sz="4000" b="1" i="1" dirty="0"/>
          </a:p>
        </p:txBody>
      </p:sp>
      <p:pic>
        <p:nvPicPr>
          <p:cNvPr id="3" name="Picture 6" descr="2738883_f5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95400"/>
            <a:ext cx="587375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74320"/>
            <a:ext cx="6266688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+mn-lt"/>
              </a:rPr>
              <a:t>Отек </a:t>
            </a:r>
            <a:r>
              <a:rPr lang="ru-RU" sz="4000" b="1" i="1" dirty="0" err="1" smtClean="0">
                <a:latin typeface="+mn-lt"/>
              </a:rPr>
              <a:t>Квинке</a:t>
            </a:r>
            <a:endParaRPr lang="ru-RU" sz="4000" b="1" i="1" dirty="0">
              <a:latin typeface="+mn-lt"/>
            </a:endParaRPr>
          </a:p>
        </p:txBody>
      </p:sp>
      <p:pic>
        <p:nvPicPr>
          <p:cNvPr id="2050" name="Picture 2" descr="H:\Documents and Settings\Loner\Рабочий стол\otek_kvin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4343400" cy="39624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4122269" cy="449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685800"/>
            <a:ext cx="670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Проблема:</a:t>
            </a:r>
            <a:r>
              <a:rPr lang="ru-RU" sz="3200" b="1" i="1" dirty="0" smtClean="0"/>
              <a:t> </a:t>
            </a:r>
            <a:r>
              <a:rPr lang="ru-RU" sz="3200" i="1" dirty="0" smtClean="0"/>
              <a:t>рост и распространение аллергических заболеваний среди детей и взрослых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9200" y="2362201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Актуальность темы</a:t>
            </a:r>
            <a:r>
              <a:rPr lang="en-US" sz="3600" b="1" i="1" dirty="0" smtClean="0"/>
              <a:t>: </a:t>
            </a:r>
            <a:endParaRPr lang="ru-RU" sz="3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9200" y="2971800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аллергические заболевания (A3) являются одними из наиболее распространенных хронических заболеваний, принимающихся  за потенциально опасные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304800"/>
            <a:ext cx="704088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+mn-lt"/>
              </a:rPr>
              <a:t>Экзема</a:t>
            </a:r>
            <a:endParaRPr lang="ru-RU" sz="4800" b="1" i="1" dirty="0">
              <a:latin typeface="+mn-lt"/>
            </a:endParaRPr>
          </a:p>
        </p:txBody>
      </p:sp>
      <p:pic>
        <p:nvPicPr>
          <p:cNvPr id="3074" name="Picture 2" descr="H:\Documents and Settings\Loner\Рабочий стол\1334650565_ozhog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28800"/>
            <a:ext cx="3810000" cy="4495800"/>
          </a:xfrm>
          <a:prstGeom prst="rect">
            <a:avLst/>
          </a:prstGeom>
          <a:noFill/>
        </p:spPr>
      </p:pic>
      <p:pic>
        <p:nvPicPr>
          <p:cNvPr id="3076" name="Picture 4" descr="H:\Documents and Settings\Loner\Рабочий стол\детск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752600"/>
            <a:ext cx="4038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320"/>
          </a:xfrm>
        </p:spPr>
        <p:txBody>
          <a:bodyPr/>
          <a:lstStyle/>
          <a:p>
            <a:r>
              <a:rPr lang="ru-RU" i="1" dirty="0" smtClean="0"/>
              <a:t>Анафилактический шок</a:t>
            </a:r>
            <a:endParaRPr lang="ru-RU" i="1" dirty="0"/>
          </a:p>
        </p:txBody>
      </p:sp>
      <p:pic>
        <p:nvPicPr>
          <p:cNvPr id="4099" name="Picture 3" descr="H:\Documents and Settings\Loner\Рабочий стол\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3714750" cy="5143500"/>
          </a:xfrm>
          <a:prstGeom prst="rect">
            <a:avLst/>
          </a:prstGeom>
          <a:noFill/>
        </p:spPr>
      </p:pic>
      <p:pic>
        <p:nvPicPr>
          <p:cNvPr id="4100" name="Picture 4" descr="H:\Documents and Settings\Loner\Рабочий стол\anafilakticheskiy_shok_simptom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371600"/>
            <a:ext cx="4572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990600" y="990600"/>
            <a:ext cx="815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71600" y="2286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Всего в 5 классах опрошено 95 человек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143000" y="12954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3810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Всего в 6 классах опрошено 59 человек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066800" y="12192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3048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Всего в 7 классах опрошено 85 человек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990600" y="12192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90600" y="3048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Всего в 8 классах опрошено 79 человек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990600" y="11430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2286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Всего в 9 классах опрошено 82 человека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066800" y="9906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95400" y="30480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Всего в 10 классах опрошено 46 человек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066800" y="11430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90600" y="2286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Всего в 11 классах опрошено 22 человека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1066800" y="11430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7400" y="3048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Всего опрошено 468 человек</a:t>
            </a:r>
            <a:endParaRPr lang="ru-RU" sz="3200" b="1" i="1" dirty="0"/>
          </a:p>
        </p:txBody>
      </p:sp>
      <p:graphicFrame>
        <p:nvGraphicFramePr>
          <p:cNvPr id="4" name="Диаграмма 3"/>
          <p:cNvGraphicFramePr/>
          <p:nvPr/>
        </p:nvGraphicFramePr>
        <p:xfrm flipV="1">
          <a:off x="1524000" y="1295400"/>
          <a:ext cx="6096000" cy="10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1599" y="1219200"/>
            <a:ext cx="739140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Цель</a:t>
            </a:r>
            <a:r>
              <a:rPr lang="en-US" sz="4400" b="1" i="1" dirty="0" smtClean="0"/>
              <a:t>:</a:t>
            </a:r>
            <a:r>
              <a:rPr lang="ru-RU" sz="4400" b="1" i="1" dirty="0" smtClean="0"/>
              <a:t> </a:t>
            </a:r>
            <a:r>
              <a:rPr lang="ru-RU" sz="4000" i="1" dirty="0" smtClean="0"/>
              <a:t>исследовать распространённость аллергических заболеваний среди учащихся 5 - 11 классов.</a:t>
            </a:r>
          </a:p>
          <a:p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99" y="228601"/>
          <a:ext cx="7848602" cy="6507189"/>
        </p:xfrm>
        <a:graphic>
          <a:graphicData uri="http://schemas.openxmlformats.org/drawingml/2006/table">
            <a:tbl>
              <a:tblPr/>
              <a:tblGrid>
                <a:gridCol w="616088"/>
                <a:gridCol w="933369"/>
                <a:gridCol w="989797"/>
                <a:gridCol w="846418"/>
                <a:gridCol w="769688"/>
                <a:gridCol w="3693242"/>
              </a:tblGrid>
              <a:tr h="7927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Возраст учащихся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учащихся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Имеющие    аллергию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Не имеющие аллергию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Виды </a:t>
                      </a:r>
                      <a:r>
                        <a:rPr lang="ru-RU" sz="1200" b="1" i="1" dirty="0">
                          <a:latin typeface="Times New Roman"/>
                          <a:ea typeface="Times New Roman"/>
                          <a:cs typeface="Times New Roman"/>
                        </a:rPr>
                        <a:t>аллергенов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5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а,б,в,г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11- 12 лет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     95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 13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 82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Шерсть, мех, пыль  - 3 ч,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цитрусовые – 6 ч, мед – 4 ч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5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а, б, 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12- 13 лет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59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  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50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Аскорбиновая кислота – 2 ч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ондитерские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изделия – 2 ч,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мед – 1 ч, шерсть – 4 ч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а, б, 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–14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85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      15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     70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Аскорбиновая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кислота – 2 ч,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ль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– 9 ч, цитрусове – 4 ч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а, б, 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14–15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79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67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Кондитерские изделия – 7 ч,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пыль – 3 ч, пыльца  – 2 ч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5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а,б,в,г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15–16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     82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60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Цитрусовые – 6 ч, клубника –1ч, хлорсодержащие средства – 4 ч, пыль – 4 ч, растения – 7 ч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а, б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16–17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     46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  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40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Цитрусовые – 4 ч, хлорсодержащие средства –2 ч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 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17–18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     22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  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18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Цитрусовые – 3 ч, краска – 1 ч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    468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    81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387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Преобладает пищевая аллергия на цитрусовые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255" marR="492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22860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381001"/>
            <a:ext cx="7848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Вывод</a:t>
            </a:r>
            <a:r>
              <a:rPr lang="en-US" sz="3600" b="1" i="1" dirty="0" smtClean="0"/>
              <a:t>: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b="1" i="1" dirty="0" smtClean="0"/>
              <a:t>*</a:t>
            </a:r>
            <a:r>
              <a:rPr lang="ru-RU" sz="3600" i="1" dirty="0" smtClean="0"/>
              <a:t>  пищевую аллергию имеют 38 человек (10%),</a:t>
            </a:r>
          </a:p>
          <a:p>
            <a:r>
              <a:rPr lang="ru-RU" sz="3600" i="1" dirty="0" smtClean="0"/>
              <a:t>* кожную аллергию имеют 13 человек (3%);</a:t>
            </a:r>
          </a:p>
          <a:p>
            <a:r>
              <a:rPr lang="ru-RU" sz="3600" i="1" dirty="0" smtClean="0"/>
              <a:t>* лекарственную аллергию имеют 4 человека (1%);</a:t>
            </a:r>
          </a:p>
          <a:p>
            <a:r>
              <a:rPr lang="ru-RU" sz="3600" i="1" dirty="0" smtClean="0"/>
              <a:t>* респираторную аллергию имеет 26 человек (6%);</a:t>
            </a:r>
          </a:p>
          <a:p>
            <a:r>
              <a:rPr lang="ru-RU" sz="3600" i="1" dirty="0" smtClean="0"/>
              <a:t>* 387 человек (80%) не имеют аллергии.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381000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ea typeface="Times New Roman" pitchFamily="18" charset="0"/>
                <a:cs typeface="Times New Roman" pitchFamily="18" charset="0"/>
              </a:rPr>
              <a:t>Причины, вызывающие аллергию: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 наследственность</a:t>
            </a:r>
            <a:r>
              <a:rPr lang="en-US" sz="32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3200" i="1" dirty="0" smtClean="0"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lang="ru-RU" sz="3200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экологичекие</a:t>
            </a:r>
            <a:r>
              <a:rPr lang="ru-RU" sz="32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проблемы</a:t>
            </a:r>
            <a:r>
              <a:rPr lang="en-US" sz="32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3200" i="1" dirty="0" smtClean="0">
              <a:latin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ea typeface="Times New Roman" pitchFamily="18" charset="0"/>
                <a:cs typeface="Times New Roman" pitchFamily="18" charset="0"/>
              </a:rPr>
              <a:t>*  длительный контакт с    аллергеном;</a:t>
            </a:r>
            <a:endParaRPr lang="ru-RU" sz="3200" i="1" dirty="0" smtClean="0"/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ea typeface="Times New Roman" pitchFamily="18" charset="0"/>
                <a:cs typeface="Times New Roman" pitchFamily="18" charset="0"/>
              </a:rPr>
              <a:t>*  температурные перепады</a:t>
            </a:r>
            <a:r>
              <a:rPr lang="en-US" sz="3200" i="1" dirty="0" smtClean="0">
                <a:ea typeface="Times New Roman" pitchFamily="18" charset="0"/>
                <a:cs typeface="Times New Roman" pitchFamily="18" charset="0"/>
              </a:rPr>
              <a:t>;</a:t>
            </a:r>
            <a:endParaRPr lang="ru-RU" sz="3200" i="1" dirty="0" smtClean="0"/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ea typeface="Times New Roman" pitchFamily="18" charset="0"/>
                <a:cs typeface="Times New Roman" pitchFamily="18" charset="0"/>
              </a:rPr>
              <a:t>*  стресс, вредные привычки</a:t>
            </a:r>
            <a:r>
              <a:rPr lang="en-US" sz="3200" i="1" dirty="0" smtClean="0">
                <a:ea typeface="Times New Roman" pitchFamily="18" charset="0"/>
                <a:cs typeface="Times New Roman" pitchFamily="18" charset="0"/>
              </a:rPr>
              <a:t>;</a:t>
            </a:r>
            <a:endParaRPr lang="ru-RU" sz="3200" i="1" dirty="0" smtClean="0"/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ea typeface="Times New Roman" pitchFamily="18" charset="0"/>
                <a:cs typeface="Times New Roman" pitchFamily="18" charset="0"/>
              </a:rPr>
              <a:t>*  некачественные продукты питания</a:t>
            </a:r>
            <a:r>
              <a:rPr lang="en-US" sz="3200" i="1" dirty="0" smtClean="0">
                <a:ea typeface="Times New Roman" pitchFamily="18" charset="0"/>
                <a:cs typeface="Times New Roman" pitchFamily="18" charset="0"/>
              </a:rPr>
              <a:t>;</a:t>
            </a:r>
            <a:endParaRPr lang="ru-RU" sz="3200" i="1" dirty="0" smtClean="0"/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ea typeface="Times New Roman" pitchFamily="18" charset="0"/>
                <a:cs typeface="Times New Roman" pitchFamily="18" charset="0"/>
              </a:rPr>
              <a:t>*  инфекции дыхательных путей</a:t>
            </a:r>
            <a:r>
              <a:rPr lang="en-US" sz="3200" i="1" dirty="0" smtClean="0"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/>
              <a:t>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/>
              <a:t>*  внутриквартирный образ жизни</a:t>
            </a:r>
            <a:r>
              <a:rPr lang="en-US" sz="3600" i="1" dirty="0" smtClean="0"/>
              <a:t>;</a:t>
            </a:r>
            <a:endParaRPr lang="ru-RU" sz="3600" i="1" dirty="0" smtClean="0"/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/>
              <a:t>*  паразитарные инфекции</a:t>
            </a:r>
            <a:r>
              <a:rPr lang="en-US" sz="3200" i="1" dirty="0" smtClean="0"/>
              <a:t>;</a:t>
            </a:r>
            <a:endParaRPr lang="ru-RU" sz="3200" i="1" dirty="0" smtClean="0"/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/>
              <a:t>*  лекарственная передозировка</a:t>
            </a:r>
            <a:r>
              <a:rPr lang="en-US" sz="3200" i="1" dirty="0" smtClean="0"/>
              <a:t>.</a:t>
            </a:r>
            <a:r>
              <a:rPr lang="ru-RU" sz="3200" i="1" dirty="0" smtClean="0"/>
              <a:t>     </a:t>
            </a:r>
            <a:endParaRPr lang="ru-RU" sz="3200" i="1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304800"/>
            <a:ext cx="74675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Рекомендации для больных аллергией. Как быть?</a:t>
            </a:r>
            <a:endParaRPr lang="ru-RU" sz="3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447800"/>
            <a:ext cx="7391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/>
              <a:t>*  Избегать контакта с аллергеном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/>
              <a:t>*  Лечить аллергические заболевания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/>
              <a:t>*  Лечить аллергию методом АСИТ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*  Соблюдать диету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*   Профилактика ОРВИ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*   Самоконтроль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/>
              <a:t>*   Освобождению от табачной зависимости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/>
              <a:t>*   Использование антигистаминных  средств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/>
              <a:t>*   Закаливание, позитивный эмоциональный настрой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/>
              <a:t>*   Нетрадиционная медицина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/>
              <a:t>*   Очищение кишечника от токсинов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/>
              <a:t>*   Гипоаллергенный быт</a:t>
            </a:r>
            <a:r>
              <a:rPr lang="en-US" sz="2400" dirty="0" smtClean="0"/>
              <a:t>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/>
              <a:t>*   Занятие спортом, пребывание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/>
              <a:t>      на свежем воздухе.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/>
          </a:p>
        </p:txBody>
      </p:sp>
      <p:pic>
        <p:nvPicPr>
          <p:cNvPr id="4" name="Picture 82" descr="acupuncture-to-bod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295400"/>
            <a:ext cx="25209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4" descr="enc_entry_47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876800"/>
            <a:ext cx="2374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3048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Результаты исследований</a:t>
            </a:r>
            <a:r>
              <a:rPr lang="en-US" sz="3600" b="1" i="1" dirty="0" smtClean="0"/>
              <a:t>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990600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i="1" dirty="0" smtClean="0"/>
              <a:t>*  изучили проблему аллергических заболеваний и их виды по литературным источникам;</a:t>
            </a:r>
          </a:p>
          <a:p>
            <a:pPr>
              <a:buNone/>
            </a:pPr>
            <a:r>
              <a:rPr lang="ru-RU" sz="3200" b="1" i="1" dirty="0" smtClean="0"/>
              <a:t>*</a:t>
            </a:r>
            <a:r>
              <a:rPr lang="ru-RU" sz="3200" i="1" dirty="0" smtClean="0"/>
              <a:t>  составили перечень вопросов анкеты для учащихся 5 - 11 классов, для выявления среди них склонных к аллергии;</a:t>
            </a:r>
          </a:p>
          <a:p>
            <a:pPr>
              <a:buNone/>
            </a:pPr>
            <a:r>
              <a:rPr lang="ru-RU" sz="3200" b="1" i="1" dirty="0" smtClean="0"/>
              <a:t>*</a:t>
            </a:r>
            <a:r>
              <a:rPr lang="ru-RU" sz="3200" i="1" dirty="0" smtClean="0"/>
              <a:t>  определили основные причины широкого распространения аллергических реакций;</a:t>
            </a:r>
          </a:p>
          <a:p>
            <a:pPr>
              <a:buNone/>
            </a:pPr>
            <a:r>
              <a:rPr lang="ru-RU" sz="3200" b="1" i="1" dirty="0" smtClean="0"/>
              <a:t>*  </a:t>
            </a:r>
            <a:r>
              <a:rPr lang="ru-RU" sz="3200" i="1" dirty="0" smtClean="0"/>
              <a:t>выявили количество болеющих аллергией  среди учеников нашей школы.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1447800"/>
            <a:ext cx="647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i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Спасибо за внимание!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3121122" y="3613666"/>
            <a:ext cx="2901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chemeClr val="bg1"/>
                </a:solidFill>
                <a:latin typeface="Book Antiqua" pitchFamily="18" charset="0"/>
              </a:rPr>
              <a:t>Берегите Ваше здоровье!</a:t>
            </a:r>
            <a:endParaRPr lang="ru-RU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0"/>
            <a:ext cx="4165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Задачи</a:t>
            </a:r>
            <a:r>
              <a:rPr lang="en-US" sz="4000" b="1" i="1" dirty="0" smtClean="0"/>
              <a:t>: 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6858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*   </a:t>
            </a:r>
            <a:r>
              <a:rPr lang="ru-RU" sz="3200" i="1" dirty="0" smtClean="0"/>
              <a:t>по литературным источникам изучить проблему аллергических заболеваний их виды;</a:t>
            </a:r>
          </a:p>
          <a:p>
            <a:r>
              <a:rPr lang="ru-RU" sz="3200" b="1" i="1" dirty="0" smtClean="0"/>
              <a:t>*</a:t>
            </a:r>
            <a:r>
              <a:rPr lang="ru-RU" sz="3200" i="1" dirty="0" smtClean="0"/>
              <a:t>   составить перечень вопросов анкеты для учащихся 5 - 11 классов, для выявления среди  них склонных к аллергии;</a:t>
            </a:r>
          </a:p>
          <a:p>
            <a:r>
              <a:rPr lang="ru-RU" sz="3200" b="1" i="1" dirty="0" smtClean="0"/>
              <a:t>*   </a:t>
            </a:r>
            <a:r>
              <a:rPr lang="ru-RU" sz="3200" i="1" dirty="0" smtClean="0"/>
              <a:t>определить основные причины широкого распространения аллергических реакций;</a:t>
            </a:r>
          </a:p>
          <a:p>
            <a:r>
              <a:rPr lang="ru-RU" sz="3200" b="1" i="1" dirty="0" smtClean="0"/>
              <a:t>*</a:t>
            </a:r>
            <a:r>
              <a:rPr lang="ru-RU" sz="3200" i="1" dirty="0" smtClean="0"/>
              <a:t>   провести анкетирование, выявить учащихся болеющих аллергией.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762000"/>
            <a:ext cx="3709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ГИПОТЕЗА</a:t>
            </a:r>
            <a:r>
              <a:rPr lang="en-US" sz="3600" b="1" i="1" dirty="0" smtClean="0"/>
              <a:t>: </a:t>
            </a:r>
            <a:endParaRPr lang="ru-RU" sz="3600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1371600"/>
            <a:ext cx="7467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ухудшение экологической обстановки, снижение качества пищевой продукции и лекарственных препаратов, приводит к массовому распространению и видовому разнообразию аллергических реакций.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990600"/>
            <a:ext cx="7086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Объект исследования</a:t>
            </a:r>
            <a:r>
              <a:rPr lang="en-US" sz="4000" b="1" i="1" dirty="0" smtClean="0"/>
              <a:t>: </a:t>
            </a:r>
            <a:r>
              <a:rPr lang="ru-RU" sz="4000" b="1" i="1" dirty="0" smtClean="0"/>
              <a:t> </a:t>
            </a:r>
            <a:r>
              <a:rPr lang="ru-RU" sz="4000" i="1" dirty="0" smtClean="0"/>
              <a:t>учащиеся 5 – 11 классов</a:t>
            </a:r>
          </a:p>
          <a:p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ru-RU" sz="4000" b="1" i="1" dirty="0" smtClean="0"/>
              <a:t>Предмет исследования</a:t>
            </a:r>
            <a:r>
              <a:rPr lang="en-US" sz="4000" b="1" i="1" dirty="0" smtClean="0"/>
              <a:t>: </a:t>
            </a:r>
            <a:endParaRPr lang="ru-RU" sz="4000" b="1" i="1" dirty="0" smtClean="0"/>
          </a:p>
          <a:p>
            <a:r>
              <a:rPr lang="ru-RU" sz="4000" i="1" dirty="0" smtClean="0"/>
              <a:t>аллергические заболевания учащихся 5 – 11  классов.</a:t>
            </a:r>
          </a:p>
          <a:p>
            <a:r>
              <a:rPr lang="ru-RU" sz="3600" b="1" i="1" dirty="0" smtClean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381001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cs typeface="Times New Roman" pitchFamily="18" charset="0"/>
              </a:rPr>
              <a:t>Методы исследования: </a:t>
            </a:r>
            <a:br>
              <a:rPr lang="ru-RU" sz="4400" b="1" i="1" dirty="0" smtClean="0"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600200"/>
            <a:ext cx="7162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i="1" dirty="0" smtClean="0">
                <a:cs typeface="Times New Roman" pitchFamily="18" charset="0"/>
              </a:rPr>
              <a:t>Наглядные</a:t>
            </a:r>
            <a:r>
              <a:rPr lang="ru-RU" sz="3600" b="1" dirty="0" smtClean="0">
                <a:cs typeface="Times New Roman" pitchFamily="18" charset="0"/>
              </a:rPr>
              <a:t> </a:t>
            </a:r>
            <a:r>
              <a:rPr lang="ru-RU" sz="3600" dirty="0" smtClean="0">
                <a:cs typeface="Times New Roman" pitchFamily="18" charset="0"/>
              </a:rPr>
              <a:t>– </a:t>
            </a:r>
            <a:r>
              <a:rPr lang="ru-RU" sz="3600" i="1" dirty="0" smtClean="0">
                <a:cs typeface="Times New Roman" pitchFamily="18" charset="0"/>
              </a:rPr>
              <a:t>поиск информации, литературно-аналитический, знакомство с иллюстрационными и фотоматериалами</a:t>
            </a:r>
          </a:p>
          <a:p>
            <a:pPr>
              <a:buNone/>
            </a:pPr>
            <a:r>
              <a:rPr lang="ru-RU" sz="3600" b="1" i="1" dirty="0" smtClean="0">
                <a:cs typeface="Times New Roman" pitchFamily="18" charset="0"/>
              </a:rPr>
              <a:t>Практические</a:t>
            </a:r>
            <a:r>
              <a:rPr lang="ru-RU" sz="3600" b="1" dirty="0" smtClean="0">
                <a:cs typeface="Times New Roman" pitchFamily="18" charset="0"/>
              </a:rPr>
              <a:t> </a:t>
            </a:r>
            <a:r>
              <a:rPr lang="uk-UA" sz="3600" b="1" dirty="0" smtClean="0">
                <a:cs typeface="Times New Roman" pitchFamily="18" charset="0"/>
              </a:rPr>
              <a:t>- </a:t>
            </a:r>
            <a:r>
              <a:rPr lang="ru-RU" sz="3600" i="1" dirty="0" smtClean="0">
                <a:cs typeface="Times New Roman" pitchFamily="18" charset="0"/>
              </a:rPr>
              <a:t>наблюдение, беседа, анкетирование,   описание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685800"/>
            <a:ext cx="4572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Аллергия</a:t>
            </a:r>
            <a:r>
              <a:rPr lang="ru-RU" sz="3200" b="1" i="1" dirty="0" smtClean="0"/>
              <a:t> </a:t>
            </a:r>
            <a:r>
              <a:rPr lang="ru-RU" sz="3200" dirty="0" smtClean="0"/>
              <a:t>– </a:t>
            </a:r>
            <a:r>
              <a:rPr lang="ru-RU" sz="3200" i="1" dirty="0" smtClean="0"/>
              <a:t>это необычная повышенная чувствительность к различным веществам, которые у большинства людей не вызывают болезненных реакций. </a:t>
            </a:r>
            <a:endParaRPr lang="ru-RU" sz="3200" i="1" dirty="0"/>
          </a:p>
        </p:txBody>
      </p:sp>
      <p:pic>
        <p:nvPicPr>
          <p:cNvPr id="3" name="Picture 7" descr="439714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838200"/>
            <a:ext cx="35448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3048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Признаки аллергии</a:t>
            </a:r>
            <a:endParaRPr lang="ru-RU" sz="3600" dirty="0"/>
          </a:p>
        </p:txBody>
      </p:sp>
      <p:pic>
        <p:nvPicPr>
          <p:cNvPr id="3" name="Picture 6" descr="4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371601"/>
            <a:ext cx="6165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747</Words>
  <PresentationFormat>Экран (4:3)</PresentationFormat>
  <Paragraphs>178</Paragraphs>
  <Slides>35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Бронхиальная астма</vt:lpstr>
      <vt:lpstr>Слайд 15</vt:lpstr>
      <vt:lpstr>Слайд 16</vt:lpstr>
      <vt:lpstr>Слайд 17</vt:lpstr>
      <vt:lpstr>Слайд 18</vt:lpstr>
      <vt:lpstr>Отек Квинке</vt:lpstr>
      <vt:lpstr>Экзема</vt:lpstr>
      <vt:lpstr>Анафилактический шок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Loner-XP</cp:lastModifiedBy>
  <cp:revision>58</cp:revision>
  <dcterms:modified xsi:type="dcterms:W3CDTF">2002-01-01T04:06:55Z</dcterms:modified>
</cp:coreProperties>
</file>