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3" r:id="rId22"/>
    <p:sldId id="286" r:id="rId23"/>
    <p:sldId id="284" r:id="rId24"/>
    <p:sldId id="287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</p:spPr>
      </p:pic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</p:spPr>
      </p:pic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</p:spPr>
      </p:pic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77;&#1079;&#1077;&#1085;&#1090;&#1072;&#1094;&#1080;&#1103;%20Microsoft%20PowerPoint.pptx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685800" y="2130480"/>
            <a:ext cx="7770240" cy="1468080"/>
          </a:xfrm>
          <a:prstGeom prst="rect">
            <a:avLst/>
          </a:prstGeom>
        </p:spPr>
      </p:sp>
      <p:sp>
        <p:nvSpPr>
          <p:cNvPr id="141" name="CustomShape 2"/>
          <p:cNvSpPr/>
          <p:nvPr/>
        </p:nvSpPr>
        <p:spPr>
          <a:xfrm>
            <a:off x="745920" y="1938960"/>
            <a:ext cx="7635240" cy="3975840"/>
          </a:xfrm>
          <a:prstGeom prst="rect">
            <a:avLst/>
          </a:prstGeom>
        </p:spPr>
      </p:sp>
      <p:pic>
        <p:nvPicPr>
          <p:cNvPr id="142" name="Рисунок 141"/>
          <p:cNvPicPr/>
          <p:nvPr/>
        </p:nvPicPr>
        <p:blipFill>
          <a:blip r:embed="rId2"/>
          <a:stretch>
            <a:fillRect/>
          </a:stretch>
        </p:blipFill>
        <p:spPr>
          <a:xfrm>
            <a:off x="1800" y="0"/>
            <a:ext cx="9140760" cy="691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Рисунок 163"/>
          <p:cNvPicPr/>
          <p:nvPr/>
        </p:nvPicPr>
        <p:blipFill>
          <a:blip r:embed="rId2"/>
          <a:stretch>
            <a:fillRect/>
          </a:stretch>
        </p:blipFill>
        <p:spPr>
          <a:xfrm>
            <a:off x="576000" y="561240"/>
            <a:ext cx="3240000" cy="2462760"/>
          </a:xfrm>
          <a:prstGeom prst="rect">
            <a:avLst/>
          </a:prstGeom>
        </p:spPr>
      </p:pic>
      <p:pic>
        <p:nvPicPr>
          <p:cNvPr id="165" name="Рисунок 164"/>
          <p:cNvPicPr/>
          <p:nvPr/>
        </p:nvPicPr>
        <p:blipFill>
          <a:blip r:embed="rId3"/>
          <a:stretch>
            <a:fillRect/>
          </a:stretch>
        </p:blipFill>
        <p:spPr>
          <a:xfrm>
            <a:off x="3301920" y="2589840"/>
            <a:ext cx="2619000" cy="1742760"/>
          </a:xfrm>
          <a:prstGeom prst="rect">
            <a:avLst/>
          </a:prstGeom>
        </p:spPr>
      </p:pic>
      <p:pic>
        <p:nvPicPr>
          <p:cNvPr id="166" name="Рисунок 165"/>
          <p:cNvPicPr/>
          <p:nvPr/>
        </p:nvPicPr>
        <p:blipFill>
          <a:blip r:embed="rId4"/>
          <a:stretch>
            <a:fillRect/>
          </a:stretch>
        </p:blipFill>
        <p:spPr>
          <a:xfrm>
            <a:off x="3096000" y="2520000"/>
            <a:ext cx="2880000" cy="1944000"/>
          </a:xfrm>
          <a:prstGeom prst="rect">
            <a:avLst/>
          </a:prstGeom>
        </p:spPr>
      </p:pic>
      <p:pic>
        <p:nvPicPr>
          <p:cNvPr id="167" name="Рисунок 166"/>
          <p:cNvPicPr/>
          <p:nvPr/>
        </p:nvPicPr>
        <p:blipFill>
          <a:blip r:embed="rId5"/>
          <a:stretch>
            <a:fillRect/>
          </a:stretch>
        </p:blipFill>
        <p:spPr>
          <a:xfrm>
            <a:off x="5688000" y="4176000"/>
            <a:ext cx="2808000" cy="216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251640" y="548640"/>
            <a:ext cx="8638920" cy="2086200"/>
          </a:xfrm>
          <a:prstGeom prst="rect">
            <a:avLst/>
          </a:prstGeom>
        </p:spPr>
      </p:sp>
      <p:sp>
        <p:nvSpPr>
          <p:cNvPr id="169" name="CustomShape 2"/>
          <p:cNvSpPr/>
          <p:nvPr/>
        </p:nvSpPr>
        <p:spPr>
          <a:xfrm>
            <a:off x="1371600" y="3886200"/>
            <a:ext cx="6398640" cy="1750320"/>
          </a:xfrm>
          <a:prstGeom prst="rect">
            <a:avLst/>
          </a:prstGeom>
        </p:spPr>
      </p:sp>
      <p:sp>
        <p:nvSpPr>
          <p:cNvPr id="170" name="CustomShape 3"/>
          <p:cNvSpPr/>
          <p:nvPr/>
        </p:nvSpPr>
        <p:spPr>
          <a:xfrm>
            <a:off x="504000" y="548640"/>
            <a:ext cx="8062560" cy="58579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4400" b="1">
                <a:solidFill>
                  <a:srgbClr val="000080"/>
                </a:solidFill>
                <a:latin typeface="Times New Roman"/>
                <a:ea typeface="DejaVu Sans"/>
              </a:rPr>
              <a:t>Закончите предложение: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4400" b="1">
                <a:solidFill>
                  <a:srgbClr val="000080"/>
                </a:solidFill>
                <a:latin typeface="Times New Roman"/>
                <a:ea typeface="DejaVu Sans"/>
              </a:rPr>
              <a:t>«Консистенция каши зависит</a:t>
            </a:r>
            <a:endParaRPr/>
          </a:p>
          <a:p>
            <a:pPr>
              <a:lnSpc>
                <a:spcPct val="100000"/>
              </a:lnSpc>
            </a:pPr>
            <a:r>
              <a:rPr lang="ru-RU" sz="4400" b="1">
                <a:solidFill>
                  <a:srgbClr val="000080"/>
                </a:solidFill>
                <a:latin typeface="Times New Roman"/>
                <a:ea typeface="DejaVu Sans"/>
              </a:rPr>
              <a:t> от соотношения____________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Рисунок 170"/>
          <p:cNvPicPr/>
          <p:nvPr/>
        </p:nvPicPr>
        <p:blipFill>
          <a:blip r:embed="rId2"/>
          <a:stretch>
            <a:fillRect/>
          </a:stretch>
        </p:blipFill>
        <p:spPr>
          <a:xfrm>
            <a:off x="2160000" y="1811520"/>
            <a:ext cx="4257000" cy="2724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432000" y="360000"/>
            <a:ext cx="7990560" cy="4462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4400" b="1">
                <a:solidFill>
                  <a:srgbClr val="000080"/>
                </a:solidFill>
                <a:latin typeface="Times New Roman"/>
                <a:ea typeface="Times New Roman"/>
              </a:rPr>
              <a:t>Почему многие крупы для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4400" b="1">
                <a:solidFill>
                  <a:srgbClr val="000080"/>
                </a:solidFill>
                <a:latin typeface="Times New Roman"/>
                <a:ea typeface="Times New Roman"/>
              </a:rPr>
              <a:t>вязких молочных каш до полуготовности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4400" b="1">
                <a:solidFill>
                  <a:srgbClr val="000080"/>
                </a:solidFill>
                <a:latin typeface="Times New Roman"/>
                <a:ea typeface="Times New Roman"/>
              </a:rPr>
              <a:t>варят в воде?</a:t>
            </a:r>
            <a:endParaRPr/>
          </a:p>
        </p:txBody>
      </p:sp>
      <p:sp>
        <p:nvSpPr>
          <p:cNvPr id="173" name="CustomShape 2"/>
          <p:cNvSpPr/>
          <p:nvPr/>
        </p:nvSpPr>
        <p:spPr>
          <a:xfrm>
            <a:off x="1371600" y="3886200"/>
            <a:ext cx="6398640" cy="1750320"/>
          </a:xfrm>
          <a:prstGeom prst="rect">
            <a:avLst/>
          </a:prstGeom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Рисунок 173"/>
          <p:cNvPicPr/>
          <p:nvPr/>
        </p:nvPicPr>
        <p:blipFill>
          <a:blip r:embed="rId2"/>
          <a:stretch>
            <a:fillRect/>
          </a:stretch>
        </p:blipFill>
        <p:spPr>
          <a:xfrm>
            <a:off x="576000" y="648000"/>
            <a:ext cx="3528000" cy="3024000"/>
          </a:xfrm>
          <a:prstGeom prst="rect">
            <a:avLst/>
          </a:prstGeom>
        </p:spPr>
      </p:pic>
      <p:pic>
        <p:nvPicPr>
          <p:cNvPr id="175" name="Рисунок 174"/>
          <p:cNvPicPr/>
          <p:nvPr/>
        </p:nvPicPr>
        <p:blipFill>
          <a:blip r:embed="rId3"/>
          <a:stretch>
            <a:fillRect/>
          </a:stretch>
        </p:blipFill>
        <p:spPr>
          <a:xfrm>
            <a:off x="4248000" y="3168000"/>
            <a:ext cx="4104000" cy="30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720000" y="504000"/>
            <a:ext cx="7486560" cy="5686560"/>
          </a:xfrm>
          <a:prstGeom prst="rect">
            <a:avLst/>
          </a:prstGeom>
        </p:spPr>
      </p:sp>
      <p:sp>
        <p:nvSpPr>
          <p:cNvPr id="177" name="CustomShape 2"/>
          <p:cNvSpPr/>
          <p:nvPr/>
        </p:nvSpPr>
        <p:spPr>
          <a:xfrm>
            <a:off x="0" y="2349000"/>
            <a:ext cx="9034200" cy="4390200"/>
          </a:xfrm>
          <a:prstGeom prst="rect">
            <a:avLst/>
          </a:prstGeom>
        </p:spPr>
      </p:sp>
      <p:sp>
        <p:nvSpPr>
          <p:cNvPr id="178" name="CustomShape 3"/>
          <p:cNvSpPr/>
          <p:nvPr/>
        </p:nvSpPr>
        <p:spPr>
          <a:xfrm>
            <a:off x="432000" y="432000"/>
            <a:ext cx="8206560" cy="58305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4400" b="1">
                <a:solidFill>
                  <a:srgbClr val="000080"/>
                </a:solidFill>
                <a:latin typeface="Times New Roman"/>
                <a:ea typeface="DejaVu Sans"/>
              </a:rPr>
              <a:t>Почему манную крупу при </a:t>
            </a:r>
            <a:endParaRPr/>
          </a:p>
          <a:p>
            <a:pPr>
              <a:lnSpc>
                <a:spcPct val="100000"/>
              </a:lnSpc>
            </a:pPr>
            <a:r>
              <a:rPr lang="ru-RU" sz="4400" b="1">
                <a:solidFill>
                  <a:srgbClr val="000080"/>
                </a:solidFill>
                <a:latin typeface="Times New Roman"/>
                <a:ea typeface="DejaVu Sans"/>
              </a:rPr>
              <a:t>заваривании засыпают тонкой </a:t>
            </a:r>
            <a:endParaRPr/>
          </a:p>
          <a:p>
            <a:pPr>
              <a:lnSpc>
                <a:spcPct val="100000"/>
              </a:lnSpc>
            </a:pPr>
            <a:r>
              <a:rPr lang="ru-RU" sz="4400" b="1">
                <a:solidFill>
                  <a:srgbClr val="000080"/>
                </a:solidFill>
                <a:latin typeface="Times New Roman"/>
                <a:ea typeface="DejaVu Sans"/>
              </a:rPr>
              <a:t>струйкой?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79" name="Рисунок 178"/>
          <p:cNvPicPr/>
          <p:nvPr/>
        </p:nvPicPr>
        <p:blipFill>
          <a:blip r:embed="rId2"/>
          <a:stretch>
            <a:fillRect/>
          </a:stretch>
        </p:blipFill>
        <p:spPr>
          <a:xfrm>
            <a:off x="4392000" y="3384000"/>
            <a:ext cx="4032000" cy="2878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432000" y="504000"/>
            <a:ext cx="8134560" cy="59025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400" b="1" dirty="0">
                <a:solidFill>
                  <a:srgbClr val="000080"/>
                </a:solidFill>
                <a:latin typeface="Times New Roman"/>
                <a:ea typeface="DejaVu Sans"/>
              </a:rPr>
              <a:t>  Для запеканки рисовой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4400" b="1" dirty="0">
                <a:solidFill>
                  <a:srgbClr val="000080"/>
                </a:solidFill>
                <a:latin typeface="Times New Roman"/>
                <a:ea typeface="DejaVu Sans"/>
              </a:rPr>
              <a:t>варят кашу: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4400" b="1" dirty="0">
                <a:solidFill>
                  <a:srgbClr val="000080"/>
                </a:solidFill>
                <a:latin typeface="Times New Roman"/>
                <a:ea typeface="DejaVu Sans"/>
              </a:rPr>
              <a:t>  а) рассыпчатую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4400" b="1" dirty="0">
                <a:solidFill>
                  <a:srgbClr val="000080"/>
                </a:solidFill>
                <a:latin typeface="Times New Roman"/>
                <a:ea typeface="DejaVu Sans"/>
              </a:rPr>
              <a:t>  б) вязкую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4400" b="1" dirty="0">
                <a:solidFill>
                  <a:srgbClr val="000080"/>
                </a:solidFill>
                <a:latin typeface="Times New Roman"/>
                <a:ea typeface="DejaVu Sans"/>
              </a:rPr>
              <a:t>  в) жидкую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pic>
        <p:nvPicPr>
          <p:cNvPr id="182" name="Рисунок 191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548680"/>
            <a:ext cx="3528392" cy="27363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4087341" cy="272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048616"/>
          </a:xfrm>
        </p:spPr>
        <p:txBody>
          <a:bodyPr/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Какую кашу запекают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с молочными пенками?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5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619250"/>
            <a:ext cx="528637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38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1371600" y="3886200"/>
            <a:ext cx="6399000" cy="1750680"/>
          </a:xfrm>
          <a:prstGeom prst="rect">
            <a:avLst/>
          </a:prstGeom>
        </p:spPr>
      </p:sp>
      <p:pic>
        <p:nvPicPr>
          <p:cNvPr id="144" name="Рисунок 143"/>
          <p:cNvPicPr/>
          <p:nvPr/>
        </p:nvPicPr>
        <p:blipFill>
          <a:blip r:embed="rId2"/>
          <a:stretch>
            <a:fillRect/>
          </a:stretch>
        </p:blipFill>
        <p:spPr>
          <a:xfrm>
            <a:off x="4608000" y="3330000"/>
            <a:ext cx="4404960" cy="3526560"/>
          </a:xfrm>
          <a:prstGeom prst="rect">
            <a:avLst/>
          </a:prstGeom>
        </p:spPr>
      </p:pic>
      <p:pic>
        <p:nvPicPr>
          <p:cNvPr id="145" name="Рисунок 144"/>
          <p:cNvPicPr/>
          <p:nvPr/>
        </p:nvPicPr>
        <p:blipFill>
          <a:blip r:embed="rId3"/>
          <a:stretch>
            <a:fillRect/>
          </a:stretch>
        </p:blipFill>
        <p:spPr>
          <a:xfrm>
            <a:off x="46080" y="-1080"/>
            <a:ext cx="4632480" cy="3329640"/>
          </a:xfrm>
          <a:prstGeom prst="rect">
            <a:avLst/>
          </a:prstGeom>
        </p:spPr>
      </p:pic>
      <p:sp>
        <p:nvSpPr>
          <p:cNvPr id="146" name="CustomShape 2"/>
          <p:cNvSpPr/>
          <p:nvPr/>
        </p:nvSpPr>
        <p:spPr>
          <a:xfrm rot="20434751">
            <a:off x="-57600" y="2132856"/>
            <a:ext cx="9201600" cy="2088232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7200" b="1" i="1" dirty="0">
                <a:solidFill>
                  <a:srgbClr val="000080"/>
                </a:solidFill>
                <a:latin typeface="Times New Roman"/>
                <a:ea typeface="DejaVu Sans"/>
              </a:rPr>
              <a:t>ЗНАЧЕНИЕ КРУП В ПИТАНИИ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408656"/>
          </a:xfrm>
        </p:spPr>
        <p:txBody>
          <a:bodyPr/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Для какой каши крупу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перемешивают 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и подсушивают 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 сырыми яйцами?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06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0"/>
          <a:stretch/>
        </p:blipFill>
        <p:spPr bwMode="auto">
          <a:xfrm>
            <a:off x="1714500" y="1576389"/>
            <a:ext cx="5715000" cy="341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77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671760" y="634320"/>
            <a:ext cx="7807320" cy="1143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1" i="1">
                <a:solidFill>
                  <a:srgbClr val="000080"/>
                </a:solidFill>
                <a:latin typeface="Times New Roman"/>
                <a:ea typeface="DejaVu Sans"/>
              </a:rPr>
              <a:t>ИСТОРИЯ КАШИ</a:t>
            </a:r>
            <a:endParaRPr/>
          </a:p>
        </p:txBody>
      </p:sp>
      <p:sp>
        <p:nvSpPr>
          <p:cNvPr id="184" name="CustomShape 2"/>
          <p:cNvSpPr/>
          <p:nvPr/>
        </p:nvSpPr>
        <p:spPr>
          <a:xfrm>
            <a:off x="745920" y="1938960"/>
            <a:ext cx="7635240" cy="39758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just"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Times New Roman"/>
                <a:ea typeface="DejaVu Sans"/>
              </a:rPr>
              <a:t>  Ученые считают, что она даже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Times New Roman"/>
                <a:ea typeface="DejaVu Sans"/>
              </a:rPr>
              <a:t> старше хлеба, так как каша —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Times New Roman"/>
                <a:ea typeface="DejaVu Sans"/>
              </a:rPr>
              <a:t> первое, что человек научился готовить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Times New Roman"/>
                <a:ea typeface="DejaVu Sans"/>
              </a:rPr>
              <a:t> из зерна</a:t>
            </a:r>
            <a:r>
              <a:rPr lang="ru-RU" sz="3200">
                <a:solidFill>
                  <a:srgbClr val="000080"/>
                </a:solidFill>
                <a:latin typeface="Times New Roman"/>
                <a:ea typeface="DejaVu Sans"/>
              </a:rPr>
              <a:t> </a:t>
            </a:r>
            <a:endParaRPr/>
          </a:p>
        </p:txBody>
      </p:sp>
      <p:pic>
        <p:nvPicPr>
          <p:cNvPr id="185" name="Рисунок 171"/>
          <p:cNvPicPr/>
          <p:nvPr/>
        </p:nvPicPr>
        <p:blipFill>
          <a:blip r:embed="rId2"/>
          <a:stretch>
            <a:fillRect/>
          </a:stretch>
        </p:blipFill>
        <p:spPr>
          <a:xfrm>
            <a:off x="530280" y="3815640"/>
            <a:ext cx="2995920" cy="2422080"/>
          </a:xfrm>
          <a:prstGeom prst="rect">
            <a:avLst/>
          </a:prstGeom>
        </p:spPr>
      </p:pic>
      <p:pic>
        <p:nvPicPr>
          <p:cNvPr id="186" name="Рисунок 172"/>
          <p:cNvPicPr/>
          <p:nvPr/>
        </p:nvPicPr>
        <p:blipFill>
          <a:blip r:embed="rId3"/>
          <a:stretch>
            <a:fillRect/>
          </a:stretch>
        </p:blipFill>
        <p:spPr>
          <a:xfrm>
            <a:off x="5327640" y="3959640"/>
            <a:ext cx="3166560" cy="244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671760" y="634320"/>
            <a:ext cx="7807320" cy="1143360"/>
          </a:xfrm>
          <a:prstGeom prst="rect">
            <a:avLst/>
          </a:prstGeom>
        </p:spPr>
      </p:sp>
      <p:sp>
        <p:nvSpPr>
          <p:cNvPr id="188" name="CustomShape 2"/>
          <p:cNvSpPr/>
          <p:nvPr/>
        </p:nvSpPr>
        <p:spPr>
          <a:xfrm>
            <a:off x="745920" y="1938960"/>
            <a:ext cx="7635240" cy="3975840"/>
          </a:xfrm>
          <a:prstGeom prst="rect">
            <a:avLst/>
          </a:prstGeom>
        </p:spPr>
      </p:sp>
      <p:pic>
        <p:nvPicPr>
          <p:cNvPr id="189" name="Рисунок 175"/>
          <p:cNvPicPr/>
          <p:nvPr/>
        </p:nvPicPr>
        <p:blipFill>
          <a:blip r:embed="rId2"/>
          <a:stretch>
            <a:fillRect/>
          </a:stretch>
        </p:blipFill>
        <p:spPr>
          <a:xfrm>
            <a:off x="4536000" y="504000"/>
            <a:ext cx="3959640" cy="2951640"/>
          </a:xfrm>
          <a:prstGeom prst="rect">
            <a:avLst/>
          </a:prstGeom>
        </p:spPr>
      </p:pic>
      <p:pic>
        <p:nvPicPr>
          <p:cNvPr id="190" name="Рисунок 176"/>
          <p:cNvPicPr/>
          <p:nvPr/>
        </p:nvPicPr>
        <p:blipFill>
          <a:blip r:embed="rId3"/>
          <a:stretch>
            <a:fillRect/>
          </a:stretch>
        </p:blipFill>
        <p:spPr>
          <a:xfrm>
            <a:off x="4536000" y="3456000"/>
            <a:ext cx="3959640" cy="2879640"/>
          </a:xfrm>
          <a:prstGeom prst="rect">
            <a:avLst/>
          </a:prstGeom>
        </p:spPr>
      </p:pic>
      <p:pic>
        <p:nvPicPr>
          <p:cNvPr id="191" name="Рисунок 177"/>
          <p:cNvPicPr/>
          <p:nvPr/>
        </p:nvPicPr>
        <p:blipFill>
          <a:blip r:embed="rId4"/>
          <a:stretch>
            <a:fillRect/>
          </a:stretch>
        </p:blipFill>
        <p:spPr>
          <a:xfrm>
            <a:off x="432000" y="522000"/>
            <a:ext cx="3959640" cy="2789640"/>
          </a:xfrm>
          <a:prstGeom prst="rect">
            <a:avLst/>
          </a:prstGeom>
        </p:spPr>
      </p:pic>
      <p:pic>
        <p:nvPicPr>
          <p:cNvPr id="192" name="Рисунок 178"/>
          <p:cNvPicPr/>
          <p:nvPr/>
        </p:nvPicPr>
        <p:blipFill>
          <a:blip r:embed="rId5"/>
          <a:stretch>
            <a:fillRect/>
          </a:stretch>
        </p:blipFill>
        <p:spPr>
          <a:xfrm>
            <a:off x="485280" y="3456000"/>
            <a:ext cx="4050360" cy="2927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Рисунок 179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556792"/>
            <a:ext cx="7779040" cy="42737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620688"/>
            <a:ext cx="621823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671760" y="634320"/>
            <a:ext cx="7807320" cy="1143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95" name="CustomShape 2"/>
          <p:cNvSpPr/>
          <p:nvPr/>
        </p:nvSpPr>
        <p:spPr>
          <a:xfrm>
            <a:off x="745920" y="980728"/>
            <a:ext cx="7635240" cy="5483432"/>
          </a:xfrm>
          <a:prstGeom prst="rect">
            <a:avLst/>
          </a:prstGeom>
        </p:spPr>
        <p:txBody>
          <a:bodyPr wrap="none" lIns="0" tIns="0" rIns="0" bIns="0"/>
          <a:lstStyle/>
          <a:p>
            <a:pPr marL="571500" indent="-57150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3600" b="1" dirty="0">
                <a:solidFill>
                  <a:srgbClr val="000080"/>
                </a:solidFill>
                <a:latin typeface="Times New Roman"/>
                <a:ea typeface="DejaVu Sans"/>
              </a:rPr>
              <a:t>Приготовление манной каши</a:t>
            </a:r>
            <a:endParaRPr dirty="0"/>
          </a:p>
          <a:p>
            <a:pPr marL="571500" indent="-57150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3600" b="1" dirty="0">
                <a:solidFill>
                  <a:srgbClr val="000080"/>
                </a:solidFill>
                <a:latin typeface="Times New Roman"/>
                <a:ea typeface="DejaVu Sans"/>
              </a:rPr>
              <a:t>Приготовление молочных пенок</a:t>
            </a:r>
            <a:endParaRPr dirty="0"/>
          </a:p>
          <a:p>
            <a:pPr marL="571500" indent="-57150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3600" b="1" dirty="0">
                <a:solidFill>
                  <a:srgbClr val="000080"/>
                </a:solidFill>
                <a:latin typeface="Times New Roman"/>
                <a:ea typeface="DejaVu Sans"/>
              </a:rPr>
              <a:t>Измельчение орехов </a:t>
            </a:r>
            <a:endParaRPr dirty="0"/>
          </a:p>
          <a:p>
            <a:pPr marL="571500" indent="-57150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3600" b="1" dirty="0">
                <a:solidFill>
                  <a:srgbClr val="000080"/>
                </a:solidFill>
                <a:latin typeface="Times New Roman"/>
                <a:ea typeface="DejaVu Sans"/>
              </a:rPr>
              <a:t>Подготовка сухофруктов</a:t>
            </a:r>
            <a:endParaRPr dirty="0"/>
          </a:p>
          <a:p>
            <a:pPr marL="571500" indent="-57150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3600" b="1" dirty="0">
                <a:solidFill>
                  <a:srgbClr val="000080"/>
                </a:solidFill>
                <a:latin typeface="Times New Roman"/>
                <a:ea typeface="DejaVu Sans"/>
              </a:rPr>
              <a:t>Выкладывание ингредиентов </a:t>
            </a:r>
            <a:endParaRPr lang="ru-RU" sz="3600" b="1" dirty="0" smtClean="0">
              <a:solidFill>
                <a:srgbClr val="00008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000080"/>
                </a:solidFill>
                <a:latin typeface="Times New Roman"/>
                <a:ea typeface="DejaVu Sans"/>
              </a:rPr>
              <a:t> </a:t>
            </a:r>
            <a:r>
              <a:rPr lang="ru-RU" sz="3600" b="1" dirty="0" smtClean="0">
                <a:solidFill>
                  <a:srgbClr val="000080"/>
                </a:solidFill>
                <a:latin typeface="Times New Roman"/>
                <a:ea typeface="DejaVu Sans"/>
              </a:rPr>
              <a:t>    слоями</a:t>
            </a:r>
            <a:endParaRPr dirty="0"/>
          </a:p>
          <a:p>
            <a:pPr marL="571500" indent="-57150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3600" b="1" dirty="0">
                <a:solidFill>
                  <a:srgbClr val="000080"/>
                </a:solidFill>
                <a:latin typeface="Times New Roman"/>
                <a:ea typeface="DejaVu Sans"/>
              </a:rPr>
              <a:t>Томление каши в духовке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671760" y="634320"/>
            <a:ext cx="7807320" cy="1143360"/>
          </a:xfrm>
          <a:prstGeom prst="rect">
            <a:avLst/>
          </a:prstGeom>
        </p:spPr>
      </p:sp>
      <p:sp>
        <p:nvSpPr>
          <p:cNvPr id="197" name="CustomShape 2"/>
          <p:cNvSpPr/>
          <p:nvPr/>
        </p:nvSpPr>
        <p:spPr>
          <a:xfrm>
            <a:off x="745920" y="1938960"/>
            <a:ext cx="7635240" cy="3975840"/>
          </a:xfrm>
          <a:prstGeom prst="rect">
            <a:avLst/>
          </a:prstGeom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548680"/>
            <a:ext cx="795655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81796"/>
            <a:ext cx="6858489" cy="449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671760" y="634320"/>
            <a:ext cx="7807320" cy="1143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00" name="CustomShape 2"/>
          <p:cNvSpPr/>
          <p:nvPr/>
        </p:nvSpPr>
        <p:spPr>
          <a:xfrm>
            <a:off x="864000" y="1944000"/>
            <a:ext cx="7511040" cy="3898080"/>
          </a:xfrm>
          <a:prstGeom prst="rect">
            <a:avLst/>
          </a:prstGeom>
        </p:spPr>
      </p:sp>
      <p:sp>
        <p:nvSpPr>
          <p:cNvPr id="201" name="CustomShape 3"/>
          <p:cNvSpPr/>
          <p:nvPr/>
        </p:nvSpPr>
        <p:spPr>
          <a:xfrm>
            <a:off x="467544" y="980728"/>
            <a:ext cx="8208912" cy="5544272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ru-RU" sz="3600" b="1" dirty="0">
                <a:solidFill>
                  <a:srgbClr val="000080"/>
                </a:solidFill>
                <a:latin typeface="Times New Roman"/>
                <a:ea typeface="DejaVu Sans"/>
              </a:rPr>
              <a:t>    Гречневую крупу перемешивают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000080"/>
                </a:solidFill>
                <a:latin typeface="Times New Roman"/>
                <a:ea typeface="DejaVu Sans"/>
              </a:rPr>
              <a:t>      </a:t>
            </a:r>
            <a:r>
              <a:rPr lang="ru-RU" sz="3600" b="1" dirty="0" smtClean="0">
                <a:solidFill>
                  <a:srgbClr val="000080"/>
                </a:solidFill>
                <a:latin typeface="Times New Roman"/>
                <a:ea typeface="DejaVu Sans"/>
              </a:rPr>
              <a:t> с </a:t>
            </a:r>
            <a:r>
              <a:rPr lang="ru-RU" sz="3600" b="1" dirty="0">
                <a:solidFill>
                  <a:srgbClr val="000080"/>
                </a:solidFill>
                <a:latin typeface="Times New Roman"/>
                <a:ea typeface="DejaVu Sans"/>
              </a:rPr>
              <a:t>сырыми яйцами</a:t>
            </a:r>
            <a:endParaRPr dirty="0"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ru-RU" sz="3600" b="1" dirty="0">
                <a:solidFill>
                  <a:srgbClr val="000080"/>
                </a:solidFill>
                <a:latin typeface="Times New Roman"/>
                <a:ea typeface="DejaVu Sans"/>
              </a:rPr>
              <a:t>    Высушивают в духовке</a:t>
            </a:r>
            <a:endParaRPr dirty="0"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ru-RU" sz="3600" b="1" dirty="0">
                <a:solidFill>
                  <a:srgbClr val="000080"/>
                </a:solidFill>
                <a:latin typeface="Times New Roman"/>
                <a:ea typeface="DejaVu Sans"/>
              </a:rPr>
              <a:t>    Варят вязкую кашу на молоке</a:t>
            </a:r>
            <a:endParaRPr dirty="0"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ru-RU" sz="3600" b="1" dirty="0">
                <a:solidFill>
                  <a:srgbClr val="000080"/>
                </a:solidFill>
                <a:latin typeface="Times New Roman"/>
                <a:ea typeface="DejaVu Sans"/>
              </a:rPr>
              <a:t>    Протирают через дуршлаг</a:t>
            </a:r>
            <a:endParaRPr dirty="0"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ru-RU" sz="3600" b="1" dirty="0">
                <a:solidFill>
                  <a:srgbClr val="000080"/>
                </a:solidFill>
                <a:latin typeface="Times New Roman"/>
                <a:ea typeface="DejaVu Sans"/>
              </a:rPr>
              <a:t>    Прогревают</a:t>
            </a:r>
            <a:endParaRPr dirty="0"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ru-RU" sz="3600" b="1" dirty="0">
                <a:solidFill>
                  <a:srgbClr val="000080"/>
                </a:solidFill>
                <a:latin typeface="Times New Roman"/>
                <a:ea typeface="DejaVu Sans"/>
              </a:rPr>
              <a:t>    Подают со сливками или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000080"/>
                </a:solidFill>
                <a:latin typeface="Times New Roman"/>
                <a:ea typeface="DejaVu Sans"/>
              </a:rPr>
              <a:t>      </a:t>
            </a:r>
            <a:r>
              <a:rPr lang="ru-RU" sz="3600" b="1" dirty="0" smtClean="0">
                <a:solidFill>
                  <a:srgbClr val="000080"/>
                </a:solidFill>
                <a:latin typeface="Times New Roman"/>
                <a:ea typeface="DejaVu Sans"/>
              </a:rPr>
              <a:t> сладким </a:t>
            </a:r>
            <a:r>
              <a:rPr lang="ru-RU" sz="3600" b="1" dirty="0">
                <a:solidFill>
                  <a:srgbClr val="000080"/>
                </a:solidFill>
                <a:latin typeface="Times New Roman"/>
                <a:ea typeface="DejaVu Sans"/>
              </a:rPr>
              <a:t>молочным соусом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671760" y="634320"/>
            <a:ext cx="7807320" cy="1143360"/>
          </a:xfrm>
          <a:prstGeom prst="rect">
            <a:avLst/>
          </a:prstGeom>
        </p:spPr>
      </p:sp>
      <p:sp>
        <p:nvSpPr>
          <p:cNvPr id="203" name="CustomShape 2"/>
          <p:cNvSpPr/>
          <p:nvPr/>
        </p:nvSpPr>
        <p:spPr>
          <a:xfrm>
            <a:off x="745920" y="1938960"/>
            <a:ext cx="7635240" cy="3975840"/>
          </a:xfrm>
          <a:prstGeom prst="rect">
            <a:avLst/>
          </a:prstGeom>
        </p:spPr>
      </p:sp>
      <p:pic>
        <p:nvPicPr>
          <p:cNvPr id="204" name="Рисунок 190"/>
          <p:cNvPicPr/>
          <p:nvPr/>
        </p:nvPicPr>
        <p:blipFill>
          <a:blip r:embed="rId2"/>
          <a:stretch>
            <a:fillRect/>
          </a:stretch>
        </p:blipFill>
        <p:spPr>
          <a:xfrm>
            <a:off x="2736000" y="1938960"/>
            <a:ext cx="2592000" cy="2165040"/>
          </a:xfrm>
          <a:prstGeom prst="rect">
            <a:avLst/>
          </a:prstGeom>
        </p:spPr>
      </p:pic>
      <p:pic>
        <p:nvPicPr>
          <p:cNvPr id="205" name="Рисунок 192"/>
          <p:cNvPicPr/>
          <p:nvPr/>
        </p:nvPicPr>
        <p:blipFill>
          <a:blip r:embed="rId3"/>
          <a:stretch>
            <a:fillRect/>
          </a:stretch>
        </p:blipFill>
        <p:spPr>
          <a:xfrm>
            <a:off x="372240" y="504000"/>
            <a:ext cx="2651760" cy="2016000"/>
          </a:xfrm>
          <a:prstGeom prst="rect">
            <a:avLst/>
          </a:prstGeom>
        </p:spPr>
      </p:pic>
      <p:pic>
        <p:nvPicPr>
          <p:cNvPr id="206" name="Рисунок 205"/>
          <p:cNvPicPr/>
          <p:nvPr/>
        </p:nvPicPr>
        <p:blipFill>
          <a:blip r:embed="rId4"/>
          <a:stretch>
            <a:fillRect/>
          </a:stretch>
        </p:blipFill>
        <p:spPr>
          <a:xfrm>
            <a:off x="5157000" y="4104000"/>
            <a:ext cx="3339000" cy="20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745920" y="504000"/>
            <a:ext cx="7964640" cy="541080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000080"/>
                </a:solidFill>
                <a:latin typeface="Times New Roman"/>
                <a:ea typeface="DejaVu Sans"/>
              </a:rPr>
              <a:t>БИТОЧКИ </a:t>
            </a:r>
            <a:r>
              <a:rPr lang="ru-RU" sz="3600" b="1" dirty="0" smtClean="0">
                <a:solidFill>
                  <a:srgbClr val="000080"/>
                </a:solidFill>
                <a:latin typeface="Times New Roman"/>
                <a:ea typeface="DejaVu Sans"/>
              </a:rPr>
              <a:t>ПШЕННЫЕ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000080"/>
                </a:solidFill>
                <a:latin typeface="Times New Roman"/>
                <a:ea typeface="DejaVu Sans"/>
              </a:rPr>
              <a:t>                    ЗАПЕКАНКА РИСОВАЯ</a:t>
            </a:r>
            <a:endParaRPr dirty="0"/>
          </a:p>
        </p:txBody>
      </p:sp>
      <p:sp>
        <p:nvSpPr>
          <p:cNvPr id="208" name="CustomShape 2"/>
          <p:cNvSpPr/>
          <p:nvPr/>
        </p:nvSpPr>
        <p:spPr>
          <a:xfrm>
            <a:off x="251640" y="504000"/>
            <a:ext cx="8026920" cy="5902560"/>
          </a:xfrm>
          <a:prstGeom prst="rect">
            <a:avLst/>
          </a:prstGeom>
        </p:spPr>
      </p:sp>
      <p:pic>
        <p:nvPicPr>
          <p:cNvPr id="209" name="Рисунок 195"/>
          <p:cNvPicPr/>
          <p:nvPr/>
        </p:nvPicPr>
        <p:blipFill>
          <a:blip r:embed="rId2"/>
          <a:stretch>
            <a:fillRect/>
          </a:stretch>
        </p:blipFill>
        <p:spPr>
          <a:xfrm>
            <a:off x="4265100" y="3789040"/>
            <a:ext cx="4086180" cy="2546240"/>
          </a:xfrm>
          <a:prstGeom prst="rect">
            <a:avLst/>
          </a:prstGeom>
        </p:spPr>
      </p:pic>
      <p:pic>
        <p:nvPicPr>
          <p:cNvPr id="210" name="Рисунок 196"/>
          <p:cNvPicPr/>
          <p:nvPr/>
        </p:nvPicPr>
        <p:blipFill>
          <a:blip r:embed="rId3"/>
          <a:stretch>
            <a:fillRect/>
          </a:stretch>
        </p:blipFill>
        <p:spPr>
          <a:xfrm>
            <a:off x="971640" y="971280"/>
            <a:ext cx="3816384" cy="2385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Рисунок 146"/>
          <p:cNvPicPr/>
          <p:nvPr/>
        </p:nvPicPr>
        <p:blipFill>
          <a:blip r:embed="rId2"/>
          <a:stretch>
            <a:fillRect/>
          </a:stretch>
        </p:blipFill>
        <p:spPr>
          <a:xfrm>
            <a:off x="4248000" y="3528000"/>
            <a:ext cx="4318560" cy="2878560"/>
          </a:xfrm>
          <a:prstGeom prst="rect">
            <a:avLst/>
          </a:prstGeom>
        </p:spPr>
      </p:pic>
      <p:pic>
        <p:nvPicPr>
          <p:cNvPr id="148" name="Рисунок 147"/>
          <p:cNvPicPr/>
          <p:nvPr/>
        </p:nvPicPr>
        <p:blipFill>
          <a:blip r:embed="rId3"/>
          <a:stretch>
            <a:fillRect/>
          </a:stretch>
        </p:blipFill>
        <p:spPr>
          <a:xfrm>
            <a:off x="288000" y="0"/>
            <a:ext cx="3814560" cy="2950560"/>
          </a:xfrm>
          <a:prstGeom prst="rect">
            <a:avLst/>
          </a:prstGeom>
        </p:spPr>
      </p:pic>
      <p:sp>
        <p:nvSpPr>
          <p:cNvPr id="149" name="CustomShape 1"/>
          <p:cNvSpPr/>
          <p:nvPr/>
        </p:nvSpPr>
        <p:spPr>
          <a:xfrm rot="20367324">
            <a:off x="193241" y="2208173"/>
            <a:ext cx="7983360" cy="2860647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9600" b="1" dirty="0">
                <a:solidFill>
                  <a:srgbClr val="000080"/>
                </a:solidFill>
                <a:latin typeface="Times New Roman"/>
                <a:ea typeface="DejaVu Sans"/>
              </a:rPr>
              <a:t>БЛЮДА ИЗ КРУП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671760" y="634320"/>
            <a:ext cx="7807320" cy="1143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1" i="1" dirty="0">
                <a:solidFill>
                  <a:srgbClr val="000080"/>
                </a:solidFill>
                <a:latin typeface="Times New Roman"/>
                <a:ea typeface="DejaVu Sans"/>
                <a:hlinkClick r:id="rId2" action="ppaction://hlinkpres?slideindex=1&amp;slidetitle="/>
              </a:rPr>
              <a:t>ДОМАШНЕЕ ЗАДАНИЕ</a:t>
            </a:r>
            <a:endParaRPr dirty="0"/>
          </a:p>
        </p:txBody>
      </p:sp>
      <p:sp>
        <p:nvSpPr>
          <p:cNvPr id="212" name="CustomShape 2"/>
          <p:cNvSpPr/>
          <p:nvPr/>
        </p:nvSpPr>
        <p:spPr>
          <a:xfrm>
            <a:off x="864000" y="1944000"/>
            <a:ext cx="7511040" cy="3898080"/>
          </a:xfrm>
          <a:prstGeom prst="rect">
            <a:avLst/>
          </a:prstGeom>
        </p:spPr>
      </p:sp>
      <p:sp>
        <p:nvSpPr>
          <p:cNvPr id="213" name="CustomShape 3"/>
          <p:cNvSpPr/>
          <p:nvPr/>
        </p:nvSpPr>
        <p:spPr>
          <a:xfrm>
            <a:off x="539552" y="1779120"/>
            <a:ext cx="7939528" cy="37350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00008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Подготовить слайдовую презентацию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00008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по блюдам из каш — </a:t>
            </a:r>
            <a:endParaRPr lang="ru-RU" sz="3600" b="1" dirty="0" smtClean="0">
              <a:solidFill>
                <a:srgbClr val="00008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3600" b="1" dirty="0" smtClean="0">
              <a:solidFill>
                <a:srgbClr val="00008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rgbClr val="00008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пошаговое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b="1" dirty="0" smtClean="0">
                <a:solidFill>
                  <a:srgbClr val="00008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приготовление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671760" y="634320"/>
            <a:ext cx="7807320" cy="1143360"/>
          </a:xfrm>
          <a:prstGeom prst="rect">
            <a:avLst/>
          </a:prstGeom>
        </p:spPr>
      </p:sp>
      <p:pic>
        <p:nvPicPr>
          <p:cNvPr id="215" name="Рисунок 201"/>
          <p:cNvPicPr/>
          <p:nvPr/>
        </p:nvPicPr>
        <p:blipFill>
          <a:blip r:embed="rId2"/>
          <a:stretch>
            <a:fillRect/>
          </a:stretch>
        </p:blipFill>
        <p:spPr>
          <a:xfrm>
            <a:off x="720000" y="576000"/>
            <a:ext cx="7990560" cy="5830560"/>
          </a:xfrm>
          <a:prstGeom prst="rect">
            <a:avLst/>
          </a:prstGeom>
        </p:spPr>
      </p:pic>
      <p:sp>
        <p:nvSpPr>
          <p:cNvPr id="216" name="CustomShape 2"/>
          <p:cNvSpPr/>
          <p:nvPr/>
        </p:nvSpPr>
        <p:spPr>
          <a:xfrm rot="20297663">
            <a:off x="162000" y="1988840"/>
            <a:ext cx="8482320" cy="2664296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ru-RU" sz="7200" b="1" dirty="0">
                <a:solidFill>
                  <a:srgbClr val="000080"/>
                </a:solidFill>
                <a:latin typeface="Times New Roman"/>
                <a:ea typeface="DejaVu Sans"/>
              </a:rPr>
              <a:t>СПАСИБО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7200" b="1" dirty="0">
                <a:solidFill>
                  <a:srgbClr val="000080"/>
                </a:solidFill>
                <a:latin typeface="Times New Roman"/>
                <a:ea typeface="DejaVu Sans"/>
              </a:rPr>
              <a:t> ЗА ВНИМАНИЕ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251640" y="836640"/>
            <a:ext cx="8566920" cy="2086200"/>
          </a:xfrm>
          <a:prstGeom prst="rect">
            <a:avLst/>
          </a:prstGeom>
        </p:spPr>
      </p:sp>
      <p:sp>
        <p:nvSpPr>
          <p:cNvPr id="151" name="CustomShape 2"/>
          <p:cNvSpPr/>
          <p:nvPr/>
        </p:nvSpPr>
        <p:spPr>
          <a:xfrm>
            <a:off x="1371600" y="3886200"/>
            <a:ext cx="6398640" cy="1750320"/>
          </a:xfrm>
          <a:prstGeom prst="rect">
            <a:avLst/>
          </a:prstGeom>
        </p:spPr>
      </p:sp>
      <p:sp>
        <p:nvSpPr>
          <p:cNvPr id="152" name="CustomShape 3"/>
          <p:cNvSpPr/>
          <p:nvPr/>
        </p:nvSpPr>
        <p:spPr>
          <a:xfrm>
            <a:off x="504000" y="648000"/>
            <a:ext cx="8062560" cy="57585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4400" b="1">
                <a:solidFill>
                  <a:srgbClr val="000080"/>
                </a:solidFill>
                <a:latin typeface="Times New Roman"/>
                <a:ea typeface="DejaVu Sans"/>
              </a:rPr>
              <a:t>    Какую крупу просеивают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4400" b="1">
                <a:solidFill>
                  <a:srgbClr val="000080"/>
                </a:solidFill>
                <a:latin typeface="Times New Roman"/>
                <a:ea typeface="DejaVu Sans"/>
              </a:rPr>
              <a:t>   перед варкой: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4400" b="1">
                <a:solidFill>
                  <a:srgbClr val="000080"/>
                </a:solidFill>
                <a:latin typeface="Times New Roman"/>
                <a:ea typeface="DejaVu Sans"/>
              </a:rPr>
              <a:t>  а) рисовую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4400" b="1">
                <a:solidFill>
                  <a:srgbClr val="000080"/>
                </a:solidFill>
                <a:latin typeface="Times New Roman"/>
                <a:ea typeface="DejaVu Sans"/>
              </a:rPr>
              <a:t>  б) гречневую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4400" b="1">
                <a:solidFill>
                  <a:srgbClr val="000080"/>
                </a:solidFill>
                <a:latin typeface="Times New Roman"/>
                <a:ea typeface="DejaVu Sans"/>
              </a:rPr>
              <a:t>  в) манную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Рисунок 152"/>
          <p:cNvPicPr/>
          <p:nvPr/>
        </p:nvPicPr>
        <p:blipFill>
          <a:blip r:embed="rId2"/>
          <a:stretch>
            <a:fillRect/>
          </a:stretch>
        </p:blipFill>
        <p:spPr>
          <a:xfrm>
            <a:off x="1944000" y="1224000"/>
            <a:ext cx="3816000" cy="453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</p:spPr>
      </p:sp>
      <p:sp>
        <p:nvSpPr>
          <p:cNvPr id="155" name="CustomShape 2"/>
          <p:cNvSpPr/>
          <p:nvPr/>
        </p:nvSpPr>
        <p:spPr>
          <a:xfrm>
            <a:off x="457200" y="576000"/>
            <a:ext cx="8227440" cy="58305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4400" b="1">
                <a:solidFill>
                  <a:srgbClr val="000080"/>
                </a:solidFill>
                <a:latin typeface="Times New Roman"/>
                <a:ea typeface="DejaVu Sans"/>
              </a:rPr>
              <a:t>Промывают многократно в горячей воде крупу: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4400" b="1">
                <a:solidFill>
                  <a:srgbClr val="000080"/>
                </a:solidFill>
                <a:latin typeface="Times New Roman"/>
                <a:ea typeface="DejaVu Sans"/>
              </a:rPr>
              <a:t>а) геркулесовую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4400" b="1">
                <a:solidFill>
                  <a:srgbClr val="000080"/>
                </a:solidFill>
                <a:latin typeface="Times New Roman"/>
                <a:ea typeface="DejaVu Sans"/>
              </a:rPr>
              <a:t>б) пшенную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4400" b="1">
                <a:solidFill>
                  <a:srgbClr val="000080"/>
                </a:solidFill>
                <a:latin typeface="Times New Roman"/>
                <a:ea typeface="DejaVu Sans"/>
              </a:rPr>
              <a:t>в) пшеничную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155"/>
          <p:cNvPicPr/>
          <p:nvPr/>
        </p:nvPicPr>
        <p:blipFill>
          <a:blip r:embed="rId2"/>
          <a:stretch>
            <a:fillRect/>
          </a:stretch>
        </p:blipFill>
        <p:spPr>
          <a:xfrm>
            <a:off x="1224000" y="1080000"/>
            <a:ext cx="2520000" cy="3384000"/>
          </a:xfrm>
          <a:prstGeom prst="rect">
            <a:avLst/>
          </a:prstGeom>
        </p:spPr>
      </p:pic>
      <p:pic>
        <p:nvPicPr>
          <p:cNvPr id="157" name="Рисунок 156"/>
          <p:cNvPicPr/>
          <p:nvPr/>
        </p:nvPicPr>
        <p:blipFill>
          <a:blip r:embed="rId3"/>
          <a:stretch>
            <a:fillRect/>
          </a:stretch>
        </p:blipFill>
        <p:spPr>
          <a:xfrm>
            <a:off x="3888000" y="3672000"/>
            <a:ext cx="3743640" cy="24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179640" y="692640"/>
            <a:ext cx="8314920" cy="5641920"/>
          </a:xfrm>
          <a:prstGeom prst="rect">
            <a:avLst/>
          </a:prstGeom>
        </p:spPr>
      </p:sp>
      <p:sp>
        <p:nvSpPr>
          <p:cNvPr id="159" name="CustomShape 2"/>
          <p:cNvSpPr/>
          <p:nvPr/>
        </p:nvSpPr>
        <p:spPr>
          <a:xfrm>
            <a:off x="1371600" y="3886200"/>
            <a:ext cx="6398640" cy="1750320"/>
          </a:xfrm>
          <a:prstGeom prst="rect">
            <a:avLst/>
          </a:prstGeom>
        </p:spPr>
      </p:sp>
      <p:sp>
        <p:nvSpPr>
          <p:cNvPr id="160" name="CustomShape 3"/>
          <p:cNvSpPr/>
          <p:nvPr/>
        </p:nvSpPr>
        <p:spPr>
          <a:xfrm>
            <a:off x="504000" y="504000"/>
            <a:ext cx="7990560" cy="58305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4400" b="1">
                <a:solidFill>
                  <a:srgbClr val="000080"/>
                </a:solidFill>
                <a:latin typeface="Times New Roman"/>
                <a:ea typeface="DejaVu Sans"/>
              </a:rPr>
              <a:t>Что происходит с крахмалом в </a:t>
            </a:r>
            <a:endParaRPr/>
          </a:p>
          <a:p>
            <a:pPr>
              <a:lnSpc>
                <a:spcPct val="100000"/>
              </a:lnSpc>
            </a:pPr>
            <a:r>
              <a:rPr lang="ru-RU" sz="4400" b="1">
                <a:solidFill>
                  <a:srgbClr val="000080"/>
                </a:solidFill>
                <a:latin typeface="Times New Roman"/>
                <a:ea typeface="DejaVu Sans"/>
              </a:rPr>
              <a:t>крупах при тепловой </a:t>
            </a:r>
            <a:endParaRPr/>
          </a:p>
          <a:p>
            <a:pPr>
              <a:lnSpc>
                <a:spcPct val="100000"/>
              </a:lnSpc>
            </a:pPr>
            <a:r>
              <a:rPr lang="ru-RU" sz="4400" b="1">
                <a:solidFill>
                  <a:srgbClr val="000080"/>
                </a:solidFill>
                <a:latin typeface="Times New Roman"/>
                <a:ea typeface="DejaVu Sans"/>
              </a:rPr>
              <a:t>обработке?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179640" y="908640"/>
            <a:ext cx="8710920" cy="1942200"/>
          </a:xfrm>
          <a:prstGeom prst="rect">
            <a:avLst/>
          </a:prstGeom>
        </p:spPr>
      </p:sp>
      <p:sp>
        <p:nvSpPr>
          <p:cNvPr id="162" name="CustomShape 2"/>
          <p:cNvSpPr/>
          <p:nvPr/>
        </p:nvSpPr>
        <p:spPr>
          <a:xfrm>
            <a:off x="1371600" y="3886200"/>
            <a:ext cx="6398640" cy="1750320"/>
          </a:xfrm>
          <a:prstGeom prst="rect">
            <a:avLst/>
          </a:prstGeom>
        </p:spPr>
      </p:sp>
      <p:sp>
        <p:nvSpPr>
          <p:cNvPr id="163" name="CustomShape 3"/>
          <p:cNvSpPr/>
          <p:nvPr/>
        </p:nvSpPr>
        <p:spPr>
          <a:xfrm>
            <a:off x="504000" y="504000"/>
            <a:ext cx="8062560" cy="59025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4400" b="1">
                <a:solidFill>
                  <a:srgbClr val="000080"/>
                </a:solidFill>
                <a:latin typeface="Times New Roman"/>
                <a:ea typeface="DejaVu Sans"/>
              </a:rPr>
              <a:t>Дополните предложение:</a:t>
            </a:r>
            <a:endParaRPr/>
          </a:p>
          <a:p>
            <a:pPr>
              <a:lnSpc>
                <a:spcPct val="100000"/>
              </a:lnSpc>
            </a:pPr>
            <a:r>
              <a:rPr lang="ru-RU" sz="4400" b="1">
                <a:solidFill>
                  <a:srgbClr val="000080"/>
                </a:solidFill>
                <a:latin typeface="Times New Roman"/>
                <a:ea typeface="DejaVu Sans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ru-RU" sz="4400" b="1">
                <a:solidFill>
                  <a:srgbClr val="000080"/>
                </a:solidFill>
                <a:latin typeface="Times New Roman"/>
                <a:ea typeface="DejaVu Sans"/>
              </a:rPr>
              <a:t>«По густоте каши делят</a:t>
            </a:r>
            <a:endParaRPr/>
          </a:p>
          <a:p>
            <a:pPr>
              <a:lnSpc>
                <a:spcPct val="100000"/>
              </a:lnSpc>
            </a:pPr>
            <a:r>
              <a:rPr lang="ru-RU" sz="4400" b="1">
                <a:solidFill>
                  <a:srgbClr val="000080"/>
                </a:solidFill>
                <a:latin typeface="Times New Roman"/>
                <a:ea typeface="DejaVu Sans"/>
              </a:rPr>
              <a:t> на____________________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237</Words>
  <Application>Microsoft Office PowerPoint</Application>
  <PresentationFormat>Экран (4:3)</PresentationFormat>
  <Paragraphs>89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102</cp:lastModifiedBy>
  <cp:revision>7</cp:revision>
  <dcterms:modified xsi:type="dcterms:W3CDTF">2013-12-09T11:05:10Z</dcterms:modified>
</cp:coreProperties>
</file>