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59" r:id="rId5"/>
    <p:sldId id="261" r:id="rId6"/>
    <p:sldId id="263" r:id="rId7"/>
    <p:sldId id="262" r:id="rId8"/>
    <p:sldId id="264" r:id="rId9"/>
    <p:sldId id="267" r:id="rId10"/>
    <p:sldId id="268" r:id="rId11"/>
    <p:sldId id="265" r:id="rId12"/>
    <p:sldId id="271" r:id="rId13"/>
    <p:sldId id="274" r:id="rId14"/>
    <p:sldId id="272" r:id="rId15"/>
    <p:sldId id="275" r:id="rId16"/>
    <p:sldId id="281" r:id="rId17"/>
    <p:sldId id="276" r:id="rId18"/>
    <p:sldId id="278" r:id="rId19"/>
    <p:sldId id="279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96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tskierecepty.ru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2976" y="714356"/>
            <a:ext cx="7572428" cy="4572032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В воспитании детей очень важна роль здорового образа жизни семьи.</a:t>
            </a:r>
            <a:endParaRPr lang="en-US" sz="4000" b="1" dirty="0" smtClean="0">
              <a:solidFill>
                <a:srgbClr val="002060"/>
              </a:solidFill>
              <a:latin typeface="Courier New" pitchFamily="49" charset="0"/>
              <a:cs typeface="Courier New" pitchFamily="49" charset="0"/>
            </a:endParaRPr>
          </a:p>
          <a:p>
            <a:pPr algn="ctr"/>
            <a:endParaRPr lang="en-US" sz="4000" b="1" dirty="0" smtClean="0">
              <a:solidFill>
                <a:srgbClr val="002060"/>
              </a:solidFill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«Здоровый ребенок – это счастливая семья!» </a:t>
            </a:r>
          </a:p>
          <a:p>
            <a:pPr algn="ctr"/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43504" y="642918"/>
            <a:ext cx="3714776" cy="407196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Сделать утром веселую разминку вместе с мамой и папой - прекрасная идея! Ну подумайте: всего несколько минут вдень - и хорошее самочувствие плюс отличное настроение обеспечены каждому</a:t>
            </a:r>
            <a:r>
              <a:rPr lang="ru-RU" sz="22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. </a:t>
            </a:r>
          </a:p>
          <a:p>
            <a:pPr algn="ctr"/>
            <a:endParaRPr lang="ru-RU" sz="2200" b="1" dirty="0" smtClean="0">
              <a:solidFill>
                <a:srgbClr val="002060"/>
              </a:solidFill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7" y="785794"/>
            <a:ext cx="4762533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Текст 3"/>
          <p:cNvSpPr txBox="1">
            <a:spLocks/>
          </p:cNvSpPr>
          <p:nvPr/>
        </p:nvSpPr>
        <p:spPr>
          <a:xfrm>
            <a:off x="571472" y="4929198"/>
            <a:ext cx="8001056" cy="15001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Приглашаю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всех на веселую зарядку!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b="1" i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(выполнение комплекса утренней разминки)</a:t>
            </a:r>
            <a:endParaRPr kumimoji="0" lang="ru-RU" sz="2400" b="1" i="1" u="none" strike="noStrike" kern="1200" cap="none" spc="0" normalizeH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2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00562" y="1285860"/>
            <a:ext cx="4286280" cy="3429024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Чего только не приходится придумывать родителям ради того, чтобы их ненаглядный малыш покушал.</a:t>
            </a:r>
          </a:p>
          <a:p>
            <a:pPr algn="ctr"/>
            <a:endParaRPr lang="ru-RU" sz="2200" b="1" u="sng" dirty="0" smtClean="0">
              <a:solidFill>
                <a:srgbClr val="002060"/>
              </a:solidFill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ru-RU" sz="2200" b="1" u="sng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СОВЕТ:</a:t>
            </a:r>
          </a:p>
          <a:p>
            <a:pPr algn="ctr"/>
            <a:r>
              <a:rPr lang="ru-RU" sz="22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Сделайте из приема пищи праздник! </a:t>
            </a:r>
          </a:p>
          <a:p>
            <a:pPr algn="ctr"/>
            <a:endParaRPr lang="ru-RU" sz="2200" b="1" dirty="0" smtClean="0">
              <a:solidFill>
                <a:srgbClr val="00206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8662" y="285728"/>
            <a:ext cx="7286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Здоровое питание</a:t>
            </a:r>
            <a:endParaRPr lang="ru-RU" sz="2800" b="1" dirty="0">
              <a:solidFill>
                <a:srgbClr val="7030A0"/>
              </a:solidFill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6" name="Рисунок 5" descr="украшение блюд для детей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357298"/>
            <a:ext cx="3598963" cy="29337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571472" y="5072074"/>
            <a:ext cx="8001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На сайте </a:t>
            </a:r>
            <a:r>
              <a:rPr lang="en-US" dirty="0" smtClean="0">
                <a:hlinkClick r:id="rId3"/>
              </a:rPr>
              <a:t>www.detskierecepty.ru</a:t>
            </a:r>
            <a:r>
              <a:rPr lang="en-US" dirty="0" smtClean="0"/>
              <a:t>  </a:t>
            </a:r>
            <a:r>
              <a:rPr lang="ru-RU" sz="20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вы найдете много интересных идей как это сделать.</a:t>
            </a:r>
            <a:endParaRPr lang="ru-RU" sz="2000" b="1" dirty="0">
              <a:solidFill>
                <a:srgbClr val="00206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29058" y="1285860"/>
            <a:ext cx="4857784" cy="500066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Гулять с ребенком нужно в любую погоду.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 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Обычно на прогулке малыши много двигаются. Но в основном это бег, ходьба, лазание по лесенке. Но нужно побуждать малыша выполнять и другие виды движений </a:t>
            </a:r>
            <a:r>
              <a:rPr lang="ru-RU" sz="2400" b="1" i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(перешагивание через препятствия, ходьба по ограниченной поверхности, прыжки, метание).</a:t>
            </a:r>
          </a:p>
          <a:p>
            <a:pPr algn="ctr"/>
            <a:endParaRPr lang="ru-RU" sz="2200" b="1" dirty="0" smtClean="0">
              <a:solidFill>
                <a:srgbClr val="00206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8662" y="285728"/>
            <a:ext cx="7286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Прогулки на свежем воздухе</a:t>
            </a:r>
            <a:endParaRPr lang="ru-RU" sz="2800" b="1" dirty="0">
              <a:solidFill>
                <a:srgbClr val="7030A0"/>
              </a:solidFill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5" name="Рисунок 4" descr="D:\Работа\Физкультура\Стенды\PCH13237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714488"/>
            <a:ext cx="3434342" cy="3478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5720" y="1142984"/>
            <a:ext cx="8715436" cy="5357850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	У ребенка есть сильная потребность в движении. Однако, чтобы они не были бесцельными и случайными, необходимо помочь ребенку, предложить правильный способ.</a:t>
            </a:r>
          </a:p>
          <a:p>
            <a:r>
              <a:rPr lang="ru-RU" sz="22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	Помимо ежедневной утренней гимнастики и определенного количества физкультурных занятий и занятий в бассейне ДОУ необходимо детям предоставить возможность упражняться самостоятельно. Для этого лучше всего использовать подвижные игры.</a:t>
            </a:r>
          </a:p>
          <a:p>
            <a:r>
              <a:rPr lang="ru-RU" sz="22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 </a:t>
            </a:r>
          </a:p>
          <a:p>
            <a:pPr algn="ctr"/>
            <a:r>
              <a:rPr lang="ru-RU" sz="2200" b="1" i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Родители, а вы помните, в какие игры вы играли в детстве? </a:t>
            </a:r>
          </a:p>
          <a:p>
            <a:pPr algn="ctr"/>
            <a:endParaRPr lang="ru-RU" sz="1000" b="1" u="sng" dirty="0" smtClean="0">
              <a:solidFill>
                <a:srgbClr val="00206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ru-RU" sz="22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          Предлагаю вспомнить и поиграть.</a:t>
            </a:r>
          </a:p>
          <a:p>
            <a:pPr algn="ctr"/>
            <a:endParaRPr lang="ru-RU" sz="2200" b="1" dirty="0" smtClean="0">
              <a:solidFill>
                <a:srgbClr val="00206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8662" y="285728"/>
            <a:ext cx="73581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Физические упражнения и подвижные игры</a:t>
            </a:r>
            <a:endParaRPr lang="ru-RU" sz="2800" b="1" dirty="0">
              <a:solidFill>
                <a:srgbClr val="7030A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5720" y="857232"/>
            <a:ext cx="4286280" cy="300039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Добрый день!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Скорей проснись!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Солнцу шире улыбнись!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 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Такими словами приветствуйте  просыпающихся детей</a:t>
            </a:r>
            <a:r>
              <a:rPr lang="ru-RU" sz="22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.</a:t>
            </a:r>
          </a:p>
          <a:p>
            <a:pPr algn="ctr"/>
            <a:endParaRPr lang="ru-RU" sz="2200" b="1" dirty="0" smtClean="0">
              <a:solidFill>
                <a:srgbClr val="002060"/>
              </a:solidFill>
              <a:latin typeface="Courier New" pitchFamily="49" charset="0"/>
              <a:cs typeface="Courier New" pitchFamily="49" charset="0"/>
            </a:endParaRPr>
          </a:p>
          <a:p>
            <a:pPr algn="ctr"/>
            <a:endParaRPr lang="ru-RU" sz="2200" b="1" dirty="0" smtClean="0">
              <a:solidFill>
                <a:srgbClr val="00206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8662" y="285728"/>
            <a:ext cx="7286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Активный подъем</a:t>
            </a:r>
            <a:endParaRPr lang="ru-RU" sz="2800" b="1" dirty="0">
              <a:solidFill>
                <a:srgbClr val="7030A0"/>
              </a:solidFill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7" name="Рисунок 6" descr="сканирование000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6433" r="6433"/>
          <a:stretch>
            <a:fillRect/>
          </a:stretch>
        </p:blipFill>
        <p:spPr>
          <a:xfrm>
            <a:off x="4643438" y="785794"/>
            <a:ext cx="4191029" cy="3143272"/>
          </a:xfrm>
        </p:spPr>
      </p:pic>
      <p:sp>
        <p:nvSpPr>
          <p:cNvPr id="9" name="TextBox 8"/>
          <p:cNvSpPr txBox="1"/>
          <p:nvPr/>
        </p:nvSpPr>
        <p:spPr>
          <a:xfrm>
            <a:off x="285720" y="4214818"/>
            <a:ext cx="88582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Подготовить организм ребенка к двигательной активности после сна, осуществляя плавный, естественный переход от состояния покоя к бодрствованию, помогает зарядка в постели. Она создает положительный эмоциональный настрой, дает оздоровительно-закаливающий эффект.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5720" y="857232"/>
            <a:ext cx="8358246" cy="514353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Известно много способов закаливания.</a:t>
            </a:r>
          </a:p>
          <a:p>
            <a:pPr lvl="0" algn="ctr"/>
            <a:r>
              <a:rPr lang="ru-RU" sz="24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Одними </a:t>
            </a:r>
            <a:r>
              <a:rPr lang="ru-RU" sz="24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из таких  способов </a:t>
            </a:r>
            <a:r>
              <a:rPr lang="ru-RU" sz="24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являются массаж и </a:t>
            </a:r>
            <a:r>
              <a:rPr lang="ru-RU" sz="24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дыхательная </a:t>
            </a:r>
            <a:r>
              <a:rPr lang="ru-RU" sz="24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гимнастика</a:t>
            </a:r>
          </a:p>
          <a:p>
            <a:pPr lvl="0" algn="ctr"/>
            <a:endParaRPr lang="ru-RU" sz="2400" b="1" dirty="0" smtClean="0">
              <a:solidFill>
                <a:srgbClr val="002060"/>
              </a:solidFill>
              <a:latin typeface="Courier New" pitchFamily="49" charset="0"/>
              <a:cs typeface="Courier New" pitchFamily="49" charset="0"/>
            </a:endParaRPr>
          </a:p>
          <a:p>
            <a:pPr lvl="0" algn="ctr"/>
            <a:r>
              <a:rPr lang="ru-RU" sz="2400" b="1" u="sng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Массаж</a:t>
            </a:r>
            <a:r>
              <a:rPr lang="ru-RU" sz="24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 </a:t>
            </a:r>
          </a:p>
          <a:p>
            <a:pPr lvl="0" algn="ctr"/>
            <a:r>
              <a:rPr lang="ru-RU" sz="24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полезен </a:t>
            </a:r>
            <a:r>
              <a:rPr lang="ru-RU" sz="24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в любом возрасте: он улучшает кровообращение кожи, снимает напряжение мышц, нормализует деятельность центральной нервной системы.</a:t>
            </a:r>
          </a:p>
          <a:p>
            <a:pPr lvl="0" algn="ctr"/>
            <a:r>
              <a:rPr lang="ru-RU" sz="24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 </a:t>
            </a:r>
          </a:p>
          <a:p>
            <a:pPr lvl="0" algn="ctr"/>
            <a:r>
              <a:rPr lang="ru-RU" sz="24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А если массаж превратить в веселую игру, то ребенок получит двойную радость.</a:t>
            </a:r>
          </a:p>
          <a:p>
            <a:pPr lvl="0" algn="ctr"/>
            <a:endParaRPr lang="ru-RU" sz="2400" b="1" dirty="0" smtClean="0">
              <a:solidFill>
                <a:srgbClr val="002060"/>
              </a:solidFill>
              <a:latin typeface="Courier New" pitchFamily="49" charset="0"/>
              <a:cs typeface="Courier New" pitchFamily="49" charset="0"/>
            </a:endParaRPr>
          </a:p>
          <a:p>
            <a:pPr algn="ctr"/>
            <a:endParaRPr lang="ru-RU" sz="2400" b="1" dirty="0" smtClean="0">
              <a:solidFill>
                <a:srgbClr val="002060"/>
              </a:solidFill>
              <a:latin typeface="Courier New" pitchFamily="49" charset="0"/>
              <a:cs typeface="Courier New" pitchFamily="49" charset="0"/>
            </a:endParaRPr>
          </a:p>
          <a:p>
            <a:pPr algn="ctr"/>
            <a:endParaRPr lang="ru-RU" sz="2200" b="1" dirty="0" smtClean="0">
              <a:solidFill>
                <a:srgbClr val="002060"/>
              </a:solidFill>
              <a:latin typeface="Courier New" pitchFamily="49" charset="0"/>
              <a:cs typeface="Courier New" pitchFamily="49" charset="0"/>
            </a:endParaRPr>
          </a:p>
          <a:p>
            <a:pPr algn="ctr"/>
            <a:endParaRPr lang="ru-RU" sz="2200" b="1" dirty="0" smtClean="0">
              <a:solidFill>
                <a:srgbClr val="002060"/>
              </a:solidFill>
              <a:latin typeface="Courier New" pitchFamily="49" charset="0"/>
              <a:cs typeface="Courier New" pitchFamily="49" charset="0"/>
            </a:endParaRPr>
          </a:p>
          <a:p>
            <a:pPr algn="ctr"/>
            <a:endParaRPr lang="ru-RU" sz="2200" b="1" dirty="0" smtClean="0">
              <a:solidFill>
                <a:srgbClr val="00206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8662" y="285728"/>
            <a:ext cx="7286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Закаливание</a:t>
            </a:r>
            <a:endParaRPr lang="ru-RU" sz="2800" b="1" dirty="0">
              <a:solidFill>
                <a:srgbClr val="7030A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5720" y="857232"/>
            <a:ext cx="8358246" cy="785818"/>
          </a:xfrm>
        </p:spPr>
        <p:txBody>
          <a:bodyPr>
            <a:noAutofit/>
          </a:bodyPr>
          <a:lstStyle/>
          <a:p>
            <a:pPr algn="ctr"/>
            <a:r>
              <a:rPr lang="ru-RU" sz="2400" b="1" u="sng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дыхательная </a:t>
            </a:r>
            <a:r>
              <a:rPr lang="ru-RU" sz="2400" b="1" u="sng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гимнастика</a:t>
            </a:r>
            <a:endParaRPr lang="ru-RU" sz="2200" b="1" u="sng" dirty="0" smtClean="0">
              <a:solidFill>
                <a:srgbClr val="002060"/>
              </a:solidFill>
              <a:latin typeface="Courier New" pitchFamily="49" charset="0"/>
              <a:cs typeface="Courier New" pitchFamily="49" charset="0"/>
            </a:endParaRPr>
          </a:p>
          <a:p>
            <a:pPr algn="ctr"/>
            <a:endParaRPr lang="ru-RU" sz="2200" b="1" dirty="0" smtClean="0">
              <a:solidFill>
                <a:srgbClr val="002060"/>
              </a:solidFill>
              <a:latin typeface="Courier New" pitchFamily="49" charset="0"/>
              <a:cs typeface="Courier New" pitchFamily="49" charset="0"/>
            </a:endParaRPr>
          </a:p>
          <a:p>
            <a:pPr algn="ctr"/>
            <a:endParaRPr lang="ru-RU" sz="2200" b="1" dirty="0" smtClean="0">
              <a:solidFill>
                <a:srgbClr val="00206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" name="Текст 3"/>
          <p:cNvSpPr txBox="1">
            <a:spLocks/>
          </p:cNvSpPr>
          <p:nvPr/>
        </p:nvSpPr>
        <p:spPr>
          <a:xfrm>
            <a:off x="4643438" y="1857364"/>
            <a:ext cx="4286280" cy="32861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</a:pPr>
            <a:r>
              <a:rPr lang="ru-RU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Упражнение «Хомячки»</a:t>
            </a:r>
          </a:p>
          <a:p>
            <a:pPr lvl="0">
              <a:spcBef>
                <a:spcPct val="20000"/>
              </a:spcBef>
            </a:pPr>
            <a:r>
              <a:rPr lang="ru-RU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Ребёнок и родитель сильно надувают щёки, «как у хомячков» (дышат через нос ). По сигналу кулачками надавливают на щёки, выпуская при этом воздух через рот. Игра повторяется 5 – 6 раз.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2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2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2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pic>
        <p:nvPicPr>
          <p:cNvPr id="15" name="Рисунок 14" descr="D:\ФИЗКУЛЬТУРА\Семейный клуб\2. ЗОЖ - хорошая привычка\Копия фото\IMG_3706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857364"/>
            <a:ext cx="3790950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3"/>
          <p:cNvSpPr txBox="1">
            <a:spLocks/>
          </p:cNvSpPr>
          <p:nvPr/>
        </p:nvSpPr>
        <p:spPr>
          <a:xfrm>
            <a:off x="500034" y="857232"/>
            <a:ext cx="5214974" cy="20717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</a:pPr>
            <a:r>
              <a:rPr lang="ru-RU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Упражнение «Мама обнимает меня»</a:t>
            </a:r>
          </a:p>
          <a:p>
            <a:pPr lvl="0">
              <a:spcBef>
                <a:spcPct val="20000"/>
              </a:spcBef>
            </a:pPr>
            <a:r>
              <a:rPr lang="ru-RU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Сделать глубокий вдох носом, руки, развести в стороны, задерживаем дыхание 3 секунды, выдох обнять маму так крепко, как и мама обнимает своего ребенка.</a:t>
            </a:r>
          </a:p>
          <a:p>
            <a:pPr lvl="0">
              <a:spcBef>
                <a:spcPct val="20000"/>
              </a:spcBef>
            </a:pPr>
            <a:r>
              <a:rPr lang="ru-RU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 </a:t>
            </a:r>
          </a:p>
          <a:p>
            <a:pPr lvl="0">
              <a:spcBef>
                <a:spcPct val="20000"/>
              </a:spcBef>
            </a:pPr>
            <a:endParaRPr lang="ru-RU" dirty="0" smtClean="0">
              <a:solidFill>
                <a:srgbClr val="002060"/>
              </a:solidFill>
              <a:latin typeface="Courier New" pitchFamily="49" charset="0"/>
              <a:cs typeface="Courier New" pitchFamily="49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2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2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2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pic>
        <p:nvPicPr>
          <p:cNvPr id="8" name="Рисунок 7" descr="D:\ФИЗКУЛЬТУРА\Семейный клуб\2. ЗОЖ - хорошая привычка\Копия фото\IMG_370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714620"/>
            <a:ext cx="3929080" cy="3124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5720" y="857232"/>
            <a:ext cx="8358246" cy="5643602"/>
          </a:xfrm>
        </p:spPr>
        <p:txBody>
          <a:bodyPr>
            <a:noAutofit/>
          </a:bodyPr>
          <a:lstStyle/>
          <a:p>
            <a:pPr algn="ctr"/>
            <a:endParaRPr lang="en-US" sz="2200" b="1" dirty="0" smtClean="0">
              <a:solidFill>
                <a:srgbClr val="002060"/>
              </a:solidFill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ru-RU" sz="22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Правильная организация развивающей среды имеет большое значение.</a:t>
            </a:r>
          </a:p>
          <a:p>
            <a:pPr algn="ctr"/>
            <a:endParaRPr lang="ru-RU" sz="2200" b="1" dirty="0" smtClean="0">
              <a:solidFill>
                <a:srgbClr val="002060"/>
              </a:solidFill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ru-RU" sz="2200" b="1" u="sng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Ребенку просто необходимы:</a:t>
            </a:r>
          </a:p>
          <a:p>
            <a:pPr marL="360363" indent="-360363" algn="ctr">
              <a:buFont typeface="Arial" pitchFamily="34" charset="0"/>
              <a:buChar char="•"/>
            </a:pPr>
            <a:r>
              <a:rPr lang="ru-RU" sz="22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шведская стенка</a:t>
            </a:r>
          </a:p>
          <a:p>
            <a:pPr marL="360363" indent="-360363" algn="ctr">
              <a:buFont typeface="Arial" pitchFamily="34" charset="0"/>
              <a:buChar char="•"/>
            </a:pPr>
            <a:r>
              <a:rPr lang="ru-RU" sz="22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канат</a:t>
            </a:r>
          </a:p>
          <a:p>
            <a:pPr marL="360363" indent="-360363" algn="ctr">
              <a:buFont typeface="Arial" pitchFamily="34" charset="0"/>
              <a:buChar char="•"/>
            </a:pPr>
            <a:r>
              <a:rPr lang="ru-RU" sz="22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велосипед</a:t>
            </a:r>
          </a:p>
          <a:p>
            <a:pPr marL="360363" indent="-360363" algn="ctr">
              <a:buFont typeface="Arial" pitchFamily="34" charset="0"/>
              <a:buChar char="•"/>
            </a:pPr>
            <a:r>
              <a:rPr lang="ru-RU" sz="22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коньки</a:t>
            </a:r>
          </a:p>
          <a:p>
            <a:pPr marL="360363" indent="-360363" algn="ctr">
              <a:buFont typeface="Arial" pitchFamily="34" charset="0"/>
              <a:buChar char="•"/>
            </a:pPr>
            <a:r>
              <a:rPr lang="ru-RU" sz="22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санки</a:t>
            </a:r>
          </a:p>
          <a:p>
            <a:pPr marL="360363" indent="-360363" algn="ctr">
              <a:buFont typeface="Arial" pitchFamily="34" charset="0"/>
              <a:buChar char="•"/>
            </a:pPr>
            <a:r>
              <a:rPr lang="ru-RU" sz="22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лыжи</a:t>
            </a:r>
          </a:p>
          <a:p>
            <a:pPr marL="360363" indent="-360363" algn="ctr">
              <a:buFont typeface="Arial" pitchFamily="34" charset="0"/>
              <a:buChar char="•"/>
            </a:pPr>
            <a:r>
              <a:rPr lang="ru-RU" sz="22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мячи</a:t>
            </a:r>
          </a:p>
          <a:p>
            <a:pPr algn="ctr"/>
            <a:endParaRPr lang="ru-RU" sz="2200" b="1" dirty="0" smtClean="0">
              <a:solidFill>
                <a:srgbClr val="00206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8662" y="285728"/>
            <a:ext cx="7286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Организация развивающей среды</a:t>
            </a:r>
            <a:endParaRPr lang="ru-RU" sz="2800" b="1" dirty="0">
              <a:solidFill>
                <a:srgbClr val="7030A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5720" y="1285860"/>
            <a:ext cx="8358246" cy="3786214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Не забудьте взять с собой буклеты, которые лежат в шкафчиках ваших детей. В них есть все, с чем мы сегодня познакомились.</a:t>
            </a:r>
          </a:p>
          <a:p>
            <a:pPr algn="ctr"/>
            <a:r>
              <a:rPr lang="ru-RU" sz="22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 </a:t>
            </a:r>
          </a:p>
          <a:p>
            <a:pPr algn="ctr"/>
            <a:r>
              <a:rPr lang="ru-RU" sz="22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И помните: «Здоровый ребенок – это счастливая семья!»</a:t>
            </a:r>
          </a:p>
          <a:p>
            <a:pPr algn="ctr"/>
            <a:endParaRPr lang="ru-RU" sz="2200" b="1" dirty="0" smtClean="0">
              <a:solidFill>
                <a:srgbClr val="002060"/>
              </a:solidFill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ru-RU" sz="22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До свидания!</a:t>
            </a:r>
          </a:p>
          <a:p>
            <a:pPr algn="ctr"/>
            <a:r>
              <a:rPr lang="ru-RU" sz="22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До новых встреч!</a:t>
            </a:r>
          </a:p>
          <a:p>
            <a:pPr algn="ctr"/>
            <a:endParaRPr lang="ru-RU" sz="2200" b="1" dirty="0" smtClean="0">
              <a:solidFill>
                <a:srgbClr val="00206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8662" y="428604"/>
            <a:ext cx="7286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На прощание</a:t>
            </a:r>
            <a:endParaRPr lang="ru-RU" sz="2800" b="1" dirty="0">
              <a:solidFill>
                <a:srgbClr val="7030A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214422"/>
            <a:ext cx="7772400" cy="1470025"/>
          </a:xfrm>
        </p:spPr>
        <p:txBody>
          <a:bodyPr>
            <a:normAutofit/>
          </a:bodyPr>
          <a:lstStyle/>
          <a:p>
            <a:r>
              <a:rPr lang="ru-RU" b="1" spc="300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Здоровый образ жизни – хорошая привычка</a:t>
            </a:r>
            <a:endParaRPr lang="ru-RU" b="1" spc="300" dirty="0">
              <a:solidFill>
                <a:srgbClr val="7030A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3071810"/>
            <a:ext cx="6400800" cy="1185874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Родительское собрание в детском саду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43042" y="5357826"/>
            <a:ext cx="5857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Инструктор физ.воспитания МБДОУ №14 г. </a:t>
            </a:r>
            <a:r>
              <a:rPr lang="ru-RU" dirty="0" err="1" smtClean="0">
                <a:solidFill>
                  <a:schemeClr val="bg1">
                    <a:lumMod val="50000"/>
                  </a:schemeClr>
                </a:solidFill>
              </a:rPr>
              <a:t>Киржач</a:t>
            </a:r>
            <a:endParaRPr lang="ru-RU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Новикова Оксана Васильевна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14348" y="214290"/>
            <a:ext cx="7715304" cy="6215106"/>
          </a:xfrm>
        </p:spPr>
        <p:txBody>
          <a:bodyPr>
            <a:noAutofit/>
          </a:bodyPr>
          <a:lstStyle/>
          <a:p>
            <a:pPr marL="1262063" indent="-1262063"/>
            <a:r>
              <a:rPr lang="ru-RU" sz="2800" b="1" i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Цель: </a:t>
            </a:r>
            <a:r>
              <a:rPr lang="ru-RU" sz="28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Повысить уровень знаний родителей в области формирования, сохранения и укрепления здоровья детей, здорового образа жизни в семье.</a:t>
            </a:r>
          </a:p>
          <a:p>
            <a:pPr marL="3497263" indent="-449263"/>
            <a:r>
              <a:rPr lang="ru-RU" sz="2800" b="1" i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Форма проведения: </a:t>
            </a:r>
            <a:r>
              <a:rPr lang="ru-RU" sz="28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мастер-класс</a:t>
            </a:r>
          </a:p>
          <a:p>
            <a:pPr marL="3411538" indent="-363538"/>
            <a:r>
              <a:rPr lang="ru-RU" sz="2800" b="1" i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Участники: </a:t>
            </a:r>
          </a:p>
          <a:p>
            <a:pPr marL="3411538" indent="85725"/>
            <a:r>
              <a:rPr lang="ru-RU" sz="28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родители, дети</a:t>
            </a:r>
          </a:p>
          <a:p>
            <a:pPr marL="3411538" indent="-363538"/>
            <a:r>
              <a:rPr lang="ru-RU" sz="2800" b="1" i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Место проведения: </a:t>
            </a:r>
            <a:r>
              <a:rPr lang="ru-RU" sz="28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спортивный зал ДОУ</a:t>
            </a:r>
          </a:p>
          <a:p>
            <a:pPr marL="3411538" indent="-3411538"/>
            <a:r>
              <a:rPr lang="ru-RU" sz="2800" b="1" i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Форма одежды: </a:t>
            </a:r>
            <a:r>
              <a:rPr lang="ru-RU" sz="28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спортивная</a:t>
            </a:r>
            <a:endParaRPr lang="ru-RU" sz="2800" b="1" dirty="0">
              <a:solidFill>
                <a:srgbClr val="002060"/>
              </a:solidFill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928934"/>
            <a:ext cx="3335325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00628" y="714356"/>
            <a:ext cx="3714776" cy="457203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«Дети – цветы жизни.»</a:t>
            </a:r>
          </a:p>
          <a:p>
            <a:pPr algn="ctr"/>
            <a:endParaRPr lang="ru-RU" sz="2800" b="1" dirty="0" smtClean="0">
              <a:solidFill>
                <a:srgbClr val="002060"/>
              </a:solidFill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Чтобы эти цветы росли здоровыми и счастливыми, нам необходимо создать и поддерживать благоприятные условия.</a:t>
            </a:r>
          </a:p>
          <a:p>
            <a:endParaRPr lang="ru-RU" sz="2400" b="1" dirty="0"/>
          </a:p>
        </p:txBody>
      </p:sp>
      <p:pic>
        <p:nvPicPr>
          <p:cNvPr id="6" name="Рисунок 5" descr="IMG_3709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 rot="5400000">
            <a:off x="-114328" y="1185842"/>
            <a:ext cx="5486400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00628" y="714356"/>
            <a:ext cx="3714776" cy="564360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Плодородную почву для нашего цветка создают:</a:t>
            </a:r>
          </a:p>
          <a:p>
            <a:pPr algn="ctr"/>
            <a:endParaRPr lang="ru-RU" sz="2400" b="1" dirty="0" smtClean="0">
              <a:solidFill>
                <a:srgbClr val="002060"/>
              </a:solidFill>
              <a:latin typeface="Courier New" pitchFamily="49" charset="0"/>
              <a:cs typeface="Courier New" pitchFamily="49" charset="0"/>
            </a:endParaRPr>
          </a:p>
          <a:p>
            <a:pPr marL="261938" indent="-261938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Родители</a:t>
            </a:r>
          </a:p>
          <a:p>
            <a:pPr marL="261938" indent="-261938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Воспитатели</a:t>
            </a:r>
          </a:p>
          <a:p>
            <a:pPr marL="261938" indent="-261938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Специалисты ДОУ </a:t>
            </a:r>
            <a:r>
              <a:rPr lang="ru-RU" sz="2400" b="1" i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(инструктор физ.воспитания, муз. руководитель, педагог-психолог)</a:t>
            </a:r>
          </a:p>
          <a:p>
            <a:pPr marL="261938" indent="-261938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СМИ</a:t>
            </a:r>
          </a:p>
        </p:txBody>
      </p:sp>
      <p:pic>
        <p:nvPicPr>
          <p:cNvPr id="6" name="Рисунок 5" descr="IMG_3709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 rot="5400000">
            <a:off x="-114328" y="1185842"/>
            <a:ext cx="5486400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7158" y="357166"/>
            <a:ext cx="8429684" cy="592935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Разберем каждый лепесток и </a:t>
            </a:r>
          </a:p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поговорим о слагаемых здорового образа жизни:</a:t>
            </a:r>
          </a:p>
          <a:p>
            <a:pPr algn="ctr"/>
            <a:endParaRPr lang="ru-RU" sz="2800" b="1" dirty="0" smtClean="0">
              <a:solidFill>
                <a:srgbClr val="002060"/>
              </a:solidFill>
              <a:latin typeface="Courier New" pitchFamily="49" charset="0"/>
              <a:cs typeface="Courier New" pitchFamily="49" charset="0"/>
            </a:endParaRPr>
          </a:p>
          <a:p>
            <a:pPr lvl="0" indent="261938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Эмоциональное здоровье</a:t>
            </a:r>
          </a:p>
          <a:p>
            <a:pPr lvl="0" indent="261938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Режим дня</a:t>
            </a:r>
          </a:p>
          <a:p>
            <a:pPr lvl="0" indent="261938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Здоровое питание</a:t>
            </a:r>
          </a:p>
          <a:p>
            <a:pPr lvl="0" indent="261938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Утренняя гимнастика</a:t>
            </a:r>
          </a:p>
          <a:p>
            <a:pPr lvl="0" indent="261938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Активный подъем</a:t>
            </a:r>
          </a:p>
          <a:p>
            <a:pPr lvl="0" indent="261938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Физические упражнения и подвижные игры</a:t>
            </a:r>
          </a:p>
          <a:p>
            <a:pPr lvl="0" indent="261938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Прогулки на свежем воздухе</a:t>
            </a:r>
          </a:p>
          <a:p>
            <a:pPr lvl="0" indent="261938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Закаливание </a:t>
            </a:r>
          </a:p>
          <a:p>
            <a:pPr lvl="0" indent="261938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Правильно организованная развивающая среда</a:t>
            </a:r>
          </a:p>
          <a:p>
            <a:pPr lvl="0">
              <a:buFont typeface="Arial" pitchFamily="34" charset="0"/>
              <a:buChar char="•"/>
            </a:pPr>
            <a:endParaRPr lang="ru-RU" sz="2200" b="1" dirty="0" smtClean="0">
              <a:solidFill>
                <a:srgbClr val="00206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72066" y="1285860"/>
            <a:ext cx="3714776" cy="407196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Важна роль родителей в поддержании эмоционального здоровья.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Любящие родители -  это солнышко, которое согревает теплотой и дарит свою нежность.</a:t>
            </a:r>
            <a:endParaRPr lang="ru-RU" sz="2200" b="1" dirty="0" smtClean="0">
              <a:solidFill>
                <a:srgbClr val="002060"/>
              </a:solidFill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9" name="Рисунок 8" descr="IMG_3711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49" b="49"/>
          <a:stretch>
            <a:fillRect/>
          </a:stretch>
        </p:blipFill>
        <p:spPr>
          <a:xfrm rot="16200000">
            <a:off x="53162" y="1589856"/>
            <a:ext cx="5486400" cy="4306904"/>
          </a:xfrm>
        </p:spPr>
      </p:pic>
      <p:sp>
        <p:nvSpPr>
          <p:cNvPr id="10" name="TextBox 9"/>
          <p:cNvSpPr txBox="1"/>
          <p:nvPr/>
        </p:nvSpPr>
        <p:spPr>
          <a:xfrm>
            <a:off x="928662" y="285728"/>
            <a:ext cx="7286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Эмоциональное здоровье </a:t>
            </a:r>
            <a:endParaRPr lang="ru-RU" sz="2800" b="1" dirty="0">
              <a:solidFill>
                <a:srgbClr val="7030A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5720" y="928670"/>
            <a:ext cx="8643998" cy="5357850"/>
          </a:xfrm>
        </p:spPr>
        <p:txBody>
          <a:bodyPr>
            <a:noAutofit/>
          </a:bodyPr>
          <a:lstStyle/>
          <a:p>
            <a:pPr algn="ctr"/>
            <a:endParaRPr lang="ru-RU" sz="2400" b="1" dirty="0" smtClean="0">
              <a:solidFill>
                <a:srgbClr val="002060"/>
              </a:solidFill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Режим дня — это четкий распорядок жизни в течение суток, предусматривающий чередование бодрствования и сна, а также рациональную организацию различных видов деятельности. </a:t>
            </a:r>
          </a:p>
          <a:p>
            <a:pPr marL="711200" indent="-261938"/>
            <a:endParaRPr lang="ru-RU" sz="2400" b="1" dirty="0" smtClean="0">
              <a:solidFill>
                <a:srgbClr val="002060"/>
              </a:solidFill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Поведение ребенка в детском саду, его настроение, работоспособность находятся в прямой зависимости от того, как организованы его деятельность и сон в семье в обычные, а также в выходные дни.</a:t>
            </a:r>
          </a:p>
          <a:p>
            <a:pPr marL="711200" indent="-261938">
              <a:buFont typeface="Arial" pitchFamily="34" charset="0"/>
              <a:buChar char="•"/>
            </a:pPr>
            <a:endParaRPr lang="ru-RU" sz="2400" b="1" dirty="0" smtClean="0">
              <a:solidFill>
                <a:srgbClr val="002060"/>
              </a:solidFill>
              <a:latin typeface="Courier New" pitchFamily="49" charset="0"/>
              <a:cs typeface="Courier New" pitchFamily="49" charset="0"/>
            </a:endParaRPr>
          </a:p>
          <a:p>
            <a:pPr algn="ctr"/>
            <a:endParaRPr lang="ru-RU" sz="2200" b="1" dirty="0" smtClean="0">
              <a:solidFill>
                <a:srgbClr val="00206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8662" y="285728"/>
            <a:ext cx="7286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Режим дня</a:t>
            </a:r>
            <a:endParaRPr lang="ru-RU" sz="2800" b="1" dirty="0">
              <a:solidFill>
                <a:srgbClr val="7030A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286380" y="2357430"/>
            <a:ext cx="3643338" cy="342902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В детском саду каждое утро обязательно проводятся комплексы утренней гимнастики.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Не надо забывать про гимнастику и дома.</a:t>
            </a:r>
          </a:p>
          <a:p>
            <a:pPr algn="ctr"/>
            <a:endParaRPr lang="ru-RU" sz="2200" b="1" dirty="0" smtClean="0">
              <a:solidFill>
                <a:srgbClr val="00206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8662" y="285728"/>
            <a:ext cx="7286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Утренняя гимнастика</a:t>
            </a:r>
            <a:endParaRPr lang="ru-RU" sz="2800" b="1" dirty="0">
              <a:solidFill>
                <a:srgbClr val="7030A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4348" y="1071546"/>
            <a:ext cx="77867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Утренняя гимнастика - обязательная часть ежедневного режима ребенка. </a:t>
            </a:r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2357430"/>
            <a:ext cx="4724395" cy="354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618</Words>
  <PresentationFormat>Экран (4:3)</PresentationFormat>
  <Paragraphs>113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Здоровый образ жизни – хорошая привычка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Здоровый образ жизни – хорошая привычка</dc:title>
  <cp:lastModifiedBy>home-1</cp:lastModifiedBy>
  <cp:revision>58</cp:revision>
  <dcterms:modified xsi:type="dcterms:W3CDTF">2013-12-23T18:48:28Z</dcterms:modified>
</cp:coreProperties>
</file>