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306" r:id="rId3"/>
    <p:sldId id="260" r:id="rId4"/>
    <p:sldId id="291" r:id="rId5"/>
    <p:sldId id="261" r:id="rId6"/>
    <p:sldId id="262" r:id="rId7"/>
    <p:sldId id="292" r:id="rId8"/>
    <p:sldId id="264" r:id="rId9"/>
    <p:sldId id="265" r:id="rId10"/>
    <p:sldId id="266" r:id="rId11"/>
    <p:sldId id="267" r:id="rId12"/>
    <p:sldId id="268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96" r:id="rId23"/>
    <p:sldId id="282" r:id="rId24"/>
    <p:sldId id="283" r:id="rId25"/>
    <p:sldId id="300" r:id="rId26"/>
    <p:sldId id="301" r:id="rId27"/>
    <p:sldId id="288" r:id="rId28"/>
    <p:sldId id="294" r:id="rId29"/>
    <p:sldId id="305" r:id="rId30"/>
    <p:sldId id="298" r:id="rId31"/>
    <p:sldId id="29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C503E-0A22-4F11-9544-545613C6EAD8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4FC8D-9D75-4419-AA64-CE5C35080E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4FC8D-9D75-4419-AA64-CE5C35080EA9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076174-0AED-43F6-9C91-4E134248E460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879B46-D98E-49F0-8851-5A916774740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431088" cy="1080119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chemeClr val="bg1"/>
                </a:solidFill>
                <a:latin typeface="Georgia" pitchFamily="18" charset="0"/>
              </a:rPr>
              <a:t>                    </a:t>
            </a:r>
            <a:r>
              <a:rPr lang="ru-RU" sz="1800" i="1" dirty="0" smtClean="0">
                <a:solidFill>
                  <a:schemeClr val="bg1"/>
                </a:solidFill>
              </a:rPr>
              <a:t>Муниципальное  бюджетное  общеобразовательное учреждение </a:t>
            </a:r>
            <a:br>
              <a:rPr lang="ru-RU" sz="1800" i="1" dirty="0" smtClean="0">
                <a:solidFill>
                  <a:schemeClr val="bg1"/>
                </a:solidFill>
              </a:rPr>
            </a:br>
            <a:r>
              <a:rPr lang="ru-RU" sz="1800" i="1" dirty="0" smtClean="0">
                <a:solidFill>
                  <a:schemeClr val="bg1"/>
                </a:solidFill>
              </a:rPr>
              <a:t>                                    средняя общеобразовательная школа № 10</a:t>
            </a:r>
            <a:br>
              <a:rPr lang="ru-RU" sz="1800" i="1" dirty="0" smtClean="0">
                <a:solidFill>
                  <a:schemeClr val="bg1"/>
                </a:solidFill>
              </a:rPr>
            </a:br>
            <a:r>
              <a:rPr lang="ru-RU" sz="1800" i="1" dirty="0" smtClean="0">
                <a:solidFill>
                  <a:schemeClr val="bg1"/>
                </a:solidFill>
              </a:rPr>
              <a:t>                                     города  </a:t>
            </a:r>
            <a:r>
              <a:rPr lang="ru-RU" sz="1800" i="1" dirty="0" err="1" smtClean="0">
                <a:solidFill>
                  <a:schemeClr val="bg1"/>
                </a:solidFill>
              </a:rPr>
              <a:t>Коврова</a:t>
            </a:r>
            <a:r>
              <a:rPr lang="ru-RU" sz="1800" i="1" dirty="0" smtClean="0">
                <a:solidFill>
                  <a:schemeClr val="bg1"/>
                </a:solidFill>
              </a:rPr>
              <a:t>  Владимирской  области</a:t>
            </a:r>
            <a:endParaRPr lang="ru-RU" sz="1800" i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a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9398" r="9398"/>
          <a:stretch>
            <a:fillRect/>
          </a:stretch>
        </p:blipFill>
        <p:spPr>
          <a:xfrm>
            <a:off x="0" y="2996952"/>
            <a:ext cx="3275856" cy="3168352"/>
          </a:xfrm>
        </p:spPr>
      </p:pic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899592" y="1556792"/>
            <a:ext cx="8064896" cy="50405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СТИЛИСТИЧЕСКАЯ РОЛЬ ПАРЦЕЛЛИРОВАННЫХ КОНСТРУКЦИЙ В РУССКОМ ЯЗЫКЕ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i="1" dirty="0" smtClean="0"/>
              <a:t>                                                      </a:t>
            </a:r>
          </a:p>
          <a:p>
            <a:endParaRPr lang="ru-RU" sz="1400" i="1" dirty="0" smtClean="0"/>
          </a:p>
          <a:p>
            <a:endParaRPr lang="ru-RU" sz="1400" i="1" dirty="0" smtClean="0"/>
          </a:p>
          <a:p>
            <a:r>
              <a:rPr lang="ru-RU" sz="1400" i="1" dirty="0" smtClean="0"/>
              <a:t>                                                              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                                                           </a:t>
            </a:r>
            <a:r>
              <a:rPr lang="ru-RU" sz="2400" b="1" i="1" dirty="0" smtClean="0">
                <a:solidFill>
                  <a:schemeClr val="bg1"/>
                </a:solidFill>
              </a:rPr>
              <a:t>Николаева  Валентина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                                                       Александровна,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                                                </a:t>
            </a:r>
            <a:r>
              <a:rPr lang="ru-RU" sz="2000" b="1" i="1" dirty="0" smtClean="0">
                <a:solidFill>
                  <a:schemeClr val="bg1"/>
                </a:solidFill>
              </a:rPr>
              <a:t>учитель  русского  языка  и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                            литературы  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endParaRPr lang="ru-RU" sz="1800" b="1" i="1" dirty="0" smtClean="0">
              <a:solidFill>
                <a:schemeClr val="bg1"/>
              </a:solidFill>
            </a:endParaRPr>
          </a:p>
          <a:p>
            <a:endParaRPr lang="ru-RU" sz="1400" i="1" dirty="0" smtClean="0"/>
          </a:p>
          <a:p>
            <a:endParaRPr lang="ru-RU" sz="1400" i="1" dirty="0" smtClean="0"/>
          </a:p>
          <a:p>
            <a:r>
              <a:rPr lang="ru-RU" sz="1800" i="1" dirty="0" smtClean="0"/>
              <a:t>                                                                             </a:t>
            </a:r>
            <a:r>
              <a:rPr lang="ru-RU" sz="1800" b="1" i="1" dirty="0" smtClean="0">
                <a:solidFill>
                  <a:schemeClr val="bg1"/>
                </a:solidFill>
              </a:rPr>
              <a:t>  </a:t>
            </a:r>
            <a:endParaRPr lang="ru-RU" sz="1800" i="1" dirty="0" smtClean="0"/>
          </a:p>
          <a:p>
            <a:endParaRPr lang="ru-RU" sz="1800" i="1" dirty="0" smtClean="0"/>
          </a:p>
          <a:p>
            <a:r>
              <a:rPr lang="ru-RU" sz="1800" i="1" dirty="0" smtClean="0"/>
              <a:t>                                                                </a:t>
            </a:r>
            <a:endParaRPr lang="ru-RU" sz="1400" i="1" dirty="0" smtClean="0"/>
          </a:p>
          <a:p>
            <a:r>
              <a:rPr lang="ru-RU" sz="1400" i="1" dirty="0" smtClean="0"/>
              <a:t>                                                                                  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                                                </a:t>
            </a:r>
            <a:endParaRPr lang="ru-RU" sz="1600" b="1" i="1" dirty="0" smtClean="0">
              <a:solidFill>
                <a:schemeClr val="bg1"/>
              </a:solidFill>
            </a:endParaRPr>
          </a:p>
          <a:p>
            <a:r>
              <a:rPr lang="ru-RU" sz="1600" b="1" i="1" dirty="0" smtClean="0">
                <a:solidFill>
                  <a:schemeClr val="bg1"/>
                </a:solidFill>
              </a:rPr>
              <a:t>                                           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Конструкции с парцеллятом -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сказуемым.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Например: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 Можно было бы, конечно, и отдохнуть ради новоселья. </a:t>
            </a:r>
            <a:r>
              <a:rPr lang="ru-RU" b="1" i="1" dirty="0" smtClean="0">
                <a:solidFill>
                  <a:srgbClr val="002060"/>
                </a:solidFill>
              </a:rPr>
              <a:t>Пойти, например, с Борисом в театр. Пригласить Нину</a:t>
            </a:r>
            <a:r>
              <a:rPr lang="ru-RU" b="1" i="1" dirty="0" smtClean="0">
                <a:solidFill>
                  <a:srgbClr val="002060"/>
                </a:solidFill>
              </a:rPr>
              <a:t>.            </a:t>
            </a:r>
            <a:r>
              <a:rPr lang="ru-RU" b="1" i="1" dirty="0" smtClean="0">
                <a:solidFill>
                  <a:srgbClr val="002060"/>
                </a:solidFill>
              </a:rPr>
              <a:t>(В. Добровольский);</a:t>
            </a: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Лично он словно не имел отношения к этому. </a:t>
            </a:r>
            <a:r>
              <a:rPr lang="ru-RU" b="1" i="1" dirty="0" smtClean="0">
                <a:solidFill>
                  <a:srgbClr val="002060"/>
                </a:solidFill>
              </a:rPr>
              <a:t>Или перестал иметь отношение.  (Д. Гранин).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Конструкции с парцеллятом -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дополнением. 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Примеры: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Он не нервничал, он ждал. </a:t>
            </a:r>
            <a:r>
              <a:rPr lang="ru-RU" sz="3600" b="1" i="1" dirty="0" smtClean="0">
                <a:solidFill>
                  <a:srgbClr val="002060"/>
                </a:solidFill>
              </a:rPr>
              <a:t>Его и Фомина</a:t>
            </a:r>
            <a:r>
              <a:rPr lang="ru-RU" sz="3600" b="1" i="1" dirty="0" smtClean="0">
                <a:solidFill>
                  <a:schemeClr val="bg1"/>
                </a:solidFill>
              </a:rPr>
              <a:t>. (Э. Хруцкий);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  Недолго, правда, носила: всего год. А потом надела форму. </a:t>
            </a:r>
            <a:r>
              <a:rPr lang="ru-RU" sz="3600" b="1" i="1" dirty="0" smtClean="0">
                <a:solidFill>
                  <a:srgbClr val="002060"/>
                </a:solidFill>
              </a:rPr>
              <a:t>И сапоги - на два номера больше. (Б. Васильев.)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endParaRPr lang="ru-RU" sz="36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omic Sans MS" pitchFamily="66" charset="0"/>
              </a:rPr>
              <a:t>Конструкции с парцеллятом -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определением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Например: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1  Впрочем</a:t>
            </a:r>
            <a:r>
              <a:rPr lang="ru-RU" sz="2400" b="1" i="1" dirty="0" smtClean="0">
                <a:solidFill>
                  <a:schemeClr val="bg1"/>
                </a:solidFill>
              </a:rPr>
              <a:t>, не это главное было. Главное - отличную он позицию выискал. </a:t>
            </a:r>
            <a:r>
              <a:rPr lang="ru-RU" sz="2400" b="1" i="1" dirty="0" smtClean="0">
                <a:solidFill>
                  <a:srgbClr val="002060"/>
                </a:solidFill>
              </a:rPr>
              <a:t>Глубокую, с укрывистыми подходами, с обзором от леса до озера. (Б. Васильев);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2     До </a:t>
            </a:r>
            <a:r>
              <a:rPr lang="ru-RU" sz="2400" b="1" i="1" dirty="0" smtClean="0">
                <a:solidFill>
                  <a:schemeClr val="bg1"/>
                </a:solidFill>
              </a:rPr>
              <a:t>темноты Иван Александрович просматривал </a:t>
            </a:r>
            <a:r>
              <a:rPr lang="ru-RU" sz="2400" b="1" i="1" dirty="0" smtClean="0">
                <a:solidFill>
                  <a:schemeClr val="bg1"/>
                </a:solidFill>
              </a:rPr>
              <a:t>документы. </a:t>
            </a:r>
            <a:r>
              <a:rPr lang="ru-RU" sz="2400" b="1" i="1" dirty="0" smtClean="0">
                <a:solidFill>
                  <a:schemeClr val="bg1"/>
                </a:solidFill>
              </a:rPr>
              <a:t>Протоколы осмотров, акты экспертизы, объяснения свидетелей, заявления. </a:t>
            </a:r>
            <a:r>
              <a:rPr lang="ru-RU" sz="2400" b="1" i="1" dirty="0" smtClean="0">
                <a:solidFill>
                  <a:srgbClr val="002060"/>
                </a:solidFill>
              </a:rPr>
              <a:t>От самых разных людей. </a:t>
            </a:r>
            <a:r>
              <a:rPr lang="ru-RU" sz="2400" b="1" i="1" dirty="0" smtClean="0">
                <a:solidFill>
                  <a:schemeClr val="bg1"/>
                </a:solidFill>
              </a:rPr>
              <a:t>(Э. Хруцкий).</a:t>
            </a:r>
            <a:br>
              <a:rPr lang="ru-RU" sz="2400" b="1" i="1" dirty="0" smtClean="0">
                <a:solidFill>
                  <a:schemeClr val="bg1"/>
                </a:solidFill>
              </a:rPr>
            </a:br>
            <a:endParaRPr lang="ru-RU" sz="24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43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Парцеллированные   конструкции  на 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основе    придаточной   части</a:t>
            </a:r>
            <a:b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времени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                </a:t>
            </a:r>
            <a:r>
              <a:rPr lang="ru-RU" sz="4800" b="1" dirty="0" smtClean="0">
                <a:solidFill>
                  <a:srgbClr val="0070C0"/>
                </a:solidFill>
              </a:rPr>
              <a:t>условия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                                цели 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 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сравнения</a:t>
            </a:r>
            <a:r>
              <a:rPr lang="ru-RU" sz="4800" b="1" dirty="0" smtClean="0">
                <a:solidFill>
                  <a:schemeClr val="bg1"/>
                </a:solidFill>
              </a:rPr>
              <a:t>                      </a:t>
            </a:r>
            <a:endParaRPr lang="ru-RU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FFC000"/>
                </a:solidFill>
              </a:rPr>
              <a:t>                                                               причины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Условная </a:t>
            </a:r>
            <a:r>
              <a:rPr lang="ru-RU" sz="3600" b="1" dirty="0" smtClean="0">
                <a:solidFill>
                  <a:schemeClr val="bg1"/>
                </a:solidFill>
              </a:rPr>
              <a:t>придаточная часть</a:t>
            </a:r>
          </a:p>
          <a:p>
            <a:pPr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Например: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Правда, порой меня удивляло, что мама, борясь с отравлением природы, самой природой не восхищалась, не замечала её красот. Борьба для неё была свойственней, чем любовь. </a:t>
            </a:r>
            <a:r>
              <a:rPr lang="ru-RU" sz="3200" b="1" i="1" dirty="0" smtClean="0">
                <a:solidFill>
                  <a:schemeClr val="bg1"/>
                </a:solidFill>
              </a:rPr>
              <a:t>Если, конечно, речь не шла обо мне</a:t>
            </a:r>
            <a:r>
              <a:rPr lang="ru-RU" sz="3200" b="1" i="1" dirty="0" smtClean="0">
                <a:solidFill>
                  <a:schemeClr val="bg1"/>
                </a:solidFill>
              </a:rPr>
              <a:t>.         </a:t>
            </a:r>
            <a:r>
              <a:rPr lang="ru-RU" sz="3200" dirty="0" smtClean="0">
                <a:solidFill>
                  <a:srgbClr val="002060"/>
                </a:solidFill>
              </a:rPr>
              <a:t>(А. Алексин).</a:t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Придаточная часть </a:t>
            </a:r>
            <a:r>
              <a:rPr lang="ru-RU" sz="4400" b="1" dirty="0" smtClean="0">
                <a:solidFill>
                  <a:srgbClr val="C00000"/>
                </a:solidFill>
              </a:rPr>
              <a:t>цели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Например: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Да, нас восхищают подвиги отцов. И нам просто необходимо воспитать в себе лучшие черты старших товарищей, коммунистов. </a:t>
            </a:r>
            <a:r>
              <a:rPr lang="ru-RU" sz="3200" b="1" i="1" dirty="0" smtClean="0">
                <a:solidFill>
                  <a:schemeClr val="bg1"/>
                </a:solidFill>
              </a:rPr>
              <a:t>Чтобы не струсить. Не смалодушничать. Не свернуть в сторону,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если придёт час и нашей атаки.</a:t>
            </a:r>
            <a:r>
              <a:rPr lang="ru-RU" sz="3200" b="1" dirty="0" smtClean="0">
                <a:solidFill>
                  <a:schemeClr val="bg1"/>
                </a:solidFill>
              </a:rPr>
              <a:t> («Неделя»).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Сравнительная </a:t>
            </a:r>
            <a:r>
              <a:rPr lang="ru-RU" sz="3600" b="1" dirty="0" smtClean="0">
                <a:solidFill>
                  <a:schemeClr val="bg1"/>
                </a:solidFill>
              </a:rPr>
              <a:t>придаточная часть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Например: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Но каждый держал голову высоко и прямо. Видно, из последних сил, из непокорства, которое самой силы крепче, старались они идти гордо и достойно</a:t>
            </a:r>
            <a:r>
              <a:rPr lang="ru-RU" sz="3200" b="1" dirty="0" smtClean="0">
                <a:solidFill>
                  <a:schemeClr val="bg1"/>
                </a:solidFill>
              </a:rPr>
              <a:t>. </a:t>
            </a:r>
            <a:r>
              <a:rPr lang="ru-RU" sz="3200" b="1" i="1" dirty="0" smtClean="0">
                <a:solidFill>
                  <a:schemeClr val="bg1"/>
                </a:solidFill>
              </a:rPr>
              <a:t>Словно и впрямь был для них этот конвой почётом. </a:t>
            </a:r>
            <a:r>
              <a:rPr lang="ru-RU" sz="3200" b="1" i="1" dirty="0" smtClean="0">
                <a:solidFill>
                  <a:schemeClr val="bg1"/>
                </a:solidFill>
              </a:rPr>
              <a:t>                          </a:t>
            </a:r>
            <a:r>
              <a:rPr lang="ru-RU" sz="3200" b="1" dirty="0" smtClean="0">
                <a:solidFill>
                  <a:schemeClr val="bg1"/>
                </a:solidFill>
              </a:rPr>
              <a:t>(</a:t>
            </a:r>
            <a:r>
              <a:rPr lang="ru-RU" sz="3200" b="1" dirty="0" smtClean="0">
                <a:solidFill>
                  <a:schemeClr val="bg1"/>
                </a:solidFill>
              </a:rPr>
              <a:t>А. Фадеев).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Придаточная часть </a:t>
            </a:r>
            <a:r>
              <a:rPr lang="ru-RU" sz="4000" b="1" dirty="0" smtClean="0">
                <a:solidFill>
                  <a:srgbClr val="C00000"/>
                </a:solidFill>
              </a:rPr>
              <a:t>причины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Было жаль, что Кира никогда не узнает, как он сидел на этих мостках и думал о ней, и чувствовал печаль этой замёрзшей реки. Про всё догадался и перетолковал к лучшему то, чего и не было. </a:t>
            </a:r>
            <a:r>
              <a:rPr lang="ru-RU" sz="2400" b="1" i="1" dirty="0" smtClean="0">
                <a:solidFill>
                  <a:schemeClr val="bg1"/>
                </a:solidFill>
              </a:rPr>
              <a:t>Потому что  никаких доказательств не существовало, всё игра воображения</a:t>
            </a:r>
            <a:r>
              <a:rPr lang="ru-RU" sz="2400" b="1" i="1" dirty="0" smtClean="0">
                <a:solidFill>
                  <a:schemeClr val="bg1"/>
                </a:solidFill>
              </a:rPr>
              <a:t>.              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(Д. Гранин);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Столь же закономерно от красоты в искусстве перешли мы к разговору о красоте жизни, в живом человеке. </a:t>
            </a:r>
            <a:r>
              <a:rPr lang="ru-RU" sz="2400" b="1" i="1" dirty="0" smtClean="0">
                <a:solidFill>
                  <a:schemeClr val="bg1"/>
                </a:solidFill>
              </a:rPr>
              <a:t>Ибо идеал, хранимый искусством,- это жизнь, освобождённая от наносного 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временного</a:t>
            </a:r>
            <a:r>
              <a:rPr lang="ru-RU" sz="2400" b="1" dirty="0" smtClean="0">
                <a:solidFill>
                  <a:schemeClr val="bg1"/>
                </a:solidFill>
              </a:rPr>
              <a:t>. (З. Туманова).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Comic Sans MS" pitchFamily="66" charset="0"/>
              </a:rPr>
              <a:t>Стилистическая роль  ПК</a:t>
            </a:r>
            <a:br>
              <a:rPr lang="ru-RU" sz="4800" b="1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sz="4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</a:rPr>
              <a:t>экспрессивный синтаксический приём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цель      </a:t>
            </a:r>
            <a:r>
              <a:rPr lang="ru-RU" b="1" dirty="0" smtClean="0">
                <a:solidFill>
                  <a:srgbClr val="002060"/>
                </a:solidFill>
              </a:rPr>
              <a:t>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                            </a:t>
            </a:r>
            <a:endParaRPr lang="ru-RU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sz="3400" b="1" i="1" dirty="0" smtClean="0">
                <a:solidFill>
                  <a:srgbClr val="C00000"/>
                </a:solidFill>
              </a:rPr>
              <a:t>выделить</a:t>
            </a:r>
            <a:r>
              <a:rPr lang="ru-RU" sz="3400" b="1" i="1" dirty="0" smtClean="0">
                <a:solidFill>
                  <a:schemeClr val="bg1"/>
                </a:solidFill>
              </a:rPr>
              <a:t> наиболее  важные моменты предложения в самостоятельные высказывания и тем самым </a:t>
            </a:r>
            <a:r>
              <a:rPr lang="ru-RU" sz="3400" b="1" i="1" dirty="0" smtClean="0">
                <a:solidFill>
                  <a:srgbClr val="C00000"/>
                </a:solidFill>
              </a:rPr>
              <a:t>сделать</a:t>
            </a:r>
            <a:r>
              <a:rPr lang="ru-RU" sz="3400" b="1" i="1" dirty="0" smtClean="0">
                <a:solidFill>
                  <a:schemeClr val="bg1"/>
                </a:solidFill>
              </a:rPr>
              <a:t> их более </a:t>
            </a:r>
            <a:r>
              <a:rPr lang="ru-RU" sz="4300" b="1" i="1" dirty="0" smtClean="0">
                <a:solidFill>
                  <a:srgbClr val="C00000"/>
                </a:solidFill>
              </a:rPr>
              <a:t>весомыми в смысловом отношении.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707904" y="314096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</a:t>
            </a:r>
            <a:r>
              <a:rPr lang="ru-RU" sz="14400" b="1" i="1" dirty="0" smtClean="0">
                <a:solidFill>
                  <a:schemeClr val="bg1"/>
                </a:solidFill>
              </a:rPr>
              <a:t>добиться</a:t>
            </a:r>
            <a:endParaRPr lang="ru-RU" sz="112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12800" b="1" i="1" dirty="0" smtClean="0">
                <a:solidFill>
                  <a:schemeClr val="bg1"/>
                </a:solidFill>
              </a:rPr>
              <a:t>                  </a:t>
            </a:r>
            <a:r>
              <a:rPr lang="ru-RU" sz="16000" b="1" i="1" dirty="0" smtClean="0">
                <a:solidFill>
                  <a:srgbClr val="C00000"/>
                </a:solidFill>
              </a:rPr>
              <a:t>эмоциональной</a:t>
            </a:r>
          </a:p>
          <a:p>
            <a:pPr>
              <a:buNone/>
            </a:pPr>
            <a:r>
              <a:rPr lang="ru-RU" sz="16000" b="1" i="1" dirty="0" smtClean="0">
                <a:solidFill>
                  <a:srgbClr val="C00000"/>
                </a:solidFill>
              </a:rPr>
              <a:t>                                                                                      выразительности</a:t>
            </a:r>
          </a:p>
          <a:p>
            <a:pPr>
              <a:buNone/>
            </a:pP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Например:</a:t>
            </a:r>
            <a:br>
              <a:rPr lang="ru-RU" sz="9600" b="1" dirty="0" smtClean="0">
                <a:solidFill>
                  <a:srgbClr val="002060"/>
                </a:solidFill>
              </a:rPr>
            </a:br>
            <a:r>
              <a:rPr lang="ru-RU" sz="9600" b="1" dirty="0" smtClean="0">
                <a:solidFill>
                  <a:srgbClr val="002060"/>
                </a:solidFill>
              </a:rPr>
              <a:t> … И ещё было приятно, что Тарасов чем-то сильно напоминал мне отца. </a:t>
            </a:r>
            <a:r>
              <a:rPr lang="ru-RU" sz="9600" b="1" dirty="0" smtClean="0">
                <a:solidFill>
                  <a:schemeClr val="bg1"/>
                </a:solidFill>
              </a:rPr>
              <a:t>Или глазами, или открытым мужественным лицом, или какой-то трудно объяснимой, очень серьёзной неторопливостью.</a:t>
            </a:r>
            <a:r>
              <a:rPr lang="ru-RU" sz="9600" b="1" dirty="0" smtClean="0">
                <a:solidFill>
                  <a:srgbClr val="002060"/>
                </a:solidFill>
              </a:rPr>
              <a:t> (Н. Дементьев).</a:t>
            </a:r>
            <a:br>
              <a:rPr lang="ru-RU" sz="9600" b="1" dirty="0" smtClean="0">
                <a:solidFill>
                  <a:srgbClr val="002060"/>
                </a:solidFill>
              </a:rPr>
            </a:br>
            <a:endParaRPr lang="ru-RU" sz="96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sz="4000" b="1" dirty="0" smtClean="0">
                <a:solidFill>
                  <a:schemeClr val="bg1"/>
                </a:solidFill>
              </a:rPr>
              <a:t>План 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47525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1  История    вопроса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2  Определение  парцелляции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3  Виды    парцелляции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4   Структура   парцеллированных  конструкций: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             а)  ПК  на  основе  членов  предложения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              б)  ПК  на  основе  придаточной  части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5   Стилистическая  роль    парцеллированных  конструкций  в  русском  языке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bg1"/>
                </a:solidFill>
              </a:rPr>
              <a:t>6  Употребление  ПК   в  стихотворной  речи(  на  примере   произведений   Р. Рождественского)   </a:t>
            </a:r>
          </a:p>
          <a:p>
            <a:endParaRPr lang="ru-RU" sz="2000" b="1" i="1" dirty="0" smtClean="0">
              <a:solidFill>
                <a:schemeClr val="bg1"/>
              </a:solidFill>
            </a:endParaRPr>
          </a:p>
          <a:p>
            <a:pPr lvl="7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придать    тексту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оттенок </a:t>
            </a:r>
            <a:r>
              <a:rPr lang="ru-RU" sz="3200" b="1" i="1" dirty="0" smtClean="0">
                <a:solidFill>
                  <a:srgbClr val="C00000"/>
                </a:solidFill>
              </a:rPr>
              <a:t>непринуждённости</a:t>
            </a:r>
            <a:r>
              <a:rPr lang="ru-RU" sz="2800" b="1" i="1" dirty="0" smtClean="0">
                <a:solidFill>
                  <a:srgbClr val="C00000"/>
                </a:solidFill>
              </a:rPr>
              <a:t> речи</a:t>
            </a:r>
            <a:r>
              <a:rPr lang="ru-RU" sz="2800" b="1" i="1" dirty="0" smtClean="0">
                <a:solidFill>
                  <a:schemeClr val="bg1"/>
                </a:solidFill>
              </a:rPr>
              <a:t>, </a:t>
            </a:r>
            <a:r>
              <a:rPr lang="ru-RU" sz="3200" b="1" i="1" dirty="0" smtClean="0">
                <a:solidFill>
                  <a:srgbClr val="C00000"/>
                </a:solidFill>
              </a:rPr>
              <a:t>неофициальности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</a:rPr>
              <a:t>отношений между писателем и читателем, что свойственно живой </a:t>
            </a:r>
            <a:r>
              <a:rPr lang="ru-RU" sz="2800" b="1" i="1" dirty="0" smtClean="0">
                <a:solidFill>
                  <a:srgbClr val="C00000"/>
                </a:solidFill>
              </a:rPr>
              <a:t>разговорной речи. 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Например: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Зачем я всё пишу тебе, «Азимут»? Кому адресую письмо? Нет, не Сергею, хотя и допускаю, что он о нём узнает. Мне подумалось, что в аналогичной ситуации могут оказаться другие девушки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i="1" dirty="0" smtClean="0">
                <a:solidFill>
                  <a:schemeClr val="bg1"/>
                </a:solidFill>
              </a:rPr>
              <a:t>И ребята, конечно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ru-RU" sz="2400" b="1" i="1" dirty="0" smtClean="0">
                <a:solidFill>
                  <a:schemeClr val="bg1"/>
                </a:solidFill>
              </a:rPr>
              <a:t>Быть может, даже из того училища, в котором учится Сергей</a:t>
            </a:r>
            <a:r>
              <a:rPr lang="ru-RU" sz="2400" b="1" i="1" dirty="0" smtClean="0">
                <a:solidFill>
                  <a:srgbClr val="002060"/>
                </a:solidFill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</a:rPr>
              <a:t>Так вот у чувства могут оказаться разные испытания. </a:t>
            </a:r>
            <a:r>
              <a:rPr lang="ru-RU" sz="2400" b="1" i="1" dirty="0" smtClean="0">
                <a:solidFill>
                  <a:schemeClr val="bg1"/>
                </a:solidFill>
              </a:rPr>
              <a:t>В том числе и доверием.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200" b="1" dirty="0" smtClean="0">
                <a:solidFill>
                  <a:schemeClr val="bg1"/>
                </a:solidFill>
              </a:rPr>
              <a:t>Широко употребительны парцеллированные конструкции в стихотворной речи.</a:t>
            </a:r>
          </a:p>
          <a:p>
            <a:pPr>
              <a:buNone/>
            </a:pPr>
            <a:r>
              <a:rPr lang="ru-RU" sz="5200" b="1" dirty="0" smtClean="0">
                <a:solidFill>
                  <a:schemeClr val="bg1"/>
                </a:solidFill>
              </a:rPr>
              <a:t> </a:t>
            </a:r>
            <a:br>
              <a:rPr lang="ru-RU" sz="5200" b="1" dirty="0" smtClean="0">
                <a:solidFill>
                  <a:schemeClr val="bg1"/>
                </a:solidFill>
              </a:rPr>
            </a:br>
            <a:endParaRPr lang="ru-RU" sz="32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Роберт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88504680_large_1262672346_2314_3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750" r="16750"/>
          <a:stretch>
            <a:fillRect/>
          </a:stretch>
        </p:blipFill>
        <p:spPr>
          <a:xfrm>
            <a:off x="0" y="620688"/>
            <a:ext cx="5076056" cy="53285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Рождественский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60833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</a:rPr>
              <a:t>Роберт Рождественский- известный поэт, лауреат Государственной премии СССР. Его стихи отличаются высокой гражданственностью. Они  посвящены человеку-защитнику, человеку-созидателю.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Баллада- один из любимых жанров Р.Рождественского</a:t>
            </a:r>
            <a:endParaRPr lang="ru-RU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Баллада   о   спасённом     знамени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               (отрывок)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Утром  ярким, как лубок.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</a:t>
            </a:r>
            <a:r>
              <a:rPr lang="ru-RU" b="1" i="1" dirty="0" smtClean="0">
                <a:solidFill>
                  <a:srgbClr val="002060"/>
                </a:solidFill>
              </a:rPr>
              <a:t>Страшным.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Долгим.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Ратным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Был разбит стрелковый полк.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</a:t>
            </a:r>
            <a:r>
              <a:rPr lang="ru-RU" b="1" i="1" dirty="0" smtClean="0">
                <a:solidFill>
                  <a:srgbClr val="002060"/>
                </a:solidFill>
              </a:rPr>
              <a:t>Наш.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В бою неравном</a:t>
            </a:r>
            <a:r>
              <a:rPr lang="ru-RU" b="1" i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Сколько полегло парней в том бою –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не знаю.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Засыхало - без корней - полковое знамя.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8640"/>
            <a:ext cx="7467600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Облака печально шли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над затихшей битвой.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 тогда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с родной земли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встал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солдат убитый.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Помолчал.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Погоревал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 –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назло ожогам –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грудь свою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забинтовал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он багровым шелком.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И подался на восток, отчим домом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бредя.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  Найдите  в  отрывках парцеллированные  конструкции(ПК)</a:t>
            </a:r>
          </a:p>
          <a:p>
            <a:pPr marL="550926" indent="-514350">
              <a:buNone/>
            </a:pPr>
            <a:r>
              <a:rPr lang="ru-RU" b="1" dirty="0" smtClean="0">
                <a:solidFill>
                  <a:schemeClr val="bg1"/>
                </a:solidFill>
              </a:rPr>
              <a:t>2  Определите  их  структурный  тип</a:t>
            </a:r>
          </a:p>
          <a:p>
            <a:pPr marL="550926" indent="-514350">
              <a:buNone/>
            </a:pPr>
            <a:r>
              <a:rPr lang="ru-RU" b="1" dirty="0" smtClean="0">
                <a:solidFill>
                  <a:schemeClr val="bg1"/>
                </a:solidFill>
              </a:rPr>
              <a:t>3  Определите  стилистическую  роль  ПК</a:t>
            </a:r>
          </a:p>
          <a:p>
            <a:pPr marL="550926" indent="-514350">
              <a:buNone/>
            </a:pPr>
            <a:r>
              <a:rPr lang="ru-RU" b="1" dirty="0" smtClean="0">
                <a:solidFill>
                  <a:schemeClr val="bg1"/>
                </a:solidFill>
              </a:rPr>
              <a:t>4  Проведите  стилистический эксперимент: перестройте    предложения,  исключив  парцелляцию.  Как  изменится  текст?</a:t>
            </a:r>
          </a:p>
          <a:p>
            <a:pPr marL="550926" indent="-514350">
              <a:buAutoNum type="arabicPlain" startAt="2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7467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Баллада  о  зенитчицах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</a:t>
            </a:r>
            <a:r>
              <a:rPr lang="ru-RU" sz="2400" b="1" dirty="0" smtClean="0">
                <a:solidFill>
                  <a:schemeClr val="bg1"/>
                </a:solidFill>
              </a:rPr>
              <a:t>(отрывок)       Приложение  1</a:t>
            </a:r>
          </a:p>
          <a:p>
            <a:pPr>
              <a:buNone/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Задание:</a:t>
            </a: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     </a:t>
            </a:r>
            <a:r>
              <a:rPr lang="ru-RU" sz="2800" b="1" dirty="0" smtClean="0">
                <a:solidFill>
                  <a:schemeClr val="bg1"/>
                </a:solidFill>
              </a:rPr>
              <a:t>1  Найдите  в  отрывках парцеллированные     конструкции(ПК)</a:t>
            </a:r>
          </a:p>
          <a:p>
            <a:pPr marL="550926" indent="-51435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2  Определите  их  структурный  тип</a:t>
            </a:r>
          </a:p>
          <a:p>
            <a:pPr marL="550926" indent="-51435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3  Определите  стилистическую  роль  каждого </a:t>
            </a:r>
            <a:r>
              <a:rPr lang="ru-RU" sz="2800" b="1" dirty="0" err="1" smtClean="0">
                <a:solidFill>
                  <a:schemeClr val="bg1"/>
                </a:solidFill>
              </a:rPr>
              <a:t>парцеллята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               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Выводы: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1   Употребление  в  речи   парцеллированных  конструкций  делают  её   более   </a:t>
            </a:r>
            <a:r>
              <a:rPr lang="ru-RU" sz="2800" b="1" dirty="0" smtClean="0">
                <a:solidFill>
                  <a:schemeClr val="bg1"/>
                </a:solidFill>
              </a:rPr>
              <a:t>экспрессивной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2  Основные  функции  парцелляции</a:t>
            </a:r>
          </a:p>
          <a:p>
            <a:pPr>
              <a:buNone/>
            </a:pP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40968"/>
            <a:ext cx="2664296" cy="345638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уточнить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пояснить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развить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основное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высказывание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789040"/>
            <a:ext cx="2880320" cy="230425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выделить  деталь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портрета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характера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140968"/>
            <a:ext cx="2642592" cy="338437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предельно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сжато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характеризовать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предмет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явление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обстановку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состояние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человека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915816" y="2492896"/>
            <a:ext cx="2808312" cy="576064"/>
          </a:xfrm>
          <a:prstGeom prst="downArrow">
            <a:avLst>
              <a:gd name="adj1" fmla="val 50000"/>
              <a:gd name="adj2" fmla="val 8239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Задание  на  дом(на выбор)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indent="-514350">
              <a:buNone/>
            </a:pPr>
            <a:r>
              <a:rPr lang="ru-RU" b="1" dirty="0" smtClean="0">
                <a:solidFill>
                  <a:schemeClr val="bg1"/>
                </a:solidFill>
              </a:rPr>
              <a:t>1    Подберите  примеры  из художественной    литературы,  в которых  используется  парцелляция</a:t>
            </a:r>
          </a:p>
          <a:p>
            <a:pPr marL="550926" indent="-514350">
              <a:buNone/>
            </a:pPr>
            <a:r>
              <a:rPr lang="ru-RU" b="1" dirty="0" smtClean="0">
                <a:solidFill>
                  <a:schemeClr val="bg1"/>
                </a:solidFill>
              </a:rPr>
              <a:t>2 Напишите  сочинение   по  теме   «Стилистическая  роль   парцелляции  в …(указать  произведение,  назвать  автора)</a:t>
            </a:r>
          </a:p>
          <a:p>
            <a:pPr marL="550926" indent="-514350">
              <a:buNone/>
            </a:pPr>
            <a:r>
              <a:rPr lang="ru-RU" b="1" dirty="0" smtClean="0">
                <a:solidFill>
                  <a:schemeClr val="bg1"/>
                </a:solidFill>
              </a:rPr>
              <a:t>3    Составьте  тест  по  теме «Парцелляция»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                    Что  такое  парцелляция 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Парцелляция </a:t>
            </a:r>
            <a:r>
              <a:rPr lang="ru-RU" sz="2800" b="1" dirty="0" smtClean="0">
                <a:solidFill>
                  <a:schemeClr val="bg1"/>
                </a:solidFill>
              </a:rPr>
              <a:t>–</a:t>
            </a:r>
            <a:r>
              <a:rPr lang="ru-RU" sz="2800" b="1" dirty="0" smtClean="0">
                <a:solidFill>
                  <a:srgbClr val="C00000"/>
                </a:solidFill>
              </a:rPr>
              <a:t>стилистический       приём</a:t>
            </a:r>
            <a:r>
              <a:rPr lang="ru-RU" sz="2800" b="1" dirty="0" smtClean="0">
                <a:solidFill>
                  <a:schemeClr val="bg1"/>
                </a:solidFill>
              </a:rPr>
              <a:t>, состоящий в расчленении одного предложения на самостоятельные высказывания. </a:t>
            </a:r>
          </a:p>
          <a:p>
            <a:pPr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                    2   части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основное высказывание и </a:t>
            </a:r>
            <a:r>
              <a:rPr lang="ru-RU" sz="3200" b="1" i="1" dirty="0" err="1" smtClean="0">
                <a:solidFill>
                  <a:schemeClr val="bg1"/>
                </a:solidFill>
              </a:rPr>
              <a:t>парцеллят</a:t>
            </a:r>
            <a:r>
              <a:rPr lang="ru-RU" sz="3200" b="1" i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              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    Примеры: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Домой я пришла под утро. </a:t>
            </a:r>
            <a:r>
              <a:rPr lang="ru-RU" b="1" i="1" dirty="0" smtClean="0">
                <a:solidFill>
                  <a:srgbClr val="002060"/>
                </a:solidFill>
              </a:rPr>
              <a:t>Усталая. </a:t>
            </a:r>
            <a:r>
              <a:rPr lang="ru-RU" i="1" dirty="0" smtClean="0">
                <a:solidFill>
                  <a:schemeClr val="bg1"/>
                </a:solidFill>
              </a:rPr>
              <a:t>(Г.Дробот.); Владимир Иванович умел создавать и подогревать общественное мнение. </a:t>
            </a:r>
            <a:r>
              <a:rPr lang="ru-RU" b="1" i="1" dirty="0" smtClean="0">
                <a:solidFill>
                  <a:srgbClr val="002060"/>
                </a:solidFill>
              </a:rPr>
              <a:t>Особенно когда дело касалось его кровных научных интересов. (Д.Жуков.)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1835618">
            <a:off x="2962539" y="2685853"/>
            <a:ext cx="484632" cy="32126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3062761">
            <a:off x="3997686" y="2600125"/>
            <a:ext cx="321362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rgbClr val="002060"/>
                </a:solidFill>
              </a:rPr>
              <a:t>литература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1  Стилистический  энциклопедический  словарь  русского  языка .-М:. «Флинта»,  «Наука»  под  ред. М.Н. Кожиной 2003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2    Сковородников  А.П. О  функциях  парцелляции  в  русском языке//РЯШ.-1980.-№5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3    </a:t>
            </a:r>
            <a:r>
              <a:rPr lang="en-US" sz="2400" b="1" dirty="0" smtClean="0">
                <a:solidFill>
                  <a:schemeClr val="bg1"/>
                </a:solidFill>
              </a:rPr>
              <a:t>http://enc-dic.com  </a:t>
            </a:r>
            <a:r>
              <a:rPr lang="ru-RU" sz="2400" b="1" dirty="0" smtClean="0">
                <a:solidFill>
                  <a:schemeClr val="bg1"/>
                </a:solidFill>
              </a:rPr>
              <a:t>Энциклопедии</a:t>
            </a:r>
            <a:r>
              <a:rPr lang="en-US" sz="2400" b="1" dirty="0" smtClean="0">
                <a:solidFill>
                  <a:schemeClr val="bg1"/>
                </a:solidFill>
              </a:rPr>
              <a:t>   &amp;</a:t>
            </a:r>
            <a:r>
              <a:rPr lang="ru-RU" sz="2400" b="1" dirty="0" smtClean="0">
                <a:solidFill>
                  <a:schemeClr val="bg1"/>
                </a:solidFill>
              </a:rPr>
              <a:t>  Словари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4    Ван  </a:t>
            </a:r>
            <a:r>
              <a:rPr lang="ru-RU" sz="2400" b="1" dirty="0" err="1" smtClean="0">
                <a:solidFill>
                  <a:schemeClr val="bg1"/>
                </a:solidFill>
              </a:rPr>
              <a:t>Фусян</a:t>
            </a:r>
            <a:r>
              <a:rPr lang="ru-RU" sz="2400" b="1" dirty="0" smtClean="0">
                <a:solidFill>
                  <a:schemeClr val="bg1"/>
                </a:solidFill>
              </a:rPr>
              <a:t>  КНР.   Парцеллированные  конструкции  в  современном  русском  языке //РЯШ.-  стр.80-88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Ariston" pitchFamily="66" charset="0"/>
              </a:rPr>
              <a:t>Спасибо</a:t>
            </a:r>
            <a:endParaRPr lang="ru-RU" sz="7200" dirty="0">
              <a:solidFill>
                <a:schemeClr val="bg1"/>
              </a:solidFill>
              <a:latin typeface="Ariston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64088" y="2996952"/>
            <a:ext cx="3053866" cy="266348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Ariston" pitchFamily="66" charset="0"/>
              </a:rPr>
              <a:t>за  </a:t>
            </a:r>
            <a:r>
              <a:rPr lang="ru-RU" sz="5400" b="1" dirty="0" smtClean="0">
                <a:solidFill>
                  <a:schemeClr val="bg1"/>
                </a:solidFill>
                <a:latin typeface="Ariston" pitchFamily="66" charset="0"/>
              </a:rPr>
              <a:t>внимание!</a:t>
            </a:r>
            <a:endParaRPr lang="ru-RU" sz="5400" b="1" dirty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9" name="Рисунок 8" descr="fili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354" r="2354"/>
          <a:stretch>
            <a:fillRect/>
          </a:stretch>
        </p:blipFill>
        <p:spPr>
          <a:xfrm>
            <a:off x="0" y="188640"/>
            <a:ext cx="5180428" cy="4946067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              Парцеллят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зависимость   от    главного  предложения</a:t>
            </a:r>
          </a:p>
          <a:p>
            <a:endParaRPr lang="ru-RU" sz="3600" b="1" dirty="0" smtClean="0">
              <a:solidFill>
                <a:schemeClr val="bg1"/>
              </a:solidFill>
            </a:endParaRPr>
          </a:p>
          <a:p>
            <a:r>
              <a:rPr lang="ru-RU" sz="3600" b="1" dirty="0" smtClean="0">
                <a:solidFill>
                  <a:schemeClr val="bg1"/>
                </a:solidFill>
              </a:rPr>
              <a:t>  значение добавочного             сообщения ,уточнения,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пояснения   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                                  </a:t>
            </a:r>
          </a:p>
          <a:p>
            <a:pPr lvl="6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         </a:t>
            </a:r>
            <a:r>
              <a:rPr lang="ru-RU" sz="3200" b="1" dirty="0" smtClean="0">
                <a:solidFill>
                  <a:schemeClr val="bg1"/>
                </a:solidFill>
              </a:rPr>
              <a:t>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     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      ВИДЫ ПАРЦЕЛЛЯТОВ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6165304"/>
            <a:ext cx="4186808" cy="159296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6237312"/>
            <a:ext cx="4041775" cy="872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251520" y="1556792"/>
            <a:ext cx="4040188" cy="394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C00000"/>
                </a:solidFill>
              </a:rPr>
              <a:t>Однотипные</a:t>
            </a:r>
            <a:r>
              <a:rPr lang="ru-RU" sz="44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Например: </a:t>
            </a:r>
            <a:r>
              <a:rPr lang="ru-RU" sz="2000" b="1" i="1" dirty="0" smtClean="0">
                <a:solidFill>
                  <a:schemeClr val="bg1"/>
                </a:solidFill>
              </a:rPr>
              <a:t>Начались будни, рабочие, трудовые. </a:t>
            </a:r>
            <a:r>
              <a:rPr lang="ru-RU" sz="2000" b="1" i="1" dirty="0" smtClean="0">
                <a:solidFill>
                  <a:srgbClr val="002060"/>
                </a:solidFill>
              </a:rPr>
              <a:t>По выполнению плана. По улучшению графика движения поездов. Укреплению семьи. («Неделя»);</a:t>
            </a:r>
            <a:r>
              <a:rPr lang="ru-RU" sz="2000" b="1" i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В сырость, в непогодь щепа, отмытая дождём, светится. </a:t>
            </a:r>
            <a:r>
              <a:rPr lang="ru-RU" sz="2000" b="1" i="1" dirty="0" smtClean="0">
                <a:solidFill>
                  <a:srgbClr val="002060"/>
                </a:solidFill>
              </a:rPr>
              <a:t>И вечером. И ночью. (Ф.Абрамов.)</a:t>
            </a:r>
          </a:p>
          <a:p>
            <a:pPr>
              <a:buNone/>
            </a:pP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9" y="1516912"/>
            <a:ext cx="4042792" cy="46483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11100" b="1" i="1" dirty="0" smtClean="0">
                <a:solidFill>
                  <a:srgbClr val="C00000"/>
                </a:solidFill>
              </a:rPr>
              <a:t>Разнотипные</a:t>
            </a:r>
            <a:r>
              <a:rPr lang="ru-RU" sz="86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</a:rPr>
              <a:t> </a:t>
            </a:r>
            <a:r>
              <a:rPr lang="ru-RU" sz="5500" b="1" dirty="0" smtClean="0">
                <a:solidFill>
                  <a:schemeClr val="bg1"/>
                </a:solidFill>
              </a:rPr>
              <a:t>Например</a:t>
            </a:r>
            <a:r>
              <a:rPr lang="ru-RU" sz="5500" b="1" i="1" dirty="0" smtClean="0">
                <a:solidFill>
                  <a:schemeClr val="bg1"/>
                </a:solidFill>
              </a:rPr>
              <a:t>: К старухе Агафье Журавлёвой приехал сын Константин Иванович</a:t>
            </a:r>
            <a:r>
              <a:rPr lang="ru-RU" sz="5500" b="1" i="1" dirty="0" smtClean="0">
                <a:solidFill>
                  <a:srgbClr val="002060"/>
                </a:solidFill>
              </a:rPr>
              <a:t>. С женой и дочерью. </a:t>
            </a:r>
            <a:r>
              <a:rPr lang="ru-RU" sz="5500" b="1" i="1" dirty="0" err="1" smtClean="0">
                <a:solidFill>
                  <a:srgbClr val="002060"/>
                </a:solidFill>
              </a:rPr>
              <a:t>Попроведать</a:t>
            </a:r>
            <a:r>
              <a:rPr lang="ru-RU" sz="5500" b="1" i="1" dirty="0" smtClean="0">
                <a:solidFill>
                  <a:srgbClr val="002060"/>
                </a:solidFill>
              </a:rPr>
              <a:t> и отдохнуть. (В.Шукшин)</a:t>
            </a:r>
            <a:r>
              <a:rPr lang="ru-RU" sz="5500" b="1" i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endParaRPr lang="ru-RU" sz="3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8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300" b="1" i="1" dirty="0" smtClean="0">
                <a:solidFill>
                  <a:schemeClr val="bg1"/>
                </a:solidFill>
              </a:rPr>
              <a:t> </a:t>
            </a:r>
            <a:r>
              <a:rPr lang="ru-RU" sz="5500" b="1" i="1" dirty="0" smtClean="0">
                <a:solidFill>
                  <a:schemeClr val="bg1"/>
                </a:solidFill>
              </a:rPr>
              <a:t>В прошлом году все они на Ручьях к весне начали пухнуть от голода, и у неё лицо отекло. Но даже в то время </a:t>
            </a:r>
            <a:r>
              <a:rPr lang="ru-RU" sz="5500" b="1" i="1" dirty="0" err="1" smtClean="0">
                <a:solidFill>
                  <a:schemeClr val="bg1"/>
                </a:solidFill>
              </a:rPr>
              <a:t>Нюрка</a:t>
            </a:r>
            <a:r>
              <a:rPr lang="ru-RU" sz="5500" b="1" i="1" dirty="0" smtClean="0">
                <a:solidFill>
                  <a:schemeClr val="bg1"/>
                </a:solidFill>
              </a:rPr>
              <a:t> по-прежнему каждую субботу бегала на лесопункт. </a:t>
            </a:r>
            <a:r>
              <a:rPr lang="ru-RU" sz="5500" b="1" i="1" dirty="0" smtClean="0">
                <a:solidFill>
                  <a:srgbClr val="002060"/>
                </a:solidFill>
              </a:rPr>
              <a:t>Одна. По тёмному лесу. (Ф.Абрамов.).</a:t>
            </a: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endParaRPr lang="ru-RU" sz="4900" b="1" dirty="0" smtClean="0">
              <a:solidFill>
                <a:srgbClr val="002060"/>
              </a:solidFill>
            </a:endParaRPr>
          </a:p>
          <a:p>
            <a:endParaRPr lang="ru-RU" sz="49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388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dirty="0" smtClean="0">
                <a:solidFill>
                  <a:srgbClr val="C00000"/>
                </a:solidFill>
              </a:rPr>
              <a:t> </a:t>
            </a:r>
            <a:r>
              <a:rPr lang="ru-RU" sz="3300" b="1" i="1" dirty="0" smtClean="0">
                <a:solidFill>
                  <a:srgbClr val="C00000"/>
                </a:solidFill>
              </a:rPr>
              <a:t>Последовательная парцелляция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Основное   высказывание           первый   парцеллят             второй  парцеллят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Например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i="1" dirty="0" smtClean="0">
                <a:solidFill>
                  <a:schemeClr val="bg1"/>
                </a:solidFill>
              </a:rPr>
              <a:t>Всё теперь позади, с этим надо раз и навсегда попрощаться. </a:t>
            </a:r>
            <a:r>
              <a:rPr lang="ru-RU" b="1" i="1" dirty="0" smtClean="0">
                <a:solidFill>
                  <a:srgbClr val="002060"/>
                </a:solidFill>
              </a:rPr>
              <a:t>Потому что настала иная пора в жизни. Новая. (В. Поволяев.).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sz="3400" b="1" dirty="0" smtClean="0">
                <a:solidFill>
                  <a:srgbClr val="C00000"/>
                </a:solidFill>
              </a:rPr>
              <a:t>употребление модальных слов или частиц 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конечно, вернее, иначе говоря, кажется, вероятно, может быть, возможно, даже, особенно </a:t>
            </a:r>
            <a:r>
              <a:rPr lang="ru-RU" b="1" dirty="0" smtClean="0">
                <a:solidFill>
                  <a:srgbClr val="002060"/>
                </a:solidFill>
              </a:rPr>
              <a:t>и другие.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Например: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Матч затянулся, но Виктору домой не хотелось. </a:t>
            </a:r>
            <a:r>
              <a:rPr lang="ru-RU" b="1" i="1" dirty="0" smtClean="0">
                <a:solidFill>
                  <a:srgbClr val="002060"/>
                </a:solidFill>
              </a:rPr>
              <a:t>Вероятно</a:t>
            </a:r>
            <a:r>
              <a:rPr lang="ru-RU" b="1" i="1" dirty="0" smtClean="0">
                <a:solidFill>
                  <a:schemeClr val="bg1"/>
                </a:solidFill>
              </a:rPr>
              <a:t>,</a:t>
            </a:r>
            <a:r>
              <a:rPr lang="ru-RU" i="1" dirty="0" smtClean="0">
                <a:solidFill>
                  <a:schemeClr val="bg1"/>
                </a:solidFill>
              </a:rPr>
              <a:t> из-за Муси. (В. Добровольский); Я помню один день. </a:t>
            </a:r>
            <a:r>
              <a:rPr lang="ru-RU" b="1" i="1" dirty="0" smtClean="0">
                <a:solidFill>
                  <a:srgbClr val="002060"/>
                </a:solidFill>
              </a:rPr>
              <a:t>Кажется</a:t>
            </a:r>
            <a:r>
              <a:rPr lang="ru-RU" i="1" dirty="0" smtClean="0">
                <a:solidFill>
                  <a:schemeClr val="bg1"/>
                </a:solidFill>
              </a:rPr>
              <a:t>, воскресенье; Я ещё шевелил губами. Мне ничего не хотелось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  <a:r>
              <a:rPr lang="ru-RU" b="1" i="1" dirty="0" smtClean="0">
                <a:solidFill>
                  <a:srgbClr val="002060"/>
                </a:solidFill>
              </a:rPr>
              <a:t>Даже</a:t>
            </a:r>
            <a:r>
              <a:rPr lang="ru-RU" i="1" dirty="0" smtClean="0">
                <a:solidFill>
                  <a:schemeClr val="bg1"/>
                </a:solidFill>
              </a:rPr>
              <a:t> воды. </a:t>
            </a:r>
            <a:r>
              <a:rPr lang="ru-RU" i="1" dirty="0" smtClean="0">
                <a:solidFill>
                  <a:schemeClr val="bg1"/>
                </a:solidFill>
              </a:rPr>
              <a:t>              (</a:t>
            </a:r>
            <a:r>
              <a:rPr lang="ru-RU" i="1" dirty="0" smtClean="0">
                <a:solidFill>
                  <a:schemeClr val="bg1"/>
                </a:solidFill>
              </a:rPr>
              <a:t>Г. Гулиа).</a:t>
            </a:r>
            <a:br>
              <a:rPr lang="ru-RU" i="1" dirty="0" smtClean="0">
                <a:solidFill>
                  <a:schemeClr val="bg1"/>
                </a:solidFill>
              </a:rPr>
            </a:b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4504848" y="615832"/>
            <a:ext cx="2783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8352420" y="656692"/>
            <a:ext cx="288032" cy="504056"/>
          </a:xfrm>
          <a:prstGeom prst="downArrow">
            <a:avLst>
              <a:gd name="adj1" fmla="val 50000"/>
              <a:gd name="adj2" fmla="val 55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    </a:t>
            </a:r>
            <a:r>
              <a:rPr lang="ru-RU" sz="4800" b="1" dirty="0" smtClean="0">
                <a:solidFill>
                  <a:schemeClr val="bg1"/>
                </a:solidFill>
              </a:rPr>
              <a:t>Структура  </a:t>
            </a:r>
            <a:r>
              <a:rPr lang="ru-RU" sz="4800" b="1" dirty="0" smtClean="0">
                <a:solidFill>
                  <a:schemeClr val="bg1"/>
                </a:solidFill>
              </a:rPr>
              <a:t>П К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ПК  на  основе    </a:t>
            </a:r>
            <a:r>
              <a:rPr lang="ru-RU" sz="3600" b="1" i="1" dirty="0" smtClean="0">
                <a:solidFill>
                  <a:srgbClr val="C00000"/>
                </a:solidFill>
              </a:rPr>
              <a:t>членов  предложения</a:t>
            </a:r>
          </a:p>
          <a:p>
            <a:endParaRPr lang="ru-RU" sz="3600" b="1" i="1" dirty="0" smtClean="0">
              <a:solidFill>
                <a:schemeClr val="bg1"/>
              </a:solidFill>
            </a:endParaRP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ПК  на  основе  </a:t>
            </a:r>
            <a:r>
              <a:rPr lang="ru-RU" sz="3600" b="1" i="1" dirty="0" smtClean="0">
                <a:solidFill>
                  <a:srgbClr val="C00000"/>
                </a:solidFill>
              </a:rPr>
              <a:t>обособленных  членов    предложения</a:t>
            </a:r>
          </a:p>
          <a:p>
            <a:endParaRPr lang="ru-RU" sz="3600" b="1" i="1" dirty="0" smtClean="0">
              <a:solidFill>
                <a:schemeClr val="bg1"/>
              </a:solidFill>
            </a:endParaRP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ПК  на  основе  </a:t>
            </a:r>
            <a:r>
              <a:rPr lang="ru-RU" sz="3600" b="1" i="1" dirty="0" smtClean="0">
                <a:solidFill>
                  <a:srgbClr val="C00000"/>
                </a:solidFill>
              </a:rPr>
              <a:t>придаточных  частей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Парцеллированные конструкции, построенные </a:t>
            </a:r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на основе членов предложения.</a:t>
            </a:r>
            <a:endParaRPr lang="ru-RU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500" b="1" dirty="0" smtClean="0">
                <a:solidFill>
                  <a:schemeClr val="bg1"/>
                </a:solidFill>
              </a:rPr>
              <a:t>структурные типы:</a:t>
            </a:r>
          </a:p>
          <a:p>
            <a:pPr>
              <a:buNone/>
            </a:pPr>
            <a:endParaRPr lang="en-US" sz="3000" b="1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ru-RU" sz="3600" b="1" dirty="0" smtClean="0">
                <a:solidFill>
                  <a:schemeClr val="bg1"/>
                </a:solidFill>
              </a:rPr>
              <a:t>конструкции с </a:t>
            </a:r>
            <a:r>
              <a:rPr lang="ru-RU" sz="3600" b="1" dirty="0" err="1" smtClean="0">
                <a:solidFill>
                  <a:schemeClr val="bg1"/>
                </a:solidFill>
              </a:rPr>
              <a:t>парцеллятом</a:t>
            </a:r>
            <a:r>
              <a:rPr lang="ru-RU" sz="3600" b="1" dirty="0" smtClean="0">
                <a:solidFill>
                  <a:schemeClr val="bg1"/>
                </a:solidFill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</a:rPr>
              <a:t>-подлежащим</a:t>
            </a:r>
          </a:p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-сказуемым</a:t>
            </a:r>
          </a:p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-дополнением</a:t>
            </a:r>
          </a:p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-определением</a:t>
            </a:r>
          </a:p>
          <a:p>
            <a:pPr marL="514350" indent="-514350"/>
            <a:endParaRPr lang="en-US" sz="3600" b="1" dirty="0" smtClean="0">
              <a:solidFill>
                <a:srgbClr val="C00000"/>
              </a:solidFill>
            </a:endParaRP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Comic Sans MS" pitchFamily="66" charset="0"/>
              </a:rPr>
              <a:t/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Comic Sans MS" pitchFamily="66" charset="0"/>
              </a:rPr>
              <a:t>Конструкции с парцеллятом </a:t>
            </a:r>
            <a:r>
              <a:rPr lang="ru-RU" sz="3100" b="1" dirty="0" smtClean="0">
                <a:solidFill>
                  <a:srgbClr val="C00000"/>
                </a:solidFill>
                <a:latin typeface="Comic Sans MS" pitchFamily="66" charset="0"/>
              </a:rPr>
              <a:t>- подлежащим</a:t>
            </a:r>
            <a:r>
              <a:rPr lang="ru-RU" sz="3100" b="1" dirty="0" smtClean="0">
                <a:solidFill>
                  <a:srgbClr val="C00000"/>
                </a:solidFill>
              </a:rPr>
              <a:t>. 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bg1"/>
                </a:solidFill>
              </a:rPr>
              <a:t>В сердце Сергея опять толкнулась             непрошенная боль. </a:t>
            </a:r>
            <a:r>
              <a:rPr lang="ru-RU" sz="3600" b="1" i="1" dirty="0" smtClean="0">
                <a:solidFill>
                  <a:srgbClr val="002060"/>
                </a:solidFill>
              </a:rPr>
              <a:t>Жалость. Любовь, слегка забытая</a:t>
            </a:r>
            <a:r>
              <a:rPr lang="ru-RU" sz="3600" b="1" i="1" dirty="0" smtClean="0">
                <a:solidFill>
                  <a:srgbClr val="002060"/>
                </a:solidFill>
              </a:rPr>
              <a:t>.                    </a:t>
            </a:r>
            <a:r>
              <a:rPr lang="ru-RU" sz="3600" b="1" i="1" dirty="0" smtClean="0">
                <a:solidFill>
                  <a:srgbClr val="002060"/>
                </a:solidFill>
              </a:rPr>
              <a:t>(В. Шукшин);</a:t>
            </a:r>
            <a:r>
              <a:rPr lang="ru-RU" sz="3600" b="1" i="1" dirty="0" smtClean="0">
                <a:solidFill>
                  <a:schemeClr val="bg1"/>
                </a:solidFill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chemeClr val="bg1"/>
                </a:solidFill>
              </a:rPr>
              <a:t> У меня тут и садик и огород</a:t>
            </a:r>
            <a:r>
              <a:rPr lang="ru-RU" sz="3600" b="1" i="1" dirty="0" smtClean="0">
                <a:solidFill>
                  <a:srgbClr val="002060"/>
                </a:solidFill>
              </a:rPr>
              <a:t>. И гараж. (П. Нилин).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826</TotalTime>
  <Words>792</Words>
  <Application>Microsoft Office PowerPoint</Application>
  <PresentationFormat>Экран (4:3)</PresentationFormat>
  <Paragraphs>223</Paragraphs>
  <Slides>31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Техническая</vt:lpstr>
      <vt:lpstr>                    Муниципальное  бюджетное  общеобразовательное учреждение                                      средняя общеобразовательная школа № 10                                      города  Коврова  Владимирской  области</vt:lpstr>
      <vt:lpstr>            План  </vt:lpstr>
      <vt:lpstr>Слайд 3</vt:lpstr>
      <vt:lpstr>              Парцеллят</vt:lpstr>
      <vt:lpstr>      ВИДЫ ПАРЦЕЛЛЯТОВ</vt:lpstr>
      <vt:lpstr>Слайд 6</vt:lpstr>
      <vt:lpstr>     Структура  П К</vt:lpstr>
      <vt:lpstr>Парцеллированные конструкции, построенные на основе членов предложения.</vt:lpstr>
      <vt:lpstr> Конструкции с парцеллятом - подлежащим.  </vt:lpstr>
      <vt:lpstr> Конструкции с парцеллятом - сказуемым.</vt:lpstr>
      <vt:lpstr>Конструкции с парцеллятом - дополнением. </vt:lpstr>
      <vt:lpstr>Конструкции с парцеллятом - определением</vt:lpstr>
      <vt:lpstr>Парцеллированные   конструкции  на  основе    придаточной   части </vt:lpstr>
      <vt:lpstr>Слайд 14</vt:lpstr>
      <vt:lpstr>Придаточная часть цели</vt:lpstr>
      <vt:lpstr>Слайд 16</vt:lpstr>
      <vt:lpstr>Придаточная часть причины</vt:lpstr>
      <vt:lpstr>Стилистическая роль  ПК </vt:lpstr>
      <vt:lpstr>Слайд 19</vt:lpstr>
      <vt:lpstr>Слайд 20</vt:lpstr>
      <vt:lpstr>Слайд 21</vt:lpstr>
      <vt:lpstr>Роберт</vt:lpstr>
      <vt:lpstr> Роберт Рождественский- известный поэт, лауреат Государственной премии СССР. Его стихи отличаются высокой гражданственностью. Они  посвящены человеку-защитнику, человеку-созидателю. Баллада- один из любимых жанров Р.Рождественского</vt:lpstr>
      <vt:lpstr>Баллада   о   спасённом     знамени                 (отрывок)</vt:lpstr>
      <vt:lpstr>Слайд 25</vt:lpstr>
      <vt:lpstr>Задание</vt:lpstr>
      <vt:lpstr>Слайд 27</vt:lpstr>
      <vt:lpstr>Выводы: </vt:lpstr>
      <vt:lpstr>Задание  на  дом(на выбор)</vt:lpstr>
      <vt:lpstr>         литература</vt:lpstr>
      <vt:lpstr>Спасибо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 10</dc:title>
  <dc:creator>Admin</dc:creator>
  <cp:lastModifiedBy>admin</cp:lastModifiedBy>
  <cp:revision>101</cp:revision>
  <dcterms:created xsi:type="dcterms:W3CDTF">2013-03-28T15:47:05Z</dcterms:created>
  <dcterms:modified xsi:type="dcterms:W3CDTF">2013-12-25T17:49:35Z</dcterms:modified>
</cp:coreProperties>
</file>