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67" r:id="rId5"/>
    <p:sldId id="275" r:id="rId6"/>
    <p:sldId id="268" r:id="rId7"/>
    <p:sldId id="276" r:id="rId8"/>
    <p:sldId id="264" r:id="rId9"/>
    <p:sldId id="265" r:id="rId10"/>
    <p:sldId id="277" r:id="rId11"/>
    <p:sldId id="262" r:id="rId12"/>
    <p:sldId id="263" r:id="rId13"/>
    <p:sldId id="269" r:id="rId14"/>
    <p:sldId id="280" r:id="rId15"/>
    <p:sldId id="274" r:id="rId16"/>
    <p:sldId id="266" r:id="rId17"/>
    <p:sldId id="281" r:id="rId18"/>
    <p:sldId id="273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EDB3"/>
    <a:srgbClr val="FFCC99"/>
    <a:srgbClr val="D3E7ED"/>
    <a:srgbClr val="D2EDEE"/>
    <a:srgbClr val="D4EBEC"/>
    <a:srgbClr val="D6EAEA"/>
    <a:srgbClr val="D4ECE5"/>
    <a:srgbClr val="A9F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2CDC1E-6B6B-4618-B528-A72DB565BDEC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D0A214-ED55-4DA4-82F4-B106DEDE4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5;&#1077;&#1089;&#1085;&#1103;%20&#1087;&#1088;&#1086;%20&#1076;&#1088;&#1091;&#1078;&#1073;&#1091;.%20&#1055;&#1088;&#1080;&#1083;&#1086;&#1078;&#1077;&#1085;&#1080;&#1077;%204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6886596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ЕМА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и                      совершенствование знаний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5" descr="сова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003464"/>
            <a:ext cx="4165394" cy="335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85728"/>
            <a:ext cx="6786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48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v16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274768"/>
            <a:ext cx="3000396" cy="315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23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2" y="3225680"/>
            <a:ext cx="2522536" cy="329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480" y="1285860"/>
            <a:ext cx="6715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Поднимает руки класс – это «раз».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Повернулась голова – это «два»,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Руки вниз, вперед смотри – это «три»,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Руки в стороны пошире развернули – на «четыре».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С силой их к плечам прижать – это «пять».</a:t>
            </a:r>
          </a:p>
          <a:p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Всем ребятам тихо сесть – это «шесть».</a:t>
            </a:r>
            <a:endParaRPr lang="ru-RU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Песня про дружбу. Приложение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572396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3913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7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/>
          <p:cNvSpPr>
            <a:spLocks noChangeArrowheads="1" noChangeShapeType="1" noTextEdit="1"/>
          </p:cNvSpPr>
          <p:nvPr/>
        </p:nvSpPr>
        <p:spPr bwMode="auto">
          <a:xfrm>
            <a:off x="684213" y="2205038"/>
            <a:ext cx="7920037" cy="27352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Стали мы теперь бодрее,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Будем думать мы быстрее</a:t>
            </a:r>
          </a:p>
        </p:txBody>
      </p:sp>
      <p:pic>
        <p:nvPicPr>
          <p:cNvPr id="107523" name="Picture 3" descr="Рисунок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765175"/>
            <a:ext cx="1368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8581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А Д А Ч А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Для приготовления смеси для рассады берут 1 часть торфа, 2 части перегноя  и 5 частей земли. Сколько килограммов торфа, перегноя и земли надо взять для приготовления 72 кг смеси для рассады?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4" descr="http://im6-tub-ru.yandex.net/i?id=305999758-4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1564" y="2285992"/>
            <a:ext cx="19208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2643182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Торф - ? 1 часть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Перегной - ? 2 части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Земля - ? 5 частей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857488" y="2500306"/>
            <a:ext cx="785818" cy="1214446"/>
          </a:xfrm>
          <a:prstGeom prst="rightBrace">
            <a:avLst/>
          </a:prstGeom>
          <a:ln w="3810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285749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72 кг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982998"/>
            <a:ext cx="37147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Пусть 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кг  - масса 1 части.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4000504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ТОРФА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– Х КГ, 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4000504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ПЕРЕГНОЯ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– 2Х КГ,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4286256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ЗЕМЛИ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-  5Х КГ.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4786322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Составим и решим уравнение:</a:t>
            </a:r>
          </a:p>
          <a:p>
            <a:pPr lvl="1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х+2х+5х=72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592933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Ответ: 9 кг, 18 кг, 45 кг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642918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Смесь, состоящая из 3 частей грузинского чая и 4 частей индийского чая, имеет массу 210 г. Сколько граммов грузинского чая в этой смеси?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500306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Пусть 1 часть равна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m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г. Тогда: 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 у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г. - грузинского чая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 у г. – индийского чая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357818" y="2928934"/>
            <a:ext cx="500066" cy="785818"/>
          </a:xfrm>
          <a:prstGeom prst="rightBrace">
            <a:avLst>
              <a:gd name="adj1" fmla="val 12056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2198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210 г.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714752"/>
            <a:ext cx="6357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Составим и решим уравнение:</a:t>
            </a:r>
          </a:p>
          <a:p>
            <a:pPr lvl="1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3у + 4у = 210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0430" y="535782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ОТВЕТ: 90 г.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428992" y="5786454"/>
            <a:ext cx="357190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08" y="285728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Веселый тест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928670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Какие числа употребляются при счете?</a:t>
            </a:r>
          </a:p>
          <a:p>
            <a:pPr marL="342900" indent="-34290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природные;  б) естественные;   в) натуральные.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643050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2. Какое математическое действие с клетками обеспечивает рост органов живого организма?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сложение;  б) вычитание;   в) умножение   г) деление.   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264318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 Что получается при делении чисел?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личное;   б) частное;    в) общественное.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335756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 Какие цифры «пишут» летчики в небе?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двойки;      б) пятерки;      в) четверки;   г) восьмерки.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407194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 Какая геометрическая фигура нужна  для наказания?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окружность;    б) угол;    в) квадрат.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4857760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6. Какие геометрические фигуры дружат с солнцем?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линии;      б) лучи;         в) отрезки.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5786454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ОТВЕТЫ: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  в)   г)   б)   г)   б)  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Рисунок 13" descr="j044042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29"/>
            <a:ext cx="168504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42820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86124"/>
            <a:ext cx="2797175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43174" y="1071546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Дома: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2500306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№660, 664, 638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Оцени себя!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«5» - 1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4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- 1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баллов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«4» -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11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–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баллов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«3» -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8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–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баллов</a:t>
            </a:r>
          </a:p>
          <a:p>
            <a:pPr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14340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205038"/>
            <a:ext cx="2608262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205038"/>
            <a:ext cx="2608262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43174" y="714356"/>
            <a:ext cx="50006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000232" y="2000240"/>
            <a:ext cx="6786610" cy="3071834"/>
          </a:xfrm>
          <a:prstGeom prst="rect">
            <a:avLst/>
          </a:prstGeom>
          <a:solidFill>
            <a:srgbClr val="DAEEF3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C:\Documents and Settings\Admin\Рабочий стол\Олимпийский Мишка 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428868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айл:Sochi 2014 - Logo.sv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428868"/>
            <a:ext cx="4242920" cy="202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flipH="1">
            <a:off x="2899342" y="785794"/>
            <a:ext cx="4601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 за успехи на уроке!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116013" y="404813"/>
            <a:ext cx="67691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0000FF"/>
                </a:solidFill>
              </a:rPr>
              <a:t>ПОКАЖИ  СВОЁ </a:t>
            </a:r>
          </a:p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0000FF"/>
                </a:solidFill>
              </a:rPr>
              <a:t>НАСТРОЕНИЕ</a:t>
            </a: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571472" y="5429264"/>
            <a:ext cx="1728787" cy="692150"/>
          </a:xfrm>
          <a:prstGeom prst="upArrowCallout">
            <a:avLst>
              <a:gd name="adj1" fmla="val 62443"/>
              <a:gd name="adj2" fmla="val 62443"/>
              <a:gd name="adj3" fmla="val 16667"/>
              <a:gd name="adj4" fmla="val 6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latin typeface="Tahoma" pitchFamily="34" charset="0"/>
              </a:rPr>
              <a:t>ХОРОШЕЕ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286512" y="5429264"/>
            <a:ext cx="1657349" cy="642942"/>
          </a:xfrm>
          <a:prstGeom prst="upArrowCallout">
            <a:avLst>
              <a:gd name="adj1" fmla="val 62443"/>
              <a:gd name="adj2" fmla="val 62443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>
                <a:latin typeface="Tahoma" pitchFamily="34" charset="0"/>
              </a:rPr>
              <a:t>ПЛОХОЕ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8597" y="2928935"/>
            <a:ext cx="2214578" cy="192882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5786445" y="2857495"/>
            <a:ext cx="2143141" cy="192882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>
                <a:solidFill>
                  <a:schemeClr val="hlink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071802" y="3000372"/>
            <a:ext cx="2214578" cy="1928826"/>
          </a:xfrm>
          <a:prstGeom prst="smileyFace">
            <a:avLst>
              <a:gd name="adj" fmla="val 504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428992" y="5429264"/>
            <a:ext cx="1657349" cy="714380"/>
          </a:xfrm>
          <a:prstGeom prst="upArrowCallout">
            <a:avLst>
              <a:gd name="adj1" fmla="val 62443"/>
              <a:gd name="adj2" fmla="val 62443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latin typeface="Tahoma" pitchFamily="34" charset="0"/>
              </a:rPr>
              <a:t>НЕЙТРАЛЬНОЕ</a:t>
            </a:r>
            <a:endParaRPr lang="ru-RU" sz="16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e1fb996251761703e4d9600d60253f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4143404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642918"/>
            <a:ext cx="58579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</a:t>
            </a:r>
          </a:p>
          <a:p>
            <a:pPr algn="ctr"/>
            <a:r>
              <a:rPr lang="ru-RU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урок!</a:t>
            </a:r>
            <a:endParaRPr lang="ru-RU" sz="8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16813" y="357167"/>
            <a:ext cx="67700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B32C1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Цели и задачи урока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B32C1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164305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85918" y="1357298"/>
            <a:ext cx="707236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бобщить знания по теме, совершенствовать умение  выполнять упрощение выражений; продолжить работу над задачами, решаемыми способом составления уравнения.</a:t>
            </a:r>
          </a:p>
          <a:p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2.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 Должны знать: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распределительное свойство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умножения  относительно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сложения,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вычитания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правила вычисления  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квадрата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куба числа.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3. Должны уметь: Упрощать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выражения, вычислять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квадрат и куб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числа, уметь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оформлять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решать  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задачи с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помощью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уравнения.</a:t>
            </a:r>
          </a:p>
          <a:p>
            <a:endParaRPr lang="ru-RU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7" descr="so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7203"/>
            <a:ext cx="1838354" cy="153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0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214422"/>
            <a:ext cx="5929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Будь внимательней, дружок,</a:t>
            </a:r>
          </a:p>
          <a:p>
            <a:pPr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Начинаем мы урок.</a:t>
            </a:r>
          </a:p>
          <a:p>
            <a:pPr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Предстоит тебе опять</a:t>
            </a:r>
          </a:p>
          <a:p>
            <a:pPr>
              <a:defRPr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Решать, отгадывать, считать.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28604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4" y="3714752"/>
            <a:ext cx="4298969" cy="261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42852"/>
            <a:ext cx="7000924" cy="3214710"/>
          </a:xfrm>
        </p:spPr>
        <p:txBody>
          <a:bodyPr>
            <a:normAutofit fontScale="90000"/>
          </a:bodyPr>
          <a:lstStyle/>
          <a:p>
            <a:pPr algn="r">
              <a:spcBef>
                <a:spcPct val="20000"/>
              </a:spcBef>
            </a:pP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>
                <a:solidFill>
                  <a:srgbClr val="00B050"/>
                </a:solidFill>
              </a:rPr>
              <a:t>Математику нельзя изучать, наблюдая, как это делает сосед!</a:t>
            </a:r>
            <a:r>
              <a:rPr lang="ru-RU" sz="4000" b="0" i="1" dirty="0" smtClean="0">
                <a:solidFill>
                  <a:srgbClr val="00B050"/>
                </a:solidFill>
              </a:rPr>
              <a:t/>
            </a:r>
            <a:br>
              <a:rPr lang="ru-RU" sz="4000" b="0" i="1" dirty="0" smtClean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>А. </a:t>
            </a:r>
            <a:r>
              <a:rPr lang="ru-RU" sz="2700" i="1" dirty="0" err="1" smtClean="0">
                <a:solidFill>
                  <a:srgbClr val="00B050"/>
                </a:solidFill>
              </a:rPr>
              <a:t>Нивен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endParaRPr lang="ru-RU" sz="36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0" descr="R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286116" y="3286124"/>
            <a:ext cx="19240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WR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286124"/>
            <a:ext cx="2098675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рисунок 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71736" y="1857364"/>
            <a:ext cx="4953067" cy="4589478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2000232" y="642918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добрый путь!!!</a:t>
            </a:r>
            <a:endParaRPr lang="ru-RU" sz="40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2"/>
          <p:cNvSpPr>
            <a:spLocks noChangeArrowheads="1" noChangeShapeType="1" noTextEdit="1"/>
          </p:cNvSpPr>
          <p:nvPr/>
        </p:nvSpPr>
        <p:spPr bwMode="auto">
          <a:xfrm rot="5400000">
            <a:off x="6473829" y="3084531"/>
            <a:ext cx="3514737" cy="603226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sp>
        <p:nvSpPr>
          <p:cNvPr id="13317" name="WordArt 3"/>
          <p:cNvSpPr>
            <a:spLocks noChangeArrowheads="1" noChangeShapeType="1" noTextEdit="1"/>
          </p:cNvSpPr>
          <p:nvPr/>
        </p:nvSpPr>
        <p:spPr bwMode="auto">
          <a:xfrm>
            <a:off x="1985963" y="222250"/>
            <a:ext cx="4443425" cy="541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Разминка</a:t>
            </a:r>
          </a:p>
        </p:txBody>
      </p:sp>
      <p:pic>
        <p:nvPicPr>
          <p:cNvPr id="13318" name="Picture 4" descr="Рисунок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8913"/>
            <a:ext cx="962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5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516563"/>
            <a:ext cx="1439863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620713"/>
            <a:ext cx="13668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0" y="1844675"/>
            <a:ext cx="2447925" cy="1871663"/>
            <a:chOff x="2925" y="1298"/>
            <a:chExt cx="1542" cy="1179"/>
          </a:xfrm>
        </p:grpSpPr>
        <p:sp>
          <p:nvSpPr>
            <p:cNvPr id="13340" name="Oval 8"/>
            <p:cNvSpPr>
              <a:spLocks noChangeArrowheads="1"/>
            </p:cNvSpPr>
            <p:nvPr/>
          </p:nvSpPr>
          <p:spPr bwMode="auto">
            <a:xfrm rot="4454214" flipH="1">
              <a:off x="3106" y="1117"/>
              <a:ext cx="1179" cy="15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ru-RU" sz="5400" dirty="0">
                  <a:solidFill>
                    <a:srgbClr val="FF0000"/>
                  </a:solidFill>
                </a:rPr>
                <a:t>+246</a:t>
              </a:r>
            </a:p>
          </p:txBody>
        </p:sp>
        <p:sp>
          <p:nvSpPr>
            <p:cNvPr id="13341" name="Text Box 9"/>
            <p:cNvSpPr txBox="1">
              <a:spLocks noChangeArrowheads="1"/>
            </p:cNvSpPr>
            <p:nvPr/>
          </p:nvSpPr>
          <p:spPr bwMode="auto">
            <a:xfrm>
              <a:off x="3379" y="1616"/>
              <a:ext cx="6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0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00113" y="1844675"/>
            <a:ext cx="2568575" cy="1866900"/>
            <a:chOff x="478" y="1419"/>
            <a:chExt cx="1618" cy="1176"/>
          </a:xfrm>
        </p:grpSpPr>
        <p:sp>
          <p:nvSpPr>
            <p:cNvPr id="13338" name="Oval 11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ru-RU" sz="5400"/>
                <a:t>431-</a:t>
              </a:r>
            </a:p>
          </p:txBody>
        </p:sp>
        <p:sp>
          <p:nvSpPr>
            <p:cNvPr id="13339" name="Text Box 12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4800" b="1">
                <a:solidFill>
                  <a:srgbClr val="663300"/>
                </a:solidFill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427538" y="3644900"/>
            <a:ext cx="2498725" cy="1947863"/>
            <a:chOff x="2565" y="2648"/>
            <a:chExt cx="1574" cy="1227"/>
          </a:xfrm>
        </p:grpSpPr>
        <p:sp>
          <p:nvSpPr>
            <p:cNvPr id="13336" name="Oval 14"/>
            <p:cNvSpPr>
              <a:spLocks noChangeArrowheads="1"/>
            </p:cNvSpPr>
            <p:nvPr/>
          </p:nvSpPr>
          <p:spPr bwMode="auto">
            <a:xfrm rot="18588520" flipH="1">
              <a:off x="2738" y="2475"/>
              <a:ext cx="1227" cy="1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ru-RU" sz="5400" dirty="0"/>
                <a:t>:</a:t>
              </a:r>
              <a:r>
                <a:rPr lang="ru-RU" sz="5400" dirty="0" smtClean="0"/>
                <a:t>10</a:t>
              </a:r>
              <a:endParaRPr lang="ru-RU" sz="5400" dirty="0"/>
            </a:p>
          </p:txBody>
        </p:sp>
        <p:sp>
          <p:nvSpPr>
            <p:cNvPr id="13337" name="Text Box 15"/>
            <p:cNvSpPr txBox="1">
              <a:spLocks noChangeArrowheads="1"/>
            </p:cNvSpPr>
            <p:nvPr/>
          </p:nvSpPr>
          <p:spPr bwMode="auto">
            <a:xfrm>
              <a:off x="2880" y="3022"/>
              <a:ext cx="95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5400" b="1">
                <a:solidFill>
                  <a:srgbClr val="FF0066"/>
                </a:solidFill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916238" y="908050"/>
            <a:ext cx="1944687" cy="2228850"/>
            <a:chOff x="1837" y="572"/>
            <a:chExt cx="1225" cy="1404"/>
          </a:xfrm>
        </p:grpSpPr>
        <p:sp>
          <p:nvSpPr>
            <p:cNvPr id="13334" name="Oval 17"/>
            <p:cNvSpPr>
              <a:spLocks noChangeArrowheads="1"/>
            </p:cNvSpPr>
            <p:nvPr/>
          </p:nvSpPr>
          <p:spPr bwMode="auto">
            <a:xfrm rot="59759" flipH="1">
              <a:off x="1837" y="572"/>
              <a:ext cx="1225" cy="14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5400" dirty="0">
                  <a:cs typeface="Arial" charset="0"/>
                </a:rPr>
                <a:t>309</a:t>
              </a:r>
              <a:r>
                <a:rPr lang="en-US" sz="5400" dirty="0">
                  <a:cs typeface="Arial" charset="0"/>
                </a:rPr>
                <a:t>·</a:t>
              </a:r>
            </a:p>
          </p:txBody>
        </p:sp>
        <p:sp>
          <p:nvSpPr>
            <p:cNvPr id="13335" name="Text Box 18"/>
            <p:cNvSpPr txBox="1">
              <a:spLocks noChangeArrowheads="1"/>
            </p:cNvSpPr>
            <p:nvPr/>
          </p:nvSpPr>
          <p:spPr bwMode="auto">
            <a:xfrm>
              <a:off x="2154" y="935"/>
              <a:ext cx="63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5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00113" y="3716338"/>
            <a:ext cx="2533650" cy="1924050"/>
            <a:chOff x="975" y="2688"/>
            <a:chExt cx="1596" cy="1212"/>
          </a:xfrm>
        </p:grpSpPr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 rot="2958843" flipH="1">
              <a:off x="1195" y="2524"/>
              <a:ext cx="1212" cy="15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r>
                <a:rPr lang="ru-RU" sz="5400">
                  <a:cs typeface="Arial" charset="0"/>
                </a:rPr>
                <a:t>900</a:t>
              </a:r>
              <a:r>
                <a:rPr lang="en-US" sz="5400">
                  <a:cs typeface="Arial" charset="0"/>
                </a:rPr>
                <a:t>: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975" y="3067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4000" b="1">
                <a:solidFill>
                  <a:srgbClr val="0066FF"/>
                </a:solidFill>
              </a:endParaRPr>
            </a:p>
          </p:txBody>
        </p:sp>
      </p:grpSp>
      <p:sp>
        <p:nvSpPr>
          <p:cNvPr id="13326" name="Oval 22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3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836613"/>
            <a:ext cx="1439862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4"/>
          <p:cNvGrpSpPr>
            <a:grpSpLocks/>
          </p:cNvGrpSpPr>
          <p:nvPr/>
        </p:nvGrpSpPr>
        <p:grpSpPr bwMode="auto">
          <a:xfrm rot="-6102997">
            <a:off x="2565400" y="4640263"/>
            <a:ext cx="2568575" cy="1866900"/>
            <a:chOff x="478" y="1419"/>
            <a:chExt cx="1618" cy="1176"/>
          </a:xfrm>
        </p:grpSpPr>
        <p:sp>
          <p:nvSpPr>
            <p:cNvPr id="13330" name="Oval 25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r>
                <a:rPr lang="ru-RU" sz="5400"/>
                <a:t>15</a:t>
              </a:r>
              <a:r>
                <a:rPr lang="en-US" sz="5400">
                  <a:cs typeface="Arial" charset="0"/>
                </a:rPr>
                <a:t>·</a:t>
              </a:r>
            </a:p>
          </p:txBody>
        </p:sp>
        <p:sp>
          <p:nvSpPr>
            <p:cNvPr id="13331" name="Text Box 26"/>
            <p:cNvSpPr txBox="1">
              <a:spLocks noChangeArrowheads="1"/>
            </p:cNvSpPr>
            <p:nvPr/>
          </p:nvSpPr>
          <p:spPr bwMode="auto">
            <a:xfrm>
              <a:off x="1170" y="1752"/>
              <a:ext cx="57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4800" b="1">
                <a:solidFill>
                  <a:srgbClr val="663300"/>
                </a:solidFill>
              </a:endParaRPr>
            </a:p>
          </p:txBody>
        </p:sp>
      </p:grpSp>
      <p:sp>
        <p:nvSpPr>
          <p:cNvPr id="13329" name="Oval 27"/>
          <p:cNvSpPr>
            <a:spLocks noChangeArrowheads="1"/>
          </p:cNvSpPr>
          <p:nvPr/>
        </p:nvSpPr>
        <p:spPr bwMode="auto">
          <a:xfrm>
            <a:off x="2786050" y="2643182"/>
            <a:ext cx="2362213" cy="2078046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14" name="Object 28"/>
          <p:cNvGraphicFramePr>
            <a:graphicFrameLocks noChangeAspect="1"/>
          </p:cNvGraphicFramePr>
          <p:nvPr/>
        </p:nvGraphicFramePr>
        <p:xfrm>
          <a:off x="3276600" y="3213100"/>
          <a:ext cx="1393825" cy="974725"/>
        </p:xfrm>
        <a:graphic>
          <a:graphicData uri="http://schemas.openxmlformats.org/presentationml/2006/ole">
            <p:oleObj spid="_x0000_s1026" name="Формула" r:id="rId5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1765300" y="115888"/>
            <a:ext cx="5662613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Математический диктант</a:t>
            </a:r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468313" y="549275"/>
            <a:ext cx="2801937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5799138" y="549275"/>
            <a:ext cx="2801937" cy="510778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вариант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398463" y="2025650"/>
            <a:ext cx="2319337" cy="593725"/>
            <a:chOff x="693" y="618"/>
            <a:chExt cx="1461" cy="374"/>
          </a:xfrm>
        </p:grpSpPr>
        <p:sp>
          <p:nvSpPr>
            <p:cNvPr id="2093" name="Text Box 11"/>
            <p:cNvSpPr txBox="1">
              <a:spLocks noChangeArrowheads="1"/>
            </p:cNvSpPr>
            <p:nvPr/>
          </p:nvSpPr>
          <p:spPr bwMode="auto">
            <a:xfrm>
              <a:off x="1066" y="618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5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6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= 7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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693" y="663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6600"/>
                  </a:solidFill>
                </a:rPr>
                <a:t>1.</a:t>
              </a:r>
            </a:p>
          </p:txBody>
        </p:sp>
      </p:grp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2430463" y="2025650"/>
            <a:ext cx="1123950" cy="5365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sym typeface="Symbol" pitchFamily="18" charset="2"/>
              </a:rPr>
              <a:t>n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8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98463" y="2987675"/>
            <a:ext cx="2303462" cy="596900"/>
            <a:chOff x="693" y="1342"/>
            <a:chExt cx="1451" cy="376"/>
          </a:xfrm>
        </p:grpSpPr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1056" y="1342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72 :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x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= 8 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92" name="AutoShape 31"/>
            <p:cNvSpPr>
              <a:spLocks noChangeArrowheads="1"/>
            </p:cNvSpPr>
            <p:nvPr/>
          </p:nvSpPr>
          <p:spPr bwMode="auto">
            <a:xfrm>
              <a:off x="693" y="1389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2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2430463" y="3019425"/>
            <a:ext cx="1123950" cy="5365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sym typeface="Symbol" pitchFamily="18" charset="2"/>
              </a:rPr>
              <a:t>x = 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9</a:t>
            </a:r>
            <a:endParaRPr lang="ru-RU" sz="2400" b="1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98463" y="3965575"/>
            <a:ext cx="2824162" cy="669925"/>
            <a:chOff x="693" y="2067"/>
            <a:chExt cx="1779" cy="422"/>
          </a:xfrm>
        </p:grpSpPr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1056" y="2067"/>
              <a:ext cx="1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723 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–</a:t>
              </a:r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</a:rPr>
                <a:t> 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a = 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400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090" name="AutoShape 34"/>
            <p:cNvSpPr>
              <a:spLocks noChangeArrowheads="1"/>
            </p:cNvSpPr>
            <p:nvPr/>
          </p:nvSpPr>
          <p:spPr bwMode="auto">
            <a:xfrm>
              <a:off x="693" y="2160"/>
              <a:ext cx="318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3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2916238" y="4014788"/>
            <a:ext cx="1565275" cy="5365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sym typeface="Symbol" pitchFamily="18" charset="2"/>
              </a:rPr>
              <a:t>a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323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98463" y="5016496"/>
            <a:ext cx="2303462" cy="708025"/>
            <a:chOff x="693" y="2792"/>
            <a:chExt cx="1451" cy="446"/>
          </a:xfrm>
        </p:grpSpPr>
        <p:sp>
          <p:nvSpPr>
            <p:cNvPr id="2087" name="Text Box 36"/>
            <p:cNvSpPr txBox="1">
              <a:spLocks noChangeArrowheads="1"/>
            </p:cNvSpPr>
            <p:nvPr/>
          </p:nvSpPr>
          <p:spPr bwMode="auto">
            <a:xfrm>
              <a:off x="1056" y="2792"/>
              <a:ext cx="10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Сумма 3у и 5у равна 8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88" name="AutoShape 37"/>
            <p:cNvSpPr>
              <a:spLocks noChangeArrowheads="1"/>
            </p:cNvSpPr>
            <p:nvPr/>
          </p:nvSpPr>
          <p:spPr bwMode="auto">
            <a:xfrm>
              <a:off x="693" y="2840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4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3000364" y="5000636"/>
            <a:ext cx="1528762" cy="51077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sym typeface="Symbol" pitchFamily="18" charset="2"/>
              </a:rPr>
              <a:t>y =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1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398463" y="5995987"/>
            <a:ext cx="2751137" cy="601662"/>
            <a:chOff x="693" y="3516"/>
            <a:chExt cx="1733" cy="379"/>
          </a:xfrm>
        </p:grpSpPr>
        <p:sp>
          <p:nvSpPr>
            <p:cNvPr id="2085" name="Text Box 39"/>
            <p:cNvSpPr txBox="1">
              <a:spLocks noChangeArrowheads="1"/>
            </p:cNvSpPr>
            <p:nvPr/>
          </p:nvSpPr>
          <p:spPr bwMode="auto">
            <a:xfrm>
              <a:off x="1056" y="3516"/>
              <a:ext cx="13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Упростить </a:t>
              </a:r>
              <a:r>
                <a:rPr lang="ru-RU" sz="24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2а ∙3</a:t>
              </a:r>
              <a:r>
                <a:rPr lang="en-US" sz="24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5" name="AutoShape 40"/>
            <p:cNvSpPr>
              <a:spLocks noChangeArrowheads="1"/>
            </p:cNvSpPr>
            <p:nvPr/>
          </p:nvSpPr>
          <p:spPr bwMode="auto">
            <a:xfrm>
              <a:off x="693" y="3566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5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3428992" y="6000768"/>
            <a:ext cx="1214446" cy="51077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  <a:sym typeface="Symbol" pitchFamily="18" charset="2"/>
              </a:rPr>
              <a:t>6az  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7019925" y="2043113"/>
            <a:ext cx="1123950" cy="536575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sym typeface="Symbol" pitchFamily="18" charset="2"/>
              </a:rPr>
              <a:t>n = 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6</a:t>
            </a:r>
            <a:endParaRPr lang="ru-RU" sz="2400" b="1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787900" y="3009900"/>
            <a:ext cx="2303463" cy="596900"/>
            <a:chOff x="3969" y="1342"/>
            <a:chExt cx="1451" cy="376"/>
          </a:xfrm>
        </p:grpSpPr>
        <p:sp>
          <p:nvSpPr>
            <p:cNvPr id="16" name="Text Box 44"/>
            <p:cNvSpPr txBox="1">
              <a:spLocks noChangeArrowheads="1"/>
            </p:cNvSpPr>
            <p:nvPr/>
          </p:nvSpPr>
          <p:spPr bwMode="auto">
            <a:xfrm>
              <a:off x="4332" y="1342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81 : 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x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=  9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84" name="AutoShape 45"/>
            <p:cNvSpPr>
              <a:spLocks noChangeArrowheads="1"/>
            </p:cNvSpPr>
            <p:nvPr/>
          </p:nvSpPr>
          <p:spPr bwMode="auto">
            <a:xfrm>
              <a:off x="3969" y="1389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2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6948488" y="3014663"/>
            <a:ext cx="1123950" cy="536575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sym typeface="Symbol" pitchFamily="18" charset="2"/>
              </a:rPr>
              <a:t>x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9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787900" y="3979863"/>
            <a:ext cx="2843213" cy="669925"/>
            <a:chOff x="3969" y="2067"/>
            <a:chExt cx="1791" cy="422"/>
          </a:xfrm>
        </p:grpSpPr>
        <p:sp>
          <p:nvSpPr>
            <p:cNvPr id="2081" name="Text Box 47"/>
            <p:cNvSpPr txBox="1">
              <a:spLocks noChangeArrowheads="1"/>
            </p:cNvSpPr>
            <p:nvPr/>
          </p:nvSpPr>
          <p:spPr bwMode="auto">
            <a:xfrm>
              <a:off x="4332" y="2067"/>
              <a:ext cx="14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549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–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a = 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200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082" name="AutoShape 48"/>
            <p:cNvSpPr>
              <a:spLocks noChangeArrowheads="1"/>
            </p:cNvSpPr>
            <p:nvPr/>
          </p:nvSpPr>
          <p:spPr bwMode="auto">
            <a:xfrm>
              <a:off x="3969" y="2160"/>
              <a:ext cx="318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3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7416801" y="3986213"/>
            <a:ext cx="1298603" cy="510778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  <a:sym typeface="Symbol" pitchFamily="18" charset="2"/>
              </a:rPr>
              <a:t>a = 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349</a:t>
            </a:r>
            <a:endParaRPr lang="ru-RU" sz="2400" b="1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4787900" y="5022850"/>
            <a:ext cx="2303463" cy="646113"/>
            <a:chOff x="3969" y="2792"/>
            <a:chExt cx="1451" cy="407"/>
          </a:xfrm>
        </p:grpSpPr>
        <p:sp>
          <p:nvSpPr>
            <p:cNvPr id="2079" name="Text Box 50"/>
            <p:cNvSpPr txBox="1">
              <a:spLocks noChangeArrowheads="1"/>
            </p:cNvSpPr>
            <p:nvPr/>
          </p:nvSpPr>
          <p:spPr bwMode="auto">
            <a:xfrm>
              <a:off x="4332" y="2792"/>
              <a:ext cx="10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Разность 9х и 4х равна 10</a:t>
              </a:r>
              <a:endPara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" name="AutoShape 51"/>
            <p:cNvSpPr>
              <a:spLocks noChangeArrowheads="1"/>
            </p:cNvSpPr>
            <p:nvPr/>
          </p:nvSpPr>
          <p:spPr bwMode="auto">
            <a:xfrm>
              <a:off x="3969" y="2840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4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7358082" y="4957763"/>
            <a:ext cx="1285884" cy="510778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err="1" smtClean="0">
                <a:latin typeface="Times New Roman" pitchFamily="18" charset="0"/>
                <a:sym typeface="Symbol" pitchFamily="18" charset="2"/>
              </a:rPr>
              <a:t>х</a:t>
            </a:r>
            <a:r>
              <a:rPr lang="ru-RU" sz="2400" b="1" i="1" dirty="0" smtClean="0">
                <a:latin typeface="Times New Roman" pitchFamily="18" charset="0"/>
                <a:sym typeface="Symbol" pitchFamily="18" charset="2"/>
              </a:rPr>
              <a:t> = 2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4787900" y="5995988"/>
            <a:ext cx="2843213" cy="601662"/>
            <a:chOff x="3969" y="3516"/>
            <a:chExt cx="1791" cy="379"/>
          </a:xfrm>
        </p:grpSpPr>
        <p:sp>
          <p:nvSpPr>
            <p:cNvPr id="2077" name="Text Box 53"/>
            <p:cNvSpPr txBox="1">
              <a:spLocks noChangeArrowheads="1"/>
            </p:cNvSpPr>
            <p:nvPr/>
          </p:nvSpPr>
          <p:spPr bwMode="auto">
            <a:xfrm>
              <a:off x="4332" y="3516"/>
              <a:ext cx="1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Упростить 15с∙4</a:t>
              </a:r>
              <a:r>
                <a:rPr lang="en-US" sz="20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b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078" name="AutoShape 54"/>
            <p:cNvSpPr>
              <a:spLocks noChangeArrowheads="1"/>
            </p:cNvSpPr>
            <p:nvPr/>
          </p:nvSpPr>
          <p:spPr bwMode="auto">
            <a:xfrm>
              <a:off x="3969" y="3566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6600"/>
                  </a:solidFill>
                </a:rPr>
                <a:t>5</a:t>
              </a:r>
              <a:r>
                <a:rPr lang="ru-RU" sz="2400" b="1">
                  <a:solidFill>
                    <a:srgbClr val="006600"/>
                  </a:solidFill>
                </a:rPr>
                <a:t>.</a:t>
              </a:r>
            </a:p>
          </p:txBody>
        </p:sp>
      </p:grp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7715272" y="5930900"/>
            <a:ext cx="1071570" cy="510778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  <a:sym typeface="Symbol" pitchFamily="18" charset="2"/>
              </a:rPr>
              <a:t>60cb</a:t>
            </a:r>
            <a:endParaRPr lang="ru-RU" sz="2400" b="1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4787900" y="2043113"/>
            <a:ext cx="2374900" cy="593725"/>
            <a:chOff x="3969" y="618"/>
            <a:chExt cx="1496" cy="374"/>
          </a:xfrm>
        </p:grpSpPr>
        <p:sp>
          <p:nvSpPr>
            <p:cNvPr id="2075" name="AutoShape 42"/>
            <p:cNvSpPr>
              <a:spLocks noChangeArrowheads="1"/>
            </p:cNvSpPr>
            <p:nvPr/>
          </p:nvSpPr>
          <p:spPr bwMode="auto">
            <a:xfrm>
              <a:off x="3969" y="663"/>
              <a:ext cx="317" cy="32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rgbClr val="0066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6600"/>
                  </a:solidFill>
                </a:rPr>
                <a:t>1.</a:t>
              </a:r>
            </a:p>
          </p:txBody>
        </p:sp>
        <p:sp>
          <p:nvSpPr>
            <p:cNvPr id="2076" name="Text Box 56"/>
            <p:cNvSpPr txBox="1">
              <a:spLocks noChangeArrowheads="1"/>
            </p:cNvSpPr>
            <p:nvPr/>
          </p:nvSpPr>
          <p:spPr bwMode="auto">
            <a:xfrm>
              <a:off x="4377" y="618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4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8 =</a:t>
              </a:r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8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 </a:t>
              </a:r>
              <a:r>
                <a:rPr lang="en-US" sz="24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endPara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073" name="AutoShape 68"/>
          <p:cNvSpPr>
            <a:spLocks noChangeArrowheads="1"/>
          </p:cNvSpPr>
          <p:nvPr/>
        </p:nvSpPr>
        <p:spPr bwMode="auto">
          <a:xfrm>
            <a:off x="2217738" y="1125538"/>
            <a:ext cx="4659312" cy="53498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99"/>
                </a:solidFill>
              </a:rPr>
              <a:t>Решите уравнение.</a:t>
            </a:r>
          </a:p>
        </p:txBody>
      </p:sp>
      <p:sp>
        <p:nvSpPr>
          <p:cNvPr id="2115" name="AutoShape 67"/>
          <p:cNvSpPr>
            <a:spLocks noChangeArrowheads="1"/>
          </p:cNvSpPr>
          <p:nvPr/>
        </p:nvSpPr>
        <p:spPr bwMode="auto">
          <a:xfrm>
            <a:off x="1646238" y="1052513"/>
            <a:ext cx="5662612" cy="5107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Проверь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оцени 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80" grpId="0" animBg="1"/>
      <p:bldP spid="2083" grpId="0" animBg="1"/>
      <p:bldP spid="2086" grpId="0" animBg="1"/>
      <p:bldP spid="2089" grpId="0" animBg="1"/>
      <p:bldP spid="2091" grpId="0" animBg="1"/>
      <p:bldP spid="2094" grpId="0" animBg="1"/>
      <p:bldP spid="2097" grpId="0" animBg="1"/>
      <p:bldP spid="2100" grpId="0" animBg="1"/>
      <p:bldP spid="2103" grpId="0" animBg="1"/>
      <p:bldP spid="2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386531" cy="80645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33CC"/>
                </a:solidFill>
              </a:rPr>
              <a:t>  </a:t>
            </a:r>
            <a:r>
              <a:rPr lang="ru-RU" sz="3600" b="1" dirty="0" smtClean="0">
                <a:solidFill>
                  <a:srgbClr val="0033CC"/>
                </a:solidFill>
              </a:rPr>
              <a:t>Тест: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103687" cy="5111750"/>
          </a:xfr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l-GR" sz="2400" dirty="0" smtClean="0">
                <a:cs typeface="Arial" pitchFamily="34" charset="0"/>
              </a:rPr>
              <a:t>Ι</a:t>
            </a:r>
            <a:r>
              <a:rPr lang="ru-RU" sz="2400" dirty="0" smtClean="0">
                <a:cs typeface="Arial" pitchFamily="34" charset="0"/>
              </a:rPr>
              <a:t> вариант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00CC"/>
                </a:solidFill>
                <a:cs typeface="Arial" pitchFamily="34" charset="0"/>
              </a:rPr>
              <a:t>1) Вычислите:</a:t>
            </a:r>
            <a:r>
              <a:rPr lang="ru-RU" sz="2400" dirty="0" smtClean="0">
                <a:cs typeface="Arial" pitchFamily="34" charset="0"/>
              </a:rPr>
              <a:t>  </a:t>
            </a:r>
            <a:r>
              <a:rPr lang="ru-RU" sz="2400" b="1" dirty="0" smtClean="0">
                <a:cs typeface="Arial" pitchFamily="34" charset="0"/>
              </a:rPr>
              <a:t>8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а)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64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б)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16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в)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г)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8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800" dirty="0" smtClean="0">
              <a:solidFill>
                <a:srgbClr val="800080"/>
              </a:solidFill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33CC"/>
                </a:solidFill>
                <a:cs typeface="Arial" pitchFamily="34" charset="0"/>
              </a:rPr>
              <a:t>2) Вычислите: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b="1" dirty="0" smtClean="0">
                <a:cs typeface="Arial" pitchFamily="34" charset="0"/>
              </a:rPr>
              <a:t>2 </a:t>
            </a:r>
            <a:r>
              <a:rPr lang="en-US" sz="2400" b="1" dirty="0" smtClean="0">
                <a:cs typeface="Arial" pitchFamily="34" charset="0"/>
              </a:rPr>
              <a:t>·</a:t>
            </a:r>
            <a:r>
              <a:rPr lang="ru-RU" sz="2400" b="1" dirty="0" smtClean="0">
                <a:cs typeface="Arial" pitchFamily="34" charset="0"/>
              </a:rPr>
              <a:t> 4 </a:t>
            </a:r>
            <a:endParaRPr lang="en-US" sz="2400" b="1" dirty="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а)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24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б)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128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в)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512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г)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32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800" dirty="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33CC"/>
                </a:solidFill>
                <a:cs typeface="Arial" pitchFamily="34" charset="0"/>
              </a:rPr>
              <a:t>3) Упростите выражения: </a:t>
            </a:r>
            <a:r>
              <a:rPr lang="ru-RU" sz="2400" b="1" dirty="0" smtClean="0">
                <a:cs typeface="Arial" pitchFamily="34" charset="0"/>
              </a:rPr>
              <a:t>11а – а - 2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а)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11а - 2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   б)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8а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в) 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3а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;     г)</a:t>
            </a:r>
            <a:r>
              <a:rPr lang="ru-RU" sz="2400" b="1" dirty="0" smtClean="0">
                <a:solidFill>
                  <a:srgbClr val="800080"/>
                </a:solidFill>
                <a:cs typeface="Arial" pitchFamily="34" charset="0"/>
              </a:rPr>
              <a:t>10а - 2</a:t>
            </a:r>
            <a:r>
              <a:rPr lang="ru-RU" sz="2400" dirty="0" smtClean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 smtClean="0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843213" y="184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059113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787900" y="1412875"/>
            <a:ext cx="4175125" cy="51117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sz="2400" dirty="0">
                <a:cs typeface="Arial" pitchFamily="34" charset="0"/>
              </a:rPr>
              <a:t>ΙΙ</a:t>
            </a:r>
            <a:r>
              <a:rPr lang="ru-RU" sz="2400" dirty="0">
                <a:cs typeface="Arial" pitchFamily="34" charset="0"/>
              </a:rPr>
              <a:t> вариант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0000CC"/>
                </a:solidFill>
                <a:cs typeface="Arial" pitchFamily="34" charset="0"/>
              </a:rPr>
              <a:t>1) Вычислите:</a:t>
            </a:r>
            <a:r>
              <a:rPr lang="ru-RU" sz="2400" dirty="0">
                <a:cs typeface="Arial" pitchFamily="34" charset="0"/>
              </a:rPr>
              <a:t>  </a:t>
            </a:r>
            <a:r>
              <a:rPr lang="ru-RU" sz="2400" b="1" dirty="0">
                <a:cs typeface="Arial" pitchFamily="34" charset="0"/>
              </a:rPr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а)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30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б)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3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в)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10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г)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1000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ru-RU" sz="800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0033CC"/>
                </a:solidFill>
                <a:cs typeface="Arial" pitchFamily="34" charset="0"/>
              </a:rPr>
              <a:t>2) Вычислите:</a:t>
            </a:r>
            <a:r>
              <a:rPr lang="ru-RU" sz="2400" dirty="0">
                <a:cs typeface="Arial" pitchFamily="34" charset="0"/>
              </a:rPr>
              <a:t> </a:t>
            </a:r>
            <a:r>
              <a:rPr lang="ru-RU" sz="2400" b="1" dirty="0">
                <a:cs typeface="Arial" pitchFamily="34" charset="0"/>
              </a:rPr>
              <a:t>3 </a:t>
            </a:r>
            <a:r>
              <a:rPr lang="en-US" sz="2400" b="1" dirty="0">
                <a:cs typeface="Arial" pitchFamily="34" charset="0"/>
              </a:rPr>
              <a:t>·</a:t>
            </a:r>
            <a:r>
              <a:rPr lang="ru-RU" sz="2400" b="1" dirty="0">
                <a:cs typeface="Arial" pitchFamily="34" charset="0"/>
              </a:rPr>
              <a:t> 5 </a:t>
            </a:r>
            <a:endParaRPr lang="en-US" sz="2400" b="1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а)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45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б)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30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в)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225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г)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75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ru-RU" sz="800" dirty="0">
              <a:solidFill>
                <a:srgbClr val="800080"/>
              </a:solidFill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0033CC"/>
                </a:solidFill>
                <a:cs typeface="Arial" pitchFamily="34" charset="0"/>
              </a:rPr>
              <a:t>3) Упростите выражения: </a:t>
            </a:r>
            <a:r>
              <a:rPr lang="ru-RU" sz="2400" b="1" dirty="0">
                <a:cs typeface="Arial" pitchFamily="34" charset="0"/>
              </a:rPr>
              <a:t>11у + у + 3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а)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11у + 3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   б)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12у + 3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в) 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14у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;     г)</a:t>
            </a:r>
            <a:r>
              <a:rPr lang="ru-RU" sz="2400" b="1" dirty="0">
                <a:solidFill>
                  <a:srgbClr val="800080"/>
                </a:solidFill>
                <a:cs typeface="Arial" pitchFamily="34" charset="0"/>
              </a:rPr>
              <a:t>15у</a:t>
            </a:r>
            <a:r>
              <a:rPr lang="ru-RU" sz="2400" dirty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ru-RU" sz="2400" dirty="0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7380288" y="1773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7524750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nimBg="1"/>
      <p:bldP spid="716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857232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себя!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 вариант                       2 вариант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000372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б) г)                   </a:t>
            </a:r>
            <a:r>
              <a:rPr lang="ru-RU" sz="4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4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б)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удивленный мышоно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60800"/>
            <a:ext cx="2286016" cy="256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633</TotalTime>
  <Words>828</Words>
  <Application>Microsoft Office PowerPoint</Application>
  <PresentationFormat>Экран (4:3)</PresentationFormat>
  <Paragraphs>152</Paragraphs>
  <Slides>19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Эркер</vt:lpstr>
      <vt:lpstr>Формула</vt:lpstr>
      <vt:lpstr>     ТЕМА: Обобщение и                      совершенствование знаний</vt:lpstr>
      <vt:lpstr>Слайд 2</vt:lpstr>
      <vt:lpstr>Слайд 3</vt:lpstr>
      <vt:lpstr>        Математику нельзя изучать, наблюдая, как это делает сосед! А. Нивен </vt:lpstr>
      <vt:lpstr>Слайд 5</vt:lpstr>
      <vt:lpstr>Слайд 6</vt:lpstr>
      <vt:lpstr>Слайд 7</vt:lpstr>
      <vt:lpstr>  Тест: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Оцени себя!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49</cp:revision>
  <dcterms:created xsi:type="dcterms:W3CDTF">2013-12-01T12:24:08Z</dcterms:created>
  <dcterms:modified xsi:type="dcterms:W3CDTF">2013-12-23T15:57:26Z</dcterms:modified>
</cp:coreProperties>
</file>