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sldIdLst>
    <p:sldId id="273" r:id="rId2"/>
    <p:sldId id="260" r:id="rId3"/>
    <p:sldId id="257" r:id="rId4"/>
    <p:sldId id="259" r:id="rId5"/>
    <p:sldId id="265" r:id="rId6"/>
    <p:sldId id="266" r:id="rId7"/>
    <p:sldId id="263" r:id="rId8"/>
    <p:sldId id="267" r:id="rId9"/>
    <p:sldId id="262" r:id="rId10"/>
    <p:sldId id="269" r:id="rId11"/>
    <p:sldId id="274"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9" autoAdjust="0"/>
    <p:restoredTop sz="86380" autoAdjust="0"/>
  </p:normalViewPr>
  <p:slideViewPr>
    <p:cSldViewPr>
      <p:cViewPr varScale="1">
        <p:scale>
          <a:sx n="87" d="100"/>
          <a:sy n="87" d="100"/>
        </p:scale>
        <p:origin x="-384" y="-78"/>
      </p:cViewPr>
      <p:guideLst>
        <p:guide orient="horz" pos="2160"/>
        <p:guide pos="2880"/>
      </p:guideLst>
    </p:cSldViewPr>
  </p:slideViewPr>
  <p:outlineViewPr>
    <p:cViewPr>
      <p:scale>
        <a:sx n="33" d="100"/>
        <a:sy n="33" d="100"/>
      </p:scale>
      <p:origin x="21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A21C17-CDE2-43B5-8420-531F68A86D65}" type="datetimeFigureOut">
              <a:rPr lang="ru-RU" smtClean="0"/>
              <a:pPr/>
              <a:t>04.03.2014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05EAAA-F4D5-44FD-9955-8656FB3E023C}" type="slidenum">
              <a:rPr lang="ru-RU" smtClean="0"/>
              <a:pPr/>
              <a:t>‹#›</a:t>
            </a:fld>
            <a:endParaRPr lang="ru-RU"/>
          </a:p>
        </p:txBody>
      </p:sp>
    </p:spTree>
    <p:extLst>
      <p:ext uri="{BB962C8B-B14F-4D97-AF65-F5344CB8AC3E}">
        <p14:creationId xmlns:p14="http://schemas.microsoft.com/office/powerpoint/2010/main" val="334052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www.nr2.ru - 640 × 412 -Июль 2012</a:t>
            </a:r>
          </a:p>
          <a:p>
            <a:r>
              <a:rPr lang="ru-RU" dirty="0" smtClean="0"/>
              <a:t>Сборная России на Олимпийском стадионе в Лондоне</a:t>
            </a:r>
            <a:endParaRPr lang="ru-RU" dirty="0"/>
          </a:p>
        </p:txBody>
      </p:sp>
      <p:sp>
        <p:nvSpPr>
          <p:cNvPr id="4" name="Номер слайда 3"/>
          <p:cNvSpPr>
            <a:spLocks noGrp="1"/>
          </p:cNvSpPr>
          <p:nvPr>
            <p:ph type="sldNum" sz="quarter" idx="10"/>
          </p:nvPr>
        </p:nvSpPr>
        <p:spPr/>
        <p:txBody>
          <a:bodyPr/>
          <a:lstStyle/>
          <a:p>
            <a:fld id="{7C05EAAA-F4D5-44FD-9955-8656FB3E023C}" type="slidenum">
              <a:rPr lang="ru-RU" smtClean="0"/>
              <a:pPr/>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C05EAAA-F4D5-44FD-9955-8656FB3E023C}" type="slidenum">
              <a:rPr lang="ru-RU" smtClean="0"/>
              <a:pPr/>
              <a:t>11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ADB08144-7735-40B2-8BCD-235B118E535C}" type="datetimeFigureOut">
              <a:rPr lang="ru-RU" smtClean="0"/>
              <a:pPr/>
              <a:t>04.03.2014</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3DCBAD1C-ACE3-4CA2-BA25-D7EC7B3971B7}"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DB08144-7735-40B2-8BCD-235B118E535C}" type="datetimeFigureOut">
              <a:rPr lang="ru-RU" smtClean="0"/>
              <a:pPr/>
              <a:t>04.03.2014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3DCBAD1C-ACE3-4CA2-BA25-D7EC7B3971B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DB08144-7735-40B2-8BCD-235B118E535C}" type="datetimeFigureOut">
              <a:rPr lang="ru-RU" smtClean="0"/>
              <a:pPr/>
              <a:t>04.03.2014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3DCBAD1C-ACE3-4CA2-BA25-D7EC7B3971B7}"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DB08144-7735-40B2-8BCD-235B118E535C}" type="datetimeFigureOut">
              <a:rPr lang="ru-RU" smtClean="0"/>
              <a:pPr/>
              <a:t>04.03.2014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3DCBAD1C-ACE3-4CA2-BA25-D7EC7B3971B7}"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ADB08144-7735-40B2-8BCD-235B118E535C}" type="datetimeFigureOut">
              <a:rPr lang="ru-RU" smtClean="0"/>
              <a:pPr/>
              <a:t>04.03.2014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3DCBAD1C-ACE3-4CA2-BA25-D7EC7B3971B7}"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ADB08144-7735-40B2-8BCD-235B118E535C}" type="datetimeFigureOut">
              <a:rPr lang="ru-RU" smtClean="0"/>
              <a:pPr/>
              <a:t>04.03.2014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3DCBAD1C-ACE3-4CA2-BA25-D7EC7B3971B7}"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ADB08144-7735-40B2-8BCD-235B118E535C}" type="datetimeFigureOut">
              <a:rPr lang="ru-RU" smtClean="0"/>
              <a:pPr/>
              <a:t>04.03.2014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3DCBAD1C-ACE3-4CA2-BA25-D7EC7B3971B7}"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ADB08144-7735-40B2-8BCD-235B118E535C}" type="datetimeFigureOut">
              <a:rPr lang="ru-RU" smtClean="0"/>
              <a:pPr/>
              <a:t>04.03.2014</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3DCBAD1C-ACE3-4CA2-BA25-D7EC7B3971B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ADB08144-7735-40B2-8BCD-235B118E535C}" type="datetimeFigureOut">
              <a:rPr lang="ru-RU" smtClean="0"/>
              <a:pPr/>
              <a:t>04.03.2014</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3DCBAD1C-ACE3-4CA2-BA25-D7EC7B3971B7}"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ADB08144-7735-40B2-8BCD-235B118E535C}" type="datetimeFigureOut">
              <a:rPr lang="ru-RU" smtClean="0"/>
              <a:pPr/>
              <a:t>04.03.2014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3DCBAD1C-ACE3-4CA2-BA25-D7EC7B3971B7}"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ADB08144-7735-40B2-8BCD-235B118E535C}" type="datetimeFigureOut">
              <a:rPr lang="ru-RU" smtClean="0"/>
              <a:pPr/>
              <a:t>04.03.2014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3DCBAD1C-ACE3-4CA2-BA25-D7EC7B3971B7}"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ADB08144-7735-40B2-8BCD-235B118E535C}" type="datetimeFigureOut">
              <a:rPr lang="ru-RU" smtClean="0"/>
              <a:pPr/>
              <a:t>04.03.2014</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3DCBAD1C-ACE3-4CA2-BA25-D7EC7B3971B7}"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en.wikipedia.org/wiki/Unifor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boscosport.ru/ru/catalog/collection.html&amp;id=483?filter=877" TargetMode="Externa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0.jpeg"/><Relationship Id="rId13" Type="http://schemas.openxmlformats.org/officeDocument/2006/relationships/image" Target="../media/image35.jpeg"/><Relationship Id="rId18" Type="http://schemas.openxmlformats.org/officeDocument/2006/relationships/image" Target="../media/image40.jpeg"/><Relationship Id="rId3" Type="http://schemas.openxmlformats.org/officeDocument/2006/relationships/image" Target="../media/image25.jpeg"/><Relationship Id="rId21" Type="http://schemas.openxmlformats.org/officeDocument/2006/relationships/image" Target="../media/image43.jpeg"/><Relationship Id="rId7" Type="http://schemas.openxmlformats.org/officeDocument/2006/relationships/image" Target="../media/image29.jpeg"/><Relationship Id="rId12" Type="http://schemas.openxmlformats.org/officeDocument/2006/relationships/image" Target="../media/image34.jpeg"/><Relationship Id="rId17" Type="http://schemas.openxmlformats.org/officeDocument/2006/relationships/image" Target="../media/image39.jpeg"/><Relationship Id="rId2" Type="http://schemas.openxmlformats.org/officeDocument/2006/relationships/hyperlink" Target="http://boscosport.ru/ru/catalog/collection.html&amp;id=483?filter=877" TargetMode="External"/><Relationship Id="rId16" Type="http://schemas.openxmlformats.org/officeDocument/2006/relationships/image" Target="../media/image38.jpeg"/><Relationship Id="rId20"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image" Target="../media/image28.jpeg"/><Relationship Id="rId11" Type="http://schemas.openxmlformats.org/officeDocument/2006/relationships/image" Target="../media/image33.jpeg"/><Relationship Id="rId5" Type="http://schemas.openxmlformats.org/officeDocument/2006/relationships/image" Target="../media/image27.jpeg"/><Relationship Id="rId15" Type="http://schemas.openxmlformats.org/officeDocument/2006/relationships/image" Target="../media/image37.jpeg"/><Relationship Id="rId10" Type="http://schemas.openxmlformats.org/officeDocument/2006/relationships/image" Target="../media/image32.jpeg"/><Relationship Id="rId19" Type="http://schemas.openxmlformats.org/officeDocument/2006/relationships/image" Target="../media/image41.jpeg"/><Relationship Id="rId4" Type="http://schemas.openxmlformats.org/officeDocument/2006/relationships/image" Target="../media/image26.jpeg"/><Relationship Id="rId9" Type="http://schemas.openxmlformats.org/officeDocument/2006/relationships/image" Target="../media/image31.jpeg"/><Relationship Id="rId14" Type="http://schemas.openxmlformats.org/officeDocument/2006/relationships/image" Target="../media/image3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latin typeface="Bernard MT Condensed" pitchFamily="18" charset="0"/>
              </a:rPr>
              <a:t>Uniform as integral part of culture</a:t>
            </a:r>
            <a:r>
              <a:rPr lang="ru-RU" dirty="0" smtClean="0"/>
              <a:t/>
            </a:r>
            <a:br>
              <a:rPr lang="ru-RU" dirty="0" smtClean="0"/>
            </a:br>
            <a:r>
              <a:rPr lang="ru-RU" dirty="0" smtClean="0"/>
              <a:t>. </a:t>
            </a:r>
            <a:endParaRPr lang="ru-RU" dirty="0"/>
          </a:p>
        </p:txBody>
      </p:sp>
      <p:pic>
        <p:nvPicPr>
          <p:cNvPr id="1026" name="Picture 2"/>
          <p:cNvPicPr>
            <a:picLocks noGrp="1" noChangeAspect="1" noChangeArrowheads="1"/>
          </p:cNvPicPr>
          <p:nvPr>
            <p:ph idx="1"/>
          </p:nvPr>
        </p:nvPicPr>
        <p:blipFill>
          <a:blip r:embed="rId3"/>
          <a:stretch>
            <a:fillRect/>
          </a:stretch>
        </p:blipFill>
        <p:spPr bwMode="auto">
          <a:xfrm>
            <a:off x="2136775" y="1885950"/>
            <a:ext cx="6096000" cy="3924300"/>
          </a:xfrm>
          <a:prstGeom prst="rect">
            <a:avLst/>
          </a:prstGeom>
          <a:noFill/>
          <a:ln w="9525">
            <a:noFill/>
            <a:miter lim="800000"/>
            <a:headEnd/>
            <a:tailEnd/>
          </a:ln>
          <a:effectLst/>
        </p:spPr>
      </p:pic>
      <p:sp>
        <p:nvSpPr>
          <p:cNvPr id="5" name="Прямоугольник 4"/>
          <p:cNvSpPr/>
          <p:nvPr/>
        </p:nvSpPr>
        <p:spPr>
          <a:xfrm>
            <a:off x="4572000" y="5934670"/>
            <a:ext cx="4572000" cy="923330"/>
          </a:xfrm>
          <a:prstGeom prst="rect">
            <a:avLst/>
          </a:prstGeom>
        </p:spPr>
        <p:txBody>
          <a:bodyPr>
            <a:spAutoFit/>
          </a:bodyPr>
          <a:lstStyle/>
          <a:p>
            <a:r>
              <a:rPr lang="ru-RU" dirty="0" smtClean="0"/>
              <a:t>www.nr2.ru - 640 × 412 -Июль 2012</a:t>
            </a:r>
          </a:p>
          <a:p>
            <a:r>
              <a:rPr lang="ru-RU" dirty="0" smtClean="0"/>
              <a:t>Сборная России на Олимпийском стадионе в Лондоне</a:t>
            </a:r>
            <a:endParaRPr lang="ru-RU" dirty="0"/>
          </a:p>
        </p:txBody>
      </p:sp>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3929066"/>
            <a:ext cx="4143404" cy="276226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We present </a:t>
            </a:r>
            <a:r>
              <a:rPr lang="en-US" smtClean="0"/>
              <a:t>our “patches” </a:t>
            </a:r>
            <a:r>
              <a:rPr lang="en-US" dirty="0" smtClean="0"/>
              <a:t>of national Russian arts and crafts</a:t>
            </a:r>
            <a:endParaRPr lang="ru-RU" dirty="0"/>
          </a:p>
        </p:txBody>
      </p:sp>
      <p:pic>
        <p:nvPicPr>
          <p:cNvPr id="2050" name="Picture 2" descr="C:\Users\Apple\Documents\7А\uniform\110SSCAM\SDC11493.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428728" y="1500174"/>
            <a:ext cx="6034617" cy="4525963"/>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3200" dirty="0" smtClean="0">
                <a:latin typeface="Times New Roman" pitchFamily="18" charset="0"/>
                <a:cs typeface="Times New Roman" pitchFamily="18" charset="0"/>
              </a:rPr>
              <a:t>We present our Olympic uniform and wish victory to our Russian skiers at the Sochi 2014  winter Olympic Games!</a:t>
            </a:r>
            <a:endParaRPr lang="ru-RU" sz="3200" dirty="0">
              <a:latin typeface="Times New Roman" pitchFamily="18" charset="0"/>
              <a:cs typeface="Times New Roman" pitchFamily="18" charset="0"/>
            </a:endParaRPr>
          </a:p>
        </p:txBody>
      </p:sp>
      <p:pic>
        <p:nvPicPr>
          <p:cNvPr id="3074" name="Picture 2" descr="C:\Users\Apple\Documents\7А\uniform\110SSCAM\SDC11500.JPG"/>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tretch>
            <a:fillRect/>
          </a:stretch>
        </p:blipFill>
        <p:spPr bwMode="auto">
          <a:xfrm>
            <a:off x="2167255" y="1584960"/>
            <a:ext cx="6035040" cy="4526280"/>
          </a:xfrm>
          <a:prstGeom prst="rect">
            <a:avLst/>
          </a:prstGeom>
          <a:noFill/>
        </p:spPr>
      </p:pic>
      <p:sp>
        <p:nvSpPr>
          <p:cNvPr id="6" name="Прямоугольник 5"/>
          <p:cNvSpPr/>
          <p:nvPr/>
        </p:nvSpPr>
        <p:spPr>
          <a:xfrm>
            <a:off x="5000628" y="6286520"/>
            <a:ext cx="3864328" cy="369332"/>
          </a:xfrm>
          <a:prstGeom prst="rect">
            <a:avLst/>
          </a:prstGeom>
        </p:spPr>
        <p:txBody>
          <a:bodyPr wrap="none">
            <a:spAutoFit/>
          </a:bodyPr>
          <a:lstStyle/>
          <a:p>
            <a:r>
              <a:rPr lang="en-US" dirty="0" smtClean="0"/>
              <a:t>With our Arts Teacher </a:t>
            </a:r>
            <a:r>
              <a:rPr lang="en-US" dirty="0" err="1" smtClean="0"/>
              <a:t>Gerasimova</a:t>
            </a:r>
            <a:r>
              <a:rPr lang="en-US" dirty="0" smtClean="0"/>
              <a:t> N.L. </a:t>
            </a: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t>What is uniform?</a:t>
            </a:r>
            <a:endParaRPr lang="ru-RU" dirty="0"/>
          </a:p>
        </p:txBody>
      </p:sp>
      <p:sp>
        <p:nvSpPr>
          <p:cNvPr id="3" name="Содержимое 2"/>
          <p:cNvSpPr>
            <a:spLocks noGrp="1"/>
          </p:cNvSpPr>
          <p:nvPr>
            <p:ph idx="1"/>
          </p:nvPr>
        </p:nvSpPr>
        <p:spPr/>
        <p:txBody>
          <a:bodyPr>
            <a:normAutofit fontScale="92500" lnSpcReduction="10000"/>
          </a:bodyPr>
          <a:lstStyle/>
          <a:p>
            <a:pPr algn="ctr"/>
            <a:r>
              <a:rPr lang="en-US" sz="4400" dirty="0" smtClean="0">
                <a:latin typeface="Times New Roman" pitchFamily="18" charset="0"/>
                <a:cs typeface="Times New Roman" pitchFamily="18" charset="0"/>
              </a:rPr>
              <a:t>“</a:t>
            </a:r>
            <a:r>
              <a:rPr lang="en-US" sz="4400" b="1" dirty="0" smtClean="0">
                <a:latin typeface="Times New Roman" pitchFamily="18" charset="0"/>
                <a:cs typeface="Times New Roman" pitchFamily="18" charset="0"/>
              </a:rPr>
              <a:t>A uniform </a:t>
            </a:r>
            <a:r>
              <a:rPr lang="en-US" sz="4400" dirty="0" smtClean="0">
                <a:latin typeface="Times New Roman" pitchFamily="18" charset="0"/>
                <a:cs typeface="Times New Roman" pitchFamily="18" charset="0"/>
              </a:rPr>
              <a:t>is a type of clothing worn by members of an organization while participating in that organization's activity”. </a:t>
            </a:r>
            <a:endParaRPr lang="ru-RU" sz="4400" dirty="0" smtClean="0">
              <a:latin typeface="Times New Roman" pitchFamily="18" charset="0"/>
              <a:cs typeface="Times New Roman" pitchFamily="18" charset="0"/>
            </a:endParaRPr>
          </a:p>
          <a:p>
            <a:endParaRPr lang="ru-RU" u="sng" dirty="0" smtClean="0">
              <a:hlinkClick r:id="rId2"/>
            </a:endParaRPr>
          </a:p>
          <a:p>
            <a:endParaRPr lang="ru-RU" u="sng" dirty="0" smtClean="0">
              <a:hlinkClick r:id="rId2"/>
            </a:endParaRPr>
          </a:p>
          <a:p>
            <a:endParaRPr lang="ru-RU" u="sng" dirty="0" smtClean="0">
              <a:hlinkClick r:id="rId2"/>
            </a:endParaRPr>
          </a:p>
          <a:p>
            <a:endParaRPr lang="ru-RU" u="sng" dirty="0" smtClean="0">
              <a:hlinkClick r:id="rId2"/>
            </a:endParaRPr>
          </a:p>
          <a:p>
            <a:r>
              <a:rPr lang="en-US" u="sng" dirty="0" smtClean="0">
                <a:hlinkClick r:id="rId2"/>
              </a:rPr>
              <a:t>http://en.wikipedia.org/wiki/Uniform</a:t>
            </a:r>
            <a:endParaRPr lang="ru-RU" dirty="0" smtClean="0"/>
          </a:p>
          <a:p>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417638"/>
          </a:xfrm>
        </p:spPr>
        <p:txBody>
          <a:bodyPr/>
          <a:lstStyle/>
          <a:p>
            <a:r>
              <a:rPr lang="en-US" dirty="0" smtClean="0"/>
              <a:t> </a:t>
            </a:r>
            <a:endParaRPr lang="ru-RU" dirty="0"/>
          </a:p>
        </p:txBody>
      </p:sp>
      <p:pic>
        <p:nvPicPr>
          <p:cNvPr id="1027" name="Picture 3"/>
          <p:cNvPicPr>
            <a:picLocks noChangeAspect="1" noChangeArrowheads="1"/>
          </p:cNvPicPr>
          <p:nvPr/>
        </p:nvPicPr>
        <p:blipFill>
          <a:blip r:embed="rId2"/>
          <a:srcRect/>
          <a:stretch>
            <a:fillRect/>
          </a:stretch>
        </p:blipFill>
        <p:spPr bwMode="auto">
          <a:xfrm>
            <a:off x="6543675" y="1928802"/>
            <a:ext cx="2600325" cy="17526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a:srcRect/>
          <a:stretch>
            <a:fillRect/>
          </a:stretch>
        </p:blipFill>
        <p:spPr bwMode="auto">
          <a:xfrm>
            <a:off x="642910" y="1643050"/>
            <a:ext cx="2171700" cy="1524000"/>
          </a:xfrm>
          <a:prstGeom prst="rect">
            <a:avLst/>
          </a:prstGeom>
          <a:noFill/>
          <a:ln w="9525">
            <a:noFill/>
            <a:miter lim="800000"/>
            <a:headEnd/>
            <a:tailEnd/>
          </a:ln>
          <a:effectLst/>
        </p:spPr>
      </p:pic>
      <p:pic>
        <p:nvPicPr>
          <p:cNvPr id="1030" name="Picture 6"/>
          <p:cNvPicPr>
            <a:picLocks noChangeAspect="1" noChangeArrowheads="1"/>
          </p:cNvPicPr>
          <p:nvPr/>
        </p:nvPicPr>
        <p:blipFill>
          <a:blip r:embed="rId4"/>
          <a:srcRect/>
          <a:stretch>
            <a:fillRect/>
          </a:stretch>
        </p:blipFill>
        <p:spPr bwMode="auto">
          <a:xfrm>
            <a:off x="6072198" y="4286256"/>
            <a:ext cx="2676525" cy="1704975"/>
          </a:xfrm>
          <a:prstGeom prst="rect">
            <a:avLst/>
          </a:prstGeom>
          <a:noFill/>
          <a:ln w="9525">
            <a:noFill/>
            <a:miter lim="800000"/>
            <a:headEnd/>
            <a:tailEnd/>
          </a:ln>
          <a:effectLst/>
        </p:spPr>
      </p:pic>
      <p:pic>
        <p:nvPicPr>
          <p:cNvPr id="1031" name="Picture 7"/>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57752" y="571480"/>
            <a:ext cx="1833561" cy="2490232"/>
          </a:xfrm>
          <a:prstGeom prst="rect">
            <a:avLst/>
          </a:prstGeom>
          <a:noFill/>
          <a:ln w="9525">
            <a:noFill/>
            <a:miter lim="800000"/>
            <a:headEnd/>
            <a:tailEnd/>
          </a:ln>
          <a:effectLst/>
        </p:spPr>
      </p:pic>
      <p:pic>
        <p:nvPicPr>
          <p:cNvPr id="1032" name="Picture 8"/>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000365" y="5172075"/>
            <a:ext cx="2500330" cy="1552837"/>
          </a:xfrm>
          <a:prstGeom prst="rect">
            <a:avLst/>
          </a:prstGeom>
          <a:noFill/>
          <a:ln w="9525">
            <a:noFill/>
            <a:miter lim="800000"/>
            <a:headEnd/>
            <a:tailEnd/>
          </a:ln>
          <a:effectLst/>
        </p:spPr>
      </p:pic>
      <p:sp>
        <p:nvSpPr>
          <p:cNvPr id="5121" name="Rectangle 1"/>
          <p:cNvSpPr>
            <a:spLocks noChangeArrowheads="1"/>
          </p:cNvSpPr>
          <p:nvPr/>
        </p:nvSpPr>
        <p:spPr bwMode="auto">
          <a:xfrm>
            <a:off x="214282" y="0"/>
            <a:ext cx="7643866"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Can you think of some of the types of jobs or other activities</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that require </a:t>
            </a:r>
            <a:r>
              <a:rPr lang="en-US" sz="2000" dirty="0" smtClean="0">
                <a:latin typeface="Times New Roman" pitchFamily="18" charset="0"/>
                <a:ea typeface="Times New Roman" pitchFamily="18" charset="0"/>
                <a:cs typeface="Times New Roman" pitchFamily="18" charset="0"/>
              </a:rPr>
              <a:t>special </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uniform?</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1" name="Прямоугольник 10"/>
          <p:cNvSpPr/>
          <p:nvPr/>
        </p:nvSpPr>
        <p:spPr>
          <a:xfrm>
            <a:off x="5500694" y="6488668"/>
            <a:ext cx="1782283" cy="369332"/>
          </a:xfrm>
          <a:prstGeom prst="rect">
            <a:avLst/>
          </a:prstGeom>
        </p:spPr>
        <p:txBody>
          <a:bodyPr wrap="square">
            <a:spAutoFit/>
          </a:bodyPr>
          <a:lstStyle/>
          <a:p>
            <a:r>
              <a:rPr lang="en-US" dirty="0" smtClean="0"/>
              <a:t>Police personnel </a:t>
            </a:r>
            <a:endParaRPr lang="ru-RU" dirty="0"/>
          </a:p>
        </p:txBody>
      </p:sp>
      <p:sp>
        <p:nvSpPr>
          <p:cNvPr id="12" name="Прямоугольник 11"/>
          <p:cNvSpPr/>
          <p:nvPr/>
        </p:nvSpPr>
        <p:spPr>
          <a:xfrm>
            <a:off x="6696752" y="5893872"/>
            <a:ext cx="237566" cy="369332"/>
          </a:xfrm>
          <a:prstGeom prst="rect">
            <a:avLst/>
          </a:prstGeom>
        </p:spPr>
        <p:txBody>
          <a:bodyPr wrap="none">
            <a:spAutoFit/>
          </a:bodyPr>
          <a:lstStyle/>
          <a:p>
            <a:r>
              <a:rPr lang="en-US" dirty="0" smtClean="0">
                <a:solidFill>
                  <a:prstClr val="black"/>
                </a:solidFill>
              </a:rPr>
              <a:t> </a:t>
            </a:r>
            <a:endParaRPr lang="ru-RU" dirty="0"/>
          </a:p>
        </p:txBody>
      </p:sp>
      <p:sp>
        <p:nvSpPr>
          <p:cNvPr id="13" name="Прямоугольник 12"/>
          <p:cNvSpPr/>
          <p:nvPr/>
        </p:nvSpPr>
        <p:spPr>
          <a:xfrm>
            <a:off x="3571868" y="4643446"/>
            <a:ext cx="1984261" cy="369332"/>
          </a:xfrm>
          <a:prstGeom prst="rect">
            <a:avLst/>
          </a:prstGeom>
        </p:spPr>
        <p:txBody>
          <a:bodyPr wrap="none">
            <a:spAutoFit/>
          </a:bodyPr>
          <a:lstStyle/>
          <a:p>
            <a:r>
              <a:rPr lang="en-US" dirty="0" smtClean="0"/>
              <a:t>Doctors and nurses</a:t>
            </a:r>
          </a:p>
        </p:txBody>
      </p:sp>
      <p:sp>
        <p:nvSpPr>
          <p:cNvPr id="14" name="Прямоугольник 13"/>
          <p:cNvSpPr/>
          <p:nvPr/>
        </p:nvSpPr>
        <p:spPr>
          <a:xfrm>
            <a:off x="6286512" y="3786190"/>
            <a:ext cx="2526333" cy="369332"/>
          </a:xfrm>
          <a:prstGeom prst="rect">
            <a:avLst/>
          </a:prstGeom>
        </p:spPr>
        <p:txBody>
          <a:bodyPr wrap="none">
            <a:spAutoFit/>
          </a:bodyPr>
          <a:lstStyle/>
          <a:p>
            <a:r>
              <a:rPr lang="en-US" dirty="0" smtClean="0"/>
              <a:t>Military service: Soldiers </a:t>
            </a:r>
          </a:p>
        </p:txBody>
      </p:sp>
      <p:pic>
        <p:nvPicPr>
          <p:cNvPr id="4098" name="Picture 2"/>
          <p:cNvPicPr>
            <a:picLocks noChangeAspect="1" noChangeArrowheads="1"/>
          </p:cNvPicPr>
          <p:nvPr/>
        </p:nvPicPr>
        <p:blipFill>
          <a:blip r:embed="rId7"/>
          <a:srcRect/>
          <a:stretch>
            <a:fillRect/>
          </a:stretch>
        </p:blipFill>
        <p:spPr bwMode="auto">
          <a:xfrm>
            <a:off x="428596" y="3929066"/>
            <a:ext cx="2609850" cy="1752600"/>
          </a:xfrm>
          <a:prstGeom prst="rect">
            <a:avLst/>
          </a:prstGeom>
          <a:noFill/>
          <a:ln w="9525">
            <a:noFill/>
            <a:miter lim="800000"/>
            <a:headEnd/>
            <a:tailEnd/>
          </a:ln>
          <a:effectLst/>
        </p:spPr>
      </p:pic>
      <p:pic>
        <p:nvPicPr>
          <p:cNvPr id="4099" name="Picture 3"/>
          <p:cNvPicPr>
            <a:picLocks noChangeAspect="1" noChangeArrowheads="1"/>
          </p:cNvPicPr>
          <p:nvPr/>
        </p:nvPicPr>
        <p:blipFill>
          <a:blip r:embed="rId8"/>
          <a:srcRect/>
          <a:stretch>
            <a:fillRect/>
          </a:stretch>
        </p:blipFill>
        <p:spPr bwMode="auto">
          <a:xfrm>
            <a:off x="2500298" y="857232"/>
            <a:ext cx="2619375" cy="1743075"/>
          </a:xfrm>
          <a:prstGeom prst="rect">
            <a:avLst/>
          </a:prstGeom>
          <a:noFill/>
          <a:ln w="9525">
            <a:noFill/>
            <a:miter lim="800000"/>
            <a:headEnd/>
            <a:tailEnd/>
          </a:ln>
          <a:effectLst/>
        </p:spPr>
      </p:pic>
      <p:pic>
        <p:nvPicPr>
          <p:cNvPr id="4100" name="Picture 4"/>
          <p:cNvPicPr>
            <a:picLocks noGrp="1" noChangeAspect="1" noChangeArrowheads="1"/>
          </p:cNvPicPr>
          <p:nvPr>
            <p:ph idx="1"/>
          </p:nvPr>
        </p:nvPicPr>
        <p:blipFill>
          <a:blip r:embed="rId9"/>
          <a:srcRect/>
          <a:stretch>
            <a:fillRect/>
          </a:stretch>
        </p:blipFill>
        <p:spPr bwMode="auto">
          <a:xfrm>
            <a:off x="2928938" y="2786058"/>
            <a:ext cx="3137118" cy="157350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smtClean="0"/>
              <a:t>What is the purpose of  the uniform?</a:t>
            </a:r>
            <a:r>
              <a:rPr lang="ru-RU" dirty="0" smtClean="0"/>
              <a:t/>
            </a:r>
            <a:br>
              <a:rPr lang="ru-RU" dirty="0" smtClean="0"/>
            </a:br>
            <a:endParaRPr lang="ru-RU" dirty="0"/>
          </a:p>
        </p:txBody>
      </p:sp>
      <p:pic>
        <p:nvPicPr>
          <p:cNvPr id="3074" name="Picture 2"/>
          <p:cNvPicPr>
            <a:picLocks noGrp="1" noChangeAspect="1" noChangeArrowheads="1"/>
          </p:cNvPicPr>
          <p:nvPr>
            <p:ph idx="1"/>
          </p:nvPr>
        </p:nvPicPr>
        <p:blipFill>
          <a:blip r:embed="rId2"/>
          <a:stretch>
            <a:fillRect/>
          </a:stretch>
        </p:blipFill>
        <p:spPr bwMode="auto">
          <a:xfrm>
            <a:off x="3984625" y="2895600"/>
            <a:ext cx="2400300" cy="19050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00166" y="1142984"/>
            <a:ext cx="3310507" cy="1928826"/>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a:srcRect/>
          <a:stretch>
            <a:fillRect/>
          </a:stretch>
        </p:blipFill>
        <p:spPr bwMode="auto">
          <a:xfrm>
            <a:off x="6000760" y="1285860"/>
            <a:ext cx="2857500" cy="1600200"/>
          </a:xfrm>
          <a:prstGeom prst="rect">
            <a:avLst/>
          </a:prstGeom>
          <a:noFill/>
          <a:ln w="9525">
            <a:noFill/>
            <a:miter lim="800000"/>
            <a:headEnd/>
            <a:tailEnd/>
          </a:ln>
          <a:effectLst/>
        </p:spPr>
      </p:pic>
      <p:pic>
        <p:nvPicPr>
          <p:cNvPr id="3077" name="Picture 5"/>
          <p:cNvPicPr>
            <a:picLocks noChangeAspect="1" noChangeArrowheads="1"/>
          </p:cNvPicPr>
          <p:nvPr/>
        </p:nvPicPr>
        <p:blipFill>
          <a:blip r:embed="rId5"/>
          <a:srcRect/>
          <a:stretch>
            <a:fillRect/>
          </a:stretch>
        </p:blipFill>
        <p:spPr bwMode="auto">
          <a:xfrm>
            <a:off x="785786" y="3214686"/>
            <a:ext cx="1676400" cy="2724150"/>
          </a:xfrm>
          <a:prstGeom prst="rect">
            <a:avLst/>
          </a:prstGeom>
          <a:noFill/>
          <a:ln w="9525">
            <a:noFill/>
            <a:miter lim="800000"/>
            <a:headEnd/>
            <a:tailEnd/>
          </a:ln>
          <a:effectLst/>
        </p:spPr>
      </p:pic>
      <p:pic>
        <p:nvPicPr>
          <p:cNvPr id="3078" name="Picture 6"/>
          <p:cNvPicPr>
            <a:picLocks noChangeAspect="1" noChangeArrowheads="1"/>
          </p:cNvPicPr>
          <p:nvPr/>
        </p:nvPicPr>
        <p:blipFill>
          <a:blip r:embed="rId6"/>
          <a:srcRect/>
          <a:stretch>
            <a:fillRect/>
          </a:stretch>
        </p:blipFill>
        <p:spPr bwMode="auto">
          <a:xfrm>
            <a:off x="7305675" y="3429000"/>
            <a:ext cx="1838325" cy="2495550"/>
          </a:xfrm>
          <a:prstGeom prst="rect">
            <a:avLst/>
          </a:prstGeom>
          <a:noFill/>
          <a:ln w="9525">
            <a:noFill/>
            <a:miter lim="800000"/>
            <a:headEnd/>
            <a:tailEnd/>
          </a:ln>
          <a:effectLst/>
        </p:spPr>
      </p:pic>
      <p:pic>
        <p:nvPicPr>
          <p:cNvPr id="3079" name="Picture 7"/>
          <p:cNvPicPr>
            <a:picLocks noChangeAspect="1" noChangeArrowheads="1"/>
          </p:cNvPicPr>
          <p:nvPr/>
        </p:nvPicPr>
        <p:blipFill>
          <a:blip r:embed="rId7"/>
          <a:srcRect/>
          <a:stretch>
            <a:fillRect/>
          </a:stretch>
        </p:blipFill>
        <p:spPr bwMode="auto">
          <a:xfrm>
            <a:off x="2786050" y="5010150"/>
            <a:ext cx="2466975" cy="1847850"/>
          </a:xfrm>
          <a:prstGeom prst="rect">
            <a:avLst/>
          </a:prstGeom>
          <a:noFill/>
          <a:ln w="9525">
            <a:noFill/>
            <a:miter lim="800000"/>
            <a:headEnd/>
            <a:tailEnd/>
          </a:ln>
          <a:effectLst/>
        </p:spPr>
      </p:pic>
      <p:sp>
        <p:nvSpPr>
          <p:cNvPr id="9" name="Прямоугольник 8"/>
          <p:cNvSpPr/>
          <p:nvPr/>
        </p:nvSpPr>
        <p:spPr>
          <a:xfrm>
            <a:off x="5643570" y="5143512"/>
            <a:ext cx="1259447" cy="369332"/>
          </a:xfrm>
          <a:prstGeom prst="rect">
            <a:avLst/>
          </a:prstGeom>
        </p:spPr>
        <p:txBody>
          <a:bodyPr wrap="none">
            <a:spAutoFit/>
          </a:bodyPr>
          <a:lstStyle/>
          <a:p>
            <a:r>
              <a:rPr lang="en-US" dirty="0" smtClean="0"/>
              <a:t> firefighters</a:t>
            </a:r>
            <a:endParaRPr lang="ru-RU" dirty="0"/>
          </a:p>
        </p:txBody>
      </p:sp>
      <p:sp>
        <p:nvSpPr>
          <p:cNvPr id="10" name="Прямоугольник 9"/>
          <p:cNvSpPr/>
          <p:nvPr/>
        </p:nvSpPr>
        <p:spPr>
          <a:xfrm>
            <a:off x="6956093" y="6143644"/>
            <a:ext cx="2187907" cy="369332"/>
          </a:xfrm>
          <a:prstGeom prst="rect">
            <a:avLst/>
          </a:prstGeom>
        </p:spPr>
        <p:txBody>
          <a:bodyPr wrap="none">
            <a:spAutoFit/>
          </a:bodyPr>
          <a:lstStyle/>
          <a:p>
            <a:r>
              <a:rPr lang="en-US" dirty="0" smtClean="0"/>
              <a:t>Chefs, cooks, waiters </a:t>
            </a:r>
          </a:p>
        </p:txBody>
      </p:sp>
      <p:sp>
        <p:nvSpPr>
          <p:cNvPr id="11" name="Прямоугольник 10"/>
          <p:cNvSpPr/>
          <p:nvPr/>
        </p:nvSpPr>
        <p:spPr>
          <a:xfrm flipH="1">
            <a:off x="7358082" y="2643182"/>
            <a:ext cx="1428758" cy="646331"/>
          </a:xfrm>
          <a:prstGeom prst="rect">
            <a:avLst/>
          </a:prstGeom>
        </p:spPr>
        <p:txBody>
          <a:bodyPr wrap="square">
            <a:spAutoFit/>
          </a:bodyPr>
          <a:lstStyle/>
          <a:p>
            <a:r>
              <a:rPr lang="en-US" dirty="0" smtClean="0"/>
              <a:t>                                   Workers</a:t>
            </a:r>
          </a:p>
        </p:txBody>
      </p:sp>
      <p:sp>
        <p:nvSpPr>
          <p:cNvPr id="13" name="Прямоугольник 12"/>
          <p:cNvSpPr/>
          <p:nvPr/>
        </p:nvSpPr>
        <p:spPr>
          <a:xfrm>
            <a:off x="714348" y="6072206"/>
            <a:ext cx="1229504" cy="369332"/>
          </a:xfrm>
          <a:prstGeom prst="rect">
            <a:avLst/>
          </a:prstGeom>
        </p:spPr>
        <p:txBody>
          <a:bodyPr wrap="none">
            <a:spAutoFit/>
          </a:bodyPr>
          <a:lstStyle/>
          <a:p>
            <a:pPr algn="r"/>
            <a:r>
              <a:rPr lang="en-US" dirty="0" smtClean="0"/>
              <a:t>cosmonaut</a:t>
            </a:r>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They </a:t>
            </a:r>
            <a:r>
              <a:rPr lang="en-US" smtClean="0"/>
              <a:t>wear uniform</a:t>
            </a:r>
            <a:endParaRPr lang="ru-RU" dirty="0"/>
          </a:p>
        </p:txBody>
      </p:sp>
      <p:sp>
        <p:nvSpPr>
          <p:cNvPr id="3" name="Содержимое 2"/>
          <p:cNvSpPr>
            <a:spLocks noGrp="1"/>
          </p:cNvSpPr>
          <p:nvPr>
            <p:ph idx="1"/>
          </p:nvPr>
        </p:nvSpPr>
        <p:spPr/>
        <p:txBody>
          <a:bodyPr>
            <a:normAutofit fontScale="92500" lnSpcReduction="10000"/>
          </a:bodyPr>
          <a:lstStyle/>
          <a:p>
            <a:r>
              <a:rPr lang="en-US" dirty="0" smtClean="0"/>
              <a:t>Police personnel and firefighters</a:t>
            </a:r>
          </a:p>
          <a:p>
            <a:r>
              <a:rPr lang="en-US" dirty="0" smtClean="0"/>
              <a:t>Doctors and nurses</a:t>
            </a:r>
          </a:p>
          <a:p>
            <a:r>
              <a:rPr lang="en-US" dirty="0" smtClean="0"/>
              <a:t>Military service: Soldiers </a:t>
            </a:r>
          </a:p>
          <a:p>
            <a:r>
              <a:rPr lang="en-US" dirty="0" smtClean="0"/>
              <a:t>Chefs, cooks, waiters </a:t>
            </a:r>
          </a:p>
          <a:p>
            <a:r>
              <a:rPr lang="en-US" dirty="0" smtClean="0"/>
              <a:t> Sportsmen</a:t>
            </a:r>
          </a:p>
          <a:p>
            <a:r>
              <a:rPr lang="en-US" dirty="0" smtClean="0"/>
              <a:t> Pilots</a:t>
            </a:r>
          </a:p>
          <a:p>
            <a:r>
              <a:rPr lang="en-US" dirty="0" smtClean="0"/>
              <a:t> Workers</a:t>
            </a:r>
          </a:p>
          <a:p>
            <a:r>
              <a:rPr lang="en-US" dirty="0" smtClean="0"/>
              <a:t> Students in many schools</a:t>
            </a:r>
          </a:p>
          <a:p>
            <a:r>
              <a:rPr lang="en-US" dirty="0" smtClean="0">
                <a:solidFill>
                  <a:srgbClr val="FF0000"/>
                </a:solidFill>
              </a:rPr>
              <a:t> Can you add more?</a:t>
            </a:r>
            <a:endParaRPr lang="ru-RU" dirty="0">
              <a:solidFill>
                <a:srgbClr val="FF0000"/>
              </a:solidFill>
            </a:endParaRPr>
          </a:p>
        </p:txBody>
      </p:sp>
      <p:pic>
        <p:nvPicPr>
          <p:cNvPr id="4" name="Рисунок 3"/>
          <p:cNvPicPr/>
          <p:nvPr/>
        </p:nvPicPr>
        <p:blipFill>
          <a:blip r:embed="rId2" cstate="email">
            <a:extLst>
              <a:ext uri="{28A0092B-C50C-407E-A947-70E740481C1C}">
                <a14:useLocalDpi xmlns:a14="http://schemas.microsoft.com/office/drawing/2010/main"/>
              </a:ext>
            </a:extLst>
          </a:blip>
          <a:srcRect/>
          <a:stretch>
            <a:fillRect/>
          </a:stretch>
        </p:blipFill>
        <p:spPr bwMode="auto">
          <a:xfrm>
            <a:off x="6500794" y="3714752"/>
            <a:ext cx="2643206" cy="21431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People of what professions does their uniform</a:t>
            </a:r>
            <a:endParaRPr lang="ru-RU" dirty="0"/>
          </a:p>
        </p:txBody>
      </p:sp>
      <p:sp>
        <p:nvSpPr>
          <p:cNvPr id="3" name="Содержимое 2"/>
          <p:cNvSpPr>
            <a:spLocks noGrp="1"/>
          </p:cNvSpPr>
          <p:nvPr>
            <p:ph idx="1"/>
          </p:nvPr>
        </p:nvSpPr>
        <p:spPr>
          <a:xfrm>
            <a:off x="500034" y="1643050"/>
            <a:ext cx="8229600" cy="4525963"/>
          </a:xfrm>
        </p:spPr>
        <p:txBody>
          <a:bodyPr>
            <a:normAutofit fontScale="92500" lnSpcReduction="20000"/>
          </a:bodyPr>
          <a:lstStyle/>
          <a:p>
            <a:r>
              <a:rPr lang="en-US" dirty="0" smtClean="0"/>
              <a:t>help identify them with their profession?</a:t>
            </a:r>
            <a:endParaRPr lang="ru-RU" dirty="0" smtClean="0"/>
          </a:p>
          <a:p>
            <a:r>
              <a:rPr lang="en-US" dirty="0" smtClean="0"/>
              <a:t>help protect them from the heat of fires?</a:t>
            </a:r>
            <a:endParaRPr lang="ru-RU" dirty="0" smtClean="0"/>
          </a:p>
          <a:p>
            <a:r>
              <a:rPr lang="en-US" dirty="0" smtClean="0"/>
              <a:t>help them stay clean in an environment where they frequently encounter germs [</a:t>
            </a:r>
            <a:r>
              <a:rPr lang="en-US" dirty="0" err="1" smtClean="0"/>
              <a:t>ʤɜːmz</a:t>
            </a:r>
            <a:r>
              <a:rPr lang="en-US" dirty="0" smtClean="0"/>
              <a:t>]?</a:t>
            </a:r>
            <a:endParaRPr lang="ru-RU" dirty="0" smtClean="0"/>
          </a:p>
          <a:p>
            <a:r>
              <a:rPr lang="en-US" dirty="0" smtClean="0"/>
              <a:t>help people feel more comfortable?</a:t>
            </a:r>
            <a:endParaRPr lang="ru-RU" dirty="0" smtClean="0"/>
          </a:p>
          <a:p>
            <a:r>
              <a:rPr lang="en-US" dirty="0" smtClean="0"/>
              <a:t>help to increase identification with their fellow soldiers and their mission, provide camouflage to help them do their jobs?</a:t>
            </a:r>
            <a:endParaRPr lang="ru-RU" dirty="0" smtClean="0"/>
          </a:p>
          <a:p>
            <a:r>
              <a:rPr lang="en-US" dirty="0" smtClean="0"/>
              <a:t> help customers identify workers?</a:t>
            </a:r>
            <a:endParaRPr lang="ru-RU" dirty="0" smtClean="0"/>
          </a:p>
          <a:p>
            <a:r>
              <a:rPr lang="en-US" dirty="0" smtClean="0"/>
              <a:t>help stay safe and perform their best?</a:t>
            </a:r>
            <a:endParaRPr lang="ru-RU" dirty="0" smtClean="0"/>
          </a:p>
          <a:p>
            <a:endParaRPr lang="ru-RU" dirty="0"/>
          </a:p>
        </p:txBody>
      </p:sp>
      <p:pic>
        <p:nvPicPr>
          <p:cNvPr id="4" name="Рисунок 3"/>
          <p:cNvPicPr/>
          <p:nvPr/>
        </p:nvPicPr>
        <p:blipFill>
          <a:blip r:embed="rId2" cstate="email">
            <a:extLst>
              <a:ext uri="{28A0092B-C50C-407E-A947-70E740481C1C}">
                <a14:useLocalDpi xmlns:a14="http://schemas.microsoft.com/office/drawing/2010/main"/>
              </a:ext>
            </a:extLst>
          </a:blip>
          <a:srcRect/>
          <a:stretch>
            <a:fillRect/>
          </a:stretch>
        </p:blipFill>
        <p:spPr bwMode="auto">
          <a:xfrm>
            <a:off x="7500958" y="1000108"/>
            <a:ext cx="1428760" cy="1428760"/>
          </a:xfrm>
          <a:prstGeom prst="rect">
            <a:avLst/>
          </a:prstGeom>
          <a:noFill/>
          <a:ln w="9525">
            <a:noFill/>
            <a:miter lim="800000"/>
            <a:headEnd/>
            <a:tailEnd/>
          </a:ln>
        </p:spPr>
      </p:pic>
      <p:pic>
        <p:nvPicPr>
          <p:cNvPr id="5" name="Рисунок 4"/>
          <p:cNvPicPr/>
          <p:nvPr/>
        </p:nvPicPr>
        <p:blipFill>
          <a:blip r:embed="rId3" cstate="email">
            <a:extLst>
              <a:ext uri="{28A0092B-C50C-407E-A947-70E740481C1C}">
                <a14:useLocalDpi xmlns:a14="http://schemas.microsoft.com/office/drawing/2010/main"/>
              </a:ext>
            </a:extLst>
          </a:blip>
          <a:srcRect/>
          <a:stretch>
            <a:fillRect/>
          </a:stretch>
        </p:blipFill>
        <p:spPr bwMode="auto">
          <a:xfrm>
            <a:off x="7143768" y="5000636"/>
            <a:ext cx="1678560" cy="1257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Sochi 2014’s «Patchwork quilt»</a:t>
            </a:r>
            <a:r>
              <a:rPr lang="en-US" u="sng" dirty="0" smtClean="0">
                <a:latin typeface="Times New Roman" pitchFamily="18" charset="0"/>
                <a:cs typeface="Times New Roman" pitchFamily="18" charset="0"/>
                <a:hlinkClick r:id="rId2"/>
              </a:rPr>
              <a:t> </a:t>
            </a:r>
            <a:r>
              <a:rPr lang="en-US" sz="2200" u="sng" dirty="0" smtClean="0">
                <a:latin typeface="Times New Roman" pitchFamily="18" charset="0"/>
                <a:cs typeface="Times New Roman" pitchFamily="18" charset="0"/>
                <a:hlinkClick r:id="rId2"/>
              </a:rPr>
              <a:t>http</a:t>
            </a:r>
            <a:r>
              <a:rPr lang="ru-RU" sz="2200" u="sng" dirty="0" smtClean="0">
                <a:latin typeface="Times New Roman" pitchFamily="18" charset="0"/>
                <a:cs typeface="Times New Roman" pitchFamily="18" charset="0"/>
                <a:hlinkClick r:id="rId2"/>
              </a:rPr>
              <a:t>://</a:t>
            </a:r>
            <a:r>
              <a:rPr lang="en-US" sz="2200" u="sng" dirty="0" err="1" smtClean="0">
                <a:latin typeface="Times New Roman" pitchFamily="18" charset="0"/>
                <a:cs typeface="Times New Roman" pitchFamily="18" charset="0"/>
                <a:hlinkClick r:id="rId2"/>
              </a:rPr>
              <a:t>boscosport</a:t>
            </a:r>
            <a:r>
              <a:rPr lang="ru-RU" sz="2200" u="sng" dirty="0" smtClean="0">
                <a:latin typeface="Times New Roman" pitchFamily="18" charset="0"/>
                <a:cs typeface="Times New Roman" pitchFamily="18" charset="0"/>
                <a:hlinkClick r:id="rId2"/>
              </a:rPr>
              <a:t>.</a:t>
            </a:r>
            <a:r>
              <a:rPr lang="en-US" sz="2200" u="sng" dirty="0" err="1" smtClean="0">
                <a:latin typeface="Times New Roman" pitchFamily="18" charset="0"/>
                <a:cs typeface="Times New Roman" pitchFamily="18" charset="0"/>
                <a:hlinkClick r:id="rId2"/>
              </a:rPr>
              <a:t>ru</a:t>
            </a:r>
            <a:r>
              <a:rPr lang="ru-RU" sz="2200" u="sng" dirty="0" smtClean="0">
                <a:latin typeface="Times New Roman" pitchFamily="18" charset="0"/>
                <a:cs typeface="Times New Roman" pitchFamily="18" charset="0"/>
                <a:hlinkClick r:id="rId2"/>
              </a:rPr>
              <a:t>/</a:t>
            </a:r>
            <a:r>
              <a:rPr lang="en-US" sz="2200" u="sng" dirty="0" err="1" smtClean="0">
                <a:latin typeface="Times New Roman" pitchFamily="18" charset="0"/>
                <a:cs typeface="Times New Roman" pitchFamily="18" charset="0"/>
                <a:hlinkClick r:id="rId2"/>
              </a:rPr>
              <a:t>ru</a:t>
            </a:r>
            <a:r>
              <a:rPr lang="ru-RU" sz="2200" u="sng" dirty="0" smtClean="0">
                <a:latin typeface="Times New Roman" pitchFamily="18" charset="0"/>
                <a:cs typeface="Times New Roman" pitchFamily="18" charset="0"/>
                <a:hlinkClick r:id="rId2"/>
              </a:rPr>
              <a:t>/</a:t>
            </a:r>
            <a:r>
              <a:rPr lang="en-US" sz="2200" u="sng" dirty="0" smtClean="0">
                <a:latin typeface="Times New Roman" pitchFamily="18" charset="0"/>
                <a:cs typeface="Times New Roman" pitchFamily="18" charset="0"/>
                <a:hlinkClick r:id="rId2"/>
              </a:rPr>
              <a:t>catalog</a:t>
            </a:r>
            <a:r>
              <a:rPr lang="ru-RU" sz="2200" u="sng" dirty="0" smtClean="0">
                <a:latin typeface="Times New Roman" pitchFamily="18" charset="0"/>
                <a:cs typeface="Times New Roman" pitchFamily="18" charset="0"/>
                <a:hlinkClick r:id="rId2"/>
              </a:rPr>
              <a:t>/</a:t>
            </a:r>
            <a:r>
              <a:rPr lang="en-US" sz="2200" u="sng" dirty="0" smtClean="0">
                <a:latin typeface="Times New Roman" pitchFamily="18" charset="0"/>
                <a:cs typeface="Times New Roman" pitchFamily="18" charset="0"/>
                <a:hlinkClick r:id="rId2"/>
              </a:rPr>
              <a:t>collection</a:t>
            </a:r>
            <a:r>
              <a:rPr lang="ru-RU" sz="2200" u="sng" dirty="0" smtClean="0">
                <a:latin typeface="Times New Roman" pitchFamily="18" charset="0"/>
                <a:cs typeface="Times New Roman" pitchFamily="18" charset="0"/>
                <a:hlinkClick r:id="rId2"/>
              </a:rPr>
              <a:t>.</a:t>
            </a:r>
            <a:endParaRPr lang="ru-RU" sz="2200" dirty="0"/>
          </a:p>
        </p:txBody>
      </p:sp>
      <p:sp>
        <p:nvSpPr>
          <p:cNvPr id="3" name="Содержимое 2"/>
          <p:cNvSpPr>
            <a:spLocks noGrp="1"/>
          </p:cNvSpPr>
          <p:nvPr>
            <p:ph idx="1"/>
          </p:nvPr>
        </p:nvSpPr>
        <p:spPr>
          <a:xfrm>
            <a:off x="571472" y="1785926"/>
            <a:ext cx="8229600" cy="4525963"/>
          </a:xfrm>
        </p:spPr>
        <p:txBody>
          <a:bodyPr/>
          <a:lstStyle/>
          <a:p>
            <a:r>
              <a:rPr lang="en-US" dirty="0" smtClean="0"/>
              <a:t>The main </a:t>
            </a:r>
            <a:r>
              <a:rPr lang="en-US" b="1" dirty="0" smtClean="0"/>
              <a:t>design element </a:t>
            </a:r>
            <a:r>
              <a:rPr lang="en-US" dirty="0" smtClean="0"/>
              <a:t>of the uniform is Sochi 2014’s </a:t>
            </a:r>
            <a:r>
              <a:rPr lang="en-US" b="1" dirty="0" smtClean="0"/>
              <a:t>«patchwork quilt</a:t>
            </a:r>
            <a:r>
              <a:rPr lang="en-US" dirty="0" smtClean="0"/>
              <a:t>» design from its visual identity, which represents the different regions of Russia</a:t>
            </a:r>
            <a:endParaRPr lang="ru-RU" dirty="0"/>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43438" y="3714752"/>
            <a:ext cx="4145429" cy="2343762"/>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a:srcRect/>
          <a:stretch>
            <a:fillRect/>
          </a:stretch>
        </p:blipFill>
        <p:spPr bwMode="auto">
          <a:xfrm>
            <a:off x="428596" y="3929066"/>
            <a:ext cx="1905000" cy="1905000"/>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143108" y="4071942"/>
            <a:ext cx="2571768" cy="1148723"/>
          </a:xfrm>
          <a:prstGeom prst="rect">
            <a:avLst/>
          </a:prstGeom>
          <a:noFill/>
          <a:ln w="9525">
            <a:noFill/>
            <a:miter lim="800000"/>
            <a:headEnd/>
            <a:tailEnd/>
          </a:ln>
          <a:effectLst/>
        </p:spPr>
      </p:pic>
      <p:pic>
        <p:nvPicPr>
          <p:cNvPr id="8"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714612" y="5143512"/>
            <a:ext cx="2038343" cy="13266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Bosco</a:t>
            </a:r>
            <a:r>
              <a:rPr lang="en-US" sz="1800" dirty="0" smtClean="0">
                <a:latin typeface="Times New Roman" pitchFamily="18" charset="0"/>
                <a:cs typeface="Times New Roman" pitchFamily="18" charset="0"/>
              </a:rPr>
              <a:t> exclusive supplier to Russia's Olympic and </a:t>
            </a:r>
            <a:r>
              <a:rPr lang="en-US" sz="1800" dirty="0" err="1" smtClean="0">
                <a:latin typeface="Times New Roman" pitchFamily="18" charset="0"/>
                <a:cs typeface="Times New Roman" pitchFamily="18" charset="0"/>
              </a:rPr>
              <a:t>Paralympic</a:t>
            </a:r>
            <a:r>
              <a:rPr lang="en-US" sz="1800" dirty="0" smtClean="0">
                <a:latin typeface="Times New Roman" pitchFamily="18" charset="0"/>
                <a:cs typeface="Times New Roman" pitchFamily="18" charset="0"/>
              </a:rPr>
              <a:t> national teams (at Vancouver 2010, London 2012, Sochi 2014 and Rio de Janeiro 2016), and General Partner for the XXII Olympic Winter Games and XI </a:t>
            </a:r>
            <a:r>
              <a:rPr lang="en-US" sz="1800" dirty="0" err="1" smtClean="0">
                <a:latin typeface="Times New Roman" pitchFamily="18" charset="0"/>
                <a:cs typeface="Times New Roman" pitchFamily="18" charset="0"/>
              </a:rPr>
              <a:t>Paralympic</a:t>
            </a:r>
            <a:r>
              <a:rPr lang="en-US" sz="1800" dirty="0" smtClean="0">
                <a:latin typeface="Times New Roman" pitchFamily="18" charset="0"/>
                <a:cs typeface="Times New Roman" pitchFamily="18" charset="0"/>
              </a:rPr>
              <a:t> Winter Games of 2014 </a:t>
            </a:r>
            <a:r>
              <a:rPr lang="en-US" sz="1800" dirty="0" err="1" smtClean="0">
                <a:latin typeface="Times New Roman" pitchFamily="18" charset="0"/>
                <a:cs typeface="Times New Roman" pitchFamily="18" charset="0"/>
              </a:rPr>
              <a:t>i</a:t>
            </a:r>
            <a:endParaRPr lang="ru-RU" sz="1800"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fontScale="40000" lnSpcReduction="20000"/>
          </a:bodyPr>
          <a:lstStyle/>
          <a:p>
            <a:r>
              <a:rPr lang="en-US" sz="5500" b="1" dirty="0" smtClean="0">
                <a:latin typeface="Times New Roman" pitchFamily="18" charset="0"/>
                <a:cs typeface="Times New Roman" pitchFamily="18" charset="0"/>
              </a:rPr>
              <a:t>The Olympic patchwork quilt</a:t>
            </a:r>
            <a:r>
              <a:rPr lang="en-US" sz="5500" dirty="0" smtClean="0">
                <a:latin typeface="Times New Roman" pitchFamily="18" charset="0"/>
                <a:cs typeface="Times New Roman" pitchFamily="18" charset="0"/>
              </a:rPr>
              <a:t>, </a:t>
            </a:r>
            <a:r>
              <a:rPr lang="en-US" sz="4000" dirty="0" smtClean="0">
                <a:latin typeface="Times New Roman" pitchFamily="18" charset="0"/>
                <a:cs typeface="Times New Roman" pitchFamily="18" charset="0"/>
              </a:rPr>
              <a:t>developed by </a:t>
            </a:r>
            <a:r>
              <a:rPr lang="en-US" sz="4000" dirty="0" err="1" smtClean="0">
                <a:latin typeface="Times New Roman" pitchFamily="18" charset="0"/>
                <a:cs typeface="Times New Roman" pitchFamily="18" charset="0"/>
              </a:rPr>
              <a:t>Bosco’s</a:t>
            </a:r>
            <a:r>
              <a:rPr lang="en-US" sz="4000" dirty="0" smtClean="0">
                <a:latin typeface="Times New Roman" pitchFamily="18" charset="0"/>
                <a:cs typeface="Times New Roman" pitchFamily="18" charset="0"/>
              </a:rPr>
              <a:t> creative department and given to the Sochi 2014 </a:t>
            </a:r>
            <a:r>
              <a:rPr lang="en-US" sz="4000" dirty="0" err="1" smtClean="0">
                <a:latin typeface="Times New Roman" pitchFamily="18" charset="0"/>
                <a:cs typeface="Times New Roman" pitchFamily="18" charset="0"/>
              </a:rPr>
              <a:t>Organising</a:t>
            </a:r>
            <a:r>
              <a:rPr lang="en-US" sz="4000" dirty="0" smtClean="0">
                <a:latin typeface="Times New Roman" pitchFamily="18" charset="0"/>
                <a:cs typeface="Times New Roman" pitchFamily="18" charset="0"/>
              </a:rPr>
              <a:t> Committee, will be the official Look of Russia’s first Winter Games. </a:t>
            </a:r>
            <a:endParaRPr lang="ru-RU" sz="4000" dirty="0" smtClean="0">
              <a:latin typeface="Times New Roman" pitchFamily="18" charset="0"/>
              <a:cs typeface="Times New Roman" pitchFamily="18" charset="0"/>
            </a:endParaRPr>
          </a:p>
          <a:p>
            <a:r>
              <a:rPr lang="en-US" sz="4000" dirty="0" smtClean="0">
                <a:latin typeface="Times New Roman" pitchFamily="18" charset="0"/>
                <a:cs typeface="Times New Roman" pitchFamily="18" charset="0"/>
              </a:rPr>
              <a:t> </a:t>
            </a:r>
            <a:endParaRPr lang="ru-RU" sz="4000" dirty="0" smtClean="0">
              <a:latin typeface="Times New Roman" pitchFamily="18" charset="0"/>
              <a:cs typeface="Times New Roman" pitchFamily="18" charset="0"/>
            </a:endParaRPr>
          </a:p>
          <a:p>
            <a:r>
              <a:rPr lang="en-US" sz="4000" dirty="0" smtClean="0">
                <a:latin typeface="Times New Roman" pitchFamily="18" charset="0"/>
                <a:cs typeface="Times New Roman" pitchFamily="18" charset="0"/>
              </a:rPr>
              <a:t>“Our goal was to represent a diverse range of emotions and feelings, connecting concepts like </a:t>
            </a:r>
            <a:endParaRPr lang="ru-RU" sz="4000" dirty="0" smtClean="0">
              <a:latin typeface="Times New Roman" pitchFamily="18" charset="0"/>
              <a:cs typeface="Times New Roman" pitchFamily="18" charset="0"/>
            </a:endParaRPr>
          </a:p>
          <a:p>
            <a:r>
              <a:rPr lang="en-US" sz="5500" b="1" dirty="0" smtClean="0">
                <a:latin typeface="Times New Roman" pitchFamily="18" charset="0"/>
                <a:cs typeface="Times New Roman" pitchFamily="18" charset="0"/>
              </a:rPr>
              <a:t>Motherland, Family,  Culture, Time, </a:t>
            </a:r>
            <a:r>
              <a:rPr lang="en-US" sz="5500" b="1" dirty="0" err="1" smtClean="0">
                <a:latin typeface="Times New Roman" pitchFamily="18" charset="0"/>
                <a:cs typeface="Times New Roman" pitchFamily="18" charset="0"/>
              </a:rPr>
              <a:t>Olympism</a:t>
            </a:r>
            <a:r>
              <a:rPr lang="en-US" sz="5500" b="1" dirty="0" smtClean="0">
                <a:latin typeface="Times New Roman" pitchFamily="18" charset="0"/>
                <a:cs typeface="Times New Roman" pitchFamily="18" charset="0"/>
              </a:rPr>
              <a:t>, Peace, Nobility, Friends, Memory, </a:t>
            </a:r>
            <a:r>
              <a:rPr lang="en-US" sz="5500" b="1" dirty="0" err="1" smtClean="0">
                <a:latin typeface="Times New Roman" pitchFamily="18" charset="0"/>
                <a:cs typeface="Times New Roman" pitchFamily="18" charset="0"/>
              </a:rPr>
              <a:t>Honour</a:t>
            </a:r>
            <a:r>
              <a:rPr lang="en-US" sz="5500" b="1" dirty="0" smtClean="0">
                <a:latin typeface="Times New Roman" pitchFamily="18" charset="0"/>
                <a:cs typeface="Times New Roman" pitchFamily="18" charset="0"/>
              </a:rPr>
              <a:t>, Dreams, Beauty, Freedom, Pride, Warmth, Happiness, Greatness, Reliability, Victory, Creativity, Hospitality, Creation, Future, Russia, Planet Earth.</a:t>
            </a:r>
            <a:endParaRPr lang="ru-RU" sz="5500" b="1" dirty="0" smtClean="0">
              <a:latin typeface="Times New Roman" pitchFamily="18" charset="0"/>
              <a:cs typeface="Times New Roman" pitchFamily="18" charset="0"/>
            </a:endParaRPr>
          </a:p>
          <a:p>
            <a:r>
              <a:rPr lang="en-US" sz="4000" dirty="0" smtClean="0">
                <a:latin typeface="Times New Roman" pitchFamily="18" charset="0"/>
                <a:cs typeface="Times New Roman" pitchFamily="18" charset="0"/>
              </a:rPr>
              <a:t>	</a:t>
            </a:r>
            <a:endParaRPr lang="ru-RU" sz="4000" dirty="0" smtClean="0">
              <a:latin typeface="Times New Roman" pitchFamily="18" charset="0"/>
              <a:cs typeface="Times New Roman" pitchFamily="18" charset="0"/>
            </a:endParaRPr>
          </a:p>
          <a:p>
            <a:r>
              <a:rPr lang="en-US" sz="4000" dirty="0" smtClean="0">
                <a:latin typeface="Times New Roman" pitchFamily="18" charset="0"/>
                <a:cs typeface="Times New Roman" pitchFamily="18" charset="0"/>
              </a:rPr>
              <a:t>Every  region  in  the  world  is  proud  of  its  unique  origins,  and  it  is  no  different  in  Russia.  That  is  why  there  are  so  many  different  local  traditions,  songs  and  crafts </a:t>
            </a:r>
            <a:endParaRPr lang="ru-RU" sz="4000" dirty="0" smtClean="0">
              <a:latin typeface="Times New Roman" pitchFamily="18" charset="0"/>
              <a:cs typeface="Times New Roman" pitchFamily="18" charset="0"/>
            </a:endParaRPr>
          </a:p>
          <a:p>
            <a:r>
              <a:rPr lang="en-US" sz="4900" b="1" dirty="0" smtClean="0">
                <a:latin typeface="Times New Roman" pitchFamily="18" charset="0"/>
                <a:cs typeface="Times New Roman" pitchFamily="18" charset="0"/>
              </a:rPr>
              <a:t>http://sochi2014.bosco.ru/en/collection.html</a:t>
            </a:r>
            <a:endParaRPr lang="ru-RU" sz="4900" dirty="0" smtClean="0">
              <a:latin typeface="Times New Roman" pitchFamily="18" charset="0"/>
              <a:cs typeface="Times New Roman" pitchFamily="18" charset="0"/>
            </a:endParaRPr>
          </a:p>
          <a:p>
            <a:endParaRPr lang="ru-RU" sz="40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The official Sochi 2014 uniform </a:t>
            </a:r>
            <a:r>
              <a:rPr lang="en-US" sz="2200" u="sng" dirty="0" smtClean="0">
                <a:latin typeface="Times New Roman" pitchFamily="18" charset="0"/>
                <a:cs typeface="Times New Roman" pitchFamily="18" charset="0"/>
                <a:hlinkClick r:id="rId2"/>
              </a:rPr>
              <a:t>http</a:t>
            </a:r>
            <a:r>
              <a:rPr lang="ru-RU" sz="2200" u="sng" dirty="0" smtClean="0">
                <a:latin typeface="Times New Roman" pitchFamily="18" charset="0"/>
                <a:cs typeface="Times New Roman" pitchFamily="18" charset="0"/>
                <a:hlinkClick r:id="rId2"/>
              </a:rPr>
              <a:t>://</a:t>
            </a:r>
            <a:r>
              <a:rPr lang="en-US" sz="2200" u="sng" dirty="0" err="1" smtClean="0">
                <a:latin typeface="Times New Roman" pitchFamily="18" charset="0"/>
                <a:cs typeface="Times New Roman" pitchFamily="18" charset="0"/>
                <a:hlinkClick r:id="rId2"/>
              </a:rPr>
              <a:t>boscosport</a:t>
            </a:r>
            <a:r>
              <a:rPr lang="ru-RU" sz="2200" u="sng" dirty="0" smtClean="0">
                <a:latin typeface="Times New Roman" pitchFamily="18" charset="0"/>
                <a:cs typeface="Times New Roman" pitchFamily="18" charset="0"/>
                <a:hlinkClick r:id="rId2"/>
              </a:rPr>
              <a:t>.</a:t>
            </a:r>
            <a:r>
              <a:rPr lang="en-US" sz="2200" u="sng" dirty="0" err="1" smtClean="0">
                <a:latin typeface="Times New Roman" pitchFamily="18" charset="0"/>
                <a:cs typeface="Times New Roman" pitchFamily="18" charset="0"/>
                <a:hlinkClick r:id="rId2"/>
              </a:rPr>
              <a:t>ru</a:t>
            </a:r>
            <a:r>
              <a:rPr lang="ru-RU" sz="2200" u="sng" dirty="0" smtClean="0">
                <a:latin typeface="Times New Roman" pitchFamily="18" charset="0"/>
                <a:cs typeface="Times New Roman" pitchFamily="18" charset="0"/>
                <a:hlinkClick r:id="rId2"/>
              </a:rPr>
              <a:t>/</a:t>
            </a:r>
            <a:r>
              <a:rPr lang="en-US" sz="2200" u="sng" dirty="0" err="1" smtClean="0">
                <a:latin typeface="Times New Roman" pitchFamily="18" charset="0"/>
                <a:cs typeface="Times New Roman" pitchFamily="18" charset="0"/>
                <a:hlinkClick r:id="rId2"/>
              </a:rPr>
              <a:t>ru</a:t>
            </a:r>
            <a:r>
              <a:rPr lang="ru-RU" sz="2200" u="sng" dirty="0" smtClean="0">
                <a:latin typeface="Times New Roman" pitchFamily="18" charset="0"/>
                <a:cs typeface="Times New Roman" pitchFamily="18" charset="0"/>
                <a:hlinkClick r:id="rId2"/>
              </a:rPr>
              <a:t>/</a:t>
            </a:r>
            <a:r>
              <a:rPr lang="en-US" sz="2200" u="sng" dirty="0" smtClean="0">
                <a:latin typeface="Times New Roman" pitchFamily="18" charset="0"/>
                <a:cs typeface="Times New Roman" pitchFamily="18" charset="0"/>
                <a:hlinkClick r:id="rId2"/>
              </a:rPr>
              <a:t>catalog</a:t>
            </a:r>
            <a:r>
              <a:rPr lang="ru-RU" sz="2200" u="sng" dirty="0" smtClean="0">
                <a:latin typeface="Times New Roman" pitchFamily="18" charset="0"/>
                <a:cs typeface="Times New Roman" pitchFamily="18" charset="0"/>
                <a:hlinkClick r:id="rId2"/>
              </a:rPr>
              <a:t>/</a:t>
            </a:r>
            <a:r>
              <a:rPr lang="en-US" sz="2200" u="sng" dirty="0" smtClean="0">
                <a:latin typeface="Times New Roman" pitchFamily="18" charset="0"/>
                <a:cs typeface="Times New Roman" pitchFamily="18" charset="0"/>
                <a:hlinkClick r:id="rId2"/>
              </a:rPr>
              <a:t>collection</a:t>
            </a:r>
            <a:r>
              <a:rPr lang="ru-RU" sz="2200" u="sng" dirty="0" smtClean="0">
                <a:latin typeface="Times New Roman" pitchFamily="18" charset="0"/>
                <a:cs typeface="Times New Roman" pitchFamily="18" charset="0"/>
                <a:hlinkClick r:id="rId2"/>
              </a:rPr>
              <a:t>.</a:t>
            </a:r>
            <a:endParaRPr lang="ru-RU" sz="2200" dirty="0">
              <a:latin typeface="Times New Roman" pitchFamily="18" charset="0"/>
              <a:cs typeface="Times New Roman" pitchFamily="18" charset="0"/>
            </a:endParaRPr>
          </a:p>
        </p:txBody>
      </p:sp>
      <p:pic>
        <p:nvPicPr>
          <p:cNvPr id="1027" name="Picture 3" descr="C:\Users\Apple\Desktop\одежда\01HS20_6000S_1_170.jpg"/>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285720" y="1142984"/>
            <a:ext cx="1428760" cy="1428760"/>
          </a:xfrm>
          <a:prstGeom prst="rect">
            <a:avLst/>
          </a:prstGeom>
          <a:noFill/>
        </p:spPr>
      </p:pic>
      <p:pic>
        <p:nvPicPr>
          <p:cNvPr id="1028" name="Picture 4" descr="C:\Users\Apple\Desktop\одежда\06GS0B_2_1_170.jpg"/>
          <p:cNvPicPr>
            <a:picLocks noChangeAspect="1" noChangeArrowheads="1"/>
          </p:cNvPicPr>
          <p:nvPr/>
        </p:nvPicPr>
        <p:blipFill>
          <a:blip r:embed="rId4"/>
          <a:srcRect/>
          <a:stretch>
            <a:fillRect/>
          </a:stretch>
        </p:blipFill>
        <p:spPr bwMode="auto">
          <a:xfrm>
            <a:off x="1458807" y="1571612"/>
            <a:ext cx="1470119" cy="1643074"/>
          </a:xfrm>
          <a:prstGeom prst="rect">
            <a:avLst/>
          </a:prstGeom>
          <a:noFill/>
        </p:spPr>
      </p:pic>
      <p:pic>
        <p:nvPicPr>
          <p:cNvPr id="1029" name="Picture 5" descr="C:\Users\Apple\Desktop\одежда\06GS2B_3_1_170.jpg"/>
          <p:cNvPicPr>
            <a:picLocks noChangeAspect="1" noChangeArrowheads="1"/>
          </p:cNvPicPr>
          <p:nvPr/>
        </p:nvPicPr>
        <p:blipFill>
          <a:blip r:embed="rId5"/>
          <a:srcRect/>
          <a:stretch>
            <a:fillRect/>
          </a:stretch>
        </p:blipFill>
        <p:spPr bwMode="auto">
          <a:xfrm>
            <a:off x="2714611" y="1428736"/>
            <a:ext cx="1526987" cy="1928826"/>
          </a:xfrm>
          <a:prstGeom prst="rect">
            <a:avLst/>
          </a:prstGeom>
          <a:noFill/>
        </p:spPr>
      </p:pic>
      <p:pic>
        <p:nvPicPr>
          <p:cNvPr id="1030" name="Picture 6" descr="C:\Users\Apple\Desktop\одежда\22GS27_2_1_170.jpg"/>
          <p:cNvPicPr>
            <a:picLocks noChangeAspect="1" noChangeArrowheads="1"/>
          </p:cNvPicPr>
          <p:nvPr/>
        </p:nvPicPr>
        <p:blipFill>
          <a:blip r:embed="rId6"/>
          <a:srcRect/>
          <a:stretch>
            <a:fillRect/>
          </a:stretch>
        </p:blipFill>
        <p:spPr bwMode="auto">
          <a:xfrm>
            <a:off x="3857620" y="1643050"/>
            <a:ext cx="2159000" cy="2159000"/>
          </a:xfrm>
          <a:prstGeom prst="rect">
            <a:avLst/>
          </a:prstGeom>
          <a:noFill/>
        </p:spPr>
      </p:pic>
      <p:pic>
        <p:nvPicPr>
          <p:cNvPr id="1031" name="Picture 7" descr="C:\Users\Apple\Desktop\одежда\23FS01-6000_1-170.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858016" y="1142984"/>
            <a:ext cx="1500198" cy="1500198"/>
          </a:xfrm>
          <a:prstGeom prst="rect">
            <a:avLst/>
          </a:prstGeom>
          <a:noFill/>
        </p:spPr>
      </p:pic>
      <p:pic>
        <p:nvPicPr>
          <p:cNvPr id="1032" name="Picture 8" descr="C:\Users\Apple\Desktop\одежда\70FGA4_6081_1_170.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00034" y="3000372"/>
            <a:ext cx="857256" cy="857256"/>
          </a:xfrm>
          <a:prstGeom prst="rect">
            <a:avLst/>
          </a:prstGeom>
          <a:noFill/>
        </p:spPr>
      </p:pic>
      <p:pic>
        <p:nvPicPr>
          <p:cNvPr id="1033" name="Picture 9" descr="C:\Users\Apple\Desktop\одежда\C002XW0_904_1-170.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786678" y="2428868"/>
            <a:ext cx="1357322" cy="1357322"/>
          </a:xfrm>
          <a:prstGeom prst="rect">
            <a:avLst/>
          </a:prstGeom>
          <a:noFill/>
        </p:spPr>
      </p:pic>
      <p:pic>
        <p:nvPicPr>
          <p:cNvPr id="1034" name="Picture 10" descr="C:\Users\Apple\Desktop\одежда\C002Z20-903_1-170.jpg"/>
          <p:cNvPicPr>
            <a:picLocks noChangeAspect="1" noChangeArrowheads="1"/>
          </p:cNvPicPr>
          <p:nvPr/>
        </p:nvPicPr>
        <p:blipFill>
          <a:blip r:embed="rId10"/>
          <a:srcRect/>
          <a:stretch>
            <a:fillRect/>
          </a:stretch>
        </p:blipFill>
        <p:spPr bwMode="auto">
          <a:xfrm>
            <a:off x="5715008" y="2928934"/>
            <a:ext cx="2357454" cy="2357454"/>
          </a:xfrm>
          <a:prstGeom prst="rect">
            <a:avLst/>
          </a:prstGeom>
          <a:noFill/>
        </p:spPr>
      </p:pic>
      <p:pic>
        <p:nvPicPr>
          <p:cNvPr id="1035" name="Picture 11" descr="C:\Users\Apple\Desktop\одежда\C002210_913_1-170.jp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358082" y="5072074"/>
            <a:ext cx="1301744" cy="1301744"/>
          </a:xfrm>
          <a:prstGeom prst="rect">
            <a:avLst/>
          </a:prstGeom>
          <a:noFill/>
        </p:spPr>
      </p:pic>
      <p:pic>
        <p:nvPicPr>
          <p:cNvPr id="1036" name="Picture 12" descr="C:\Users\Apple\Desktop\одежда\C002290_906_1-170.jpg"/>
          <p:cNvPicPr>
            <a:picLocks noChangeAspect="1" noChangeArrowheads="1"/>
          </p:cNvPicPr>
          <p:nvPr/>
        </p:nvPicPr>
        <p:blipFill>
          <a:blip r:embed="rId12"/>
          <a:srcRect/>
          <a:stretch>
            <a:fillRect/>
          </a:stretch>
        </p:blipFill>
        <p:spPr bwMode="auto">
          <a:xfrm>
            <a:off x="4071934" y="4286256"/>
            <a:ext cx="1857388" cy="1857388"/>
          </a:xfrm>
          <a:prstGeom prst="rect">
            <a:avLst/>
          </a:prstGeom>
          <a:noFill/>
        </p:spPr>
      </p:pic>
      <p:pic>
        <p:nvPicPr>
          <p:cNvPr id="18" name="Рисунок 17" descr="C:\Users\Apple\Desktop\одежда\C0022A0_906_1-1200 - копия.jpg"/>
          <p:cNvPicPr/>
          <p:nvPr/>
        </p:nvPicPr>
        <p:blipFill>
          <a:blip r:embed="rId13" cstate="email">
            <a:extLst>
              <a:ext uri="{28A0092B-C50C-407E-A947-70E740481C1C}">
                <a14:useLocalDpi xmlns:a14="http://schemas.microsoft.com/office/drawing/2010/main"/>
              </a:ext>
            </a:extLst>
          </a:blip>
          <a:srcRect/>
          <a:stretch>
            <a:fillRect/>
          </a:stretch>
        </p:blipFill>
        <p:spPr bwMode="auto">
          <a:xfrm>
            <a:off x="1571604" y="3071810"/>
            <a:ext cx="1014411" cy="1085849"/>
          </a:xfrm>
          <a:prstGeom prst="rect">
            <a:avLst/>
          </a:prstGeom>
          <a:noFill/>
          <a:ln w="9525">
            <a:noFill/>
            <a:miter lim="800000"/>
            <a:headEnd/>
            <a:tailEnd/>
          </a:ln>
        </p:spPr>
      </p:pic>
      <p:pic>
        <p:nvPicPr>
          <p:cNvPr id="1039" name="Picture 15" descr="C:\Users\Apple\Desktop\одежда\24GS07_1_1_170.jpg"/>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6072198" y="1785926"/>
            <a:ext cx="1008062" cy="1008062"/>
          </a:xfrm>
          <a:prstGeom prst="rect">
            <a:avLst/>
          </a:prstGeom>
          <a:noFill/>
        </p:spPr>
      </p:pic>
      <p:pic>
        <p:nvPicPr>
          <p:cNvPr id="1040" name="Picture 16" descr="C:\Users\Apple\Desktop\одежда\72FGA3_5010_170.jpg"/>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357158" y="4143380"/>
            <a:ext cx="1357322" cy="1285884"/>
          </a:xfrm>
          <a:prstGeom prst="rect">
            <a:avLst/>
          </a:prstGeom>
          <a:noFill/>
        </p:spPr>
      </p:pic>
      <p:pic>
        <p:nvPicPr>
          <p:cNvPr id="1041" name="Picture 17" descr="C:\Users\Apple\Desktop\одежда\74FSA5-6081_1-170.jpg"/>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6357950" y="5357826"/>
            <a:ext cx="1150938" cy="1150938"/>
          </a:xfrm>
          <a:prstGeom prst="rect">
            <a:avLst/>
          </a:prstGeom>
          <a:noFill/>
        </p:spPr>
      </p:pic>
      <p:pic>
        <p:nvPicPr>
          <p:cNvPr id="1042" name="Picture 18" descr="C:\Users\Apple\Desktop\одежда\74FSB6-5010_1-170.jpg"/>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500034" y="5643578"/>
            <a:ext cx="1008062" cy="1008062"/>
          </a:xfrm>
          <a:prstGeom prst="rect">
            <a:avLst/>
          </a:prstGeom>
          <a:noFill/>
        </p:spPr>
      </p:pic>
      <p:pic>
        <p:nvPicPr>
          <p:cNvPr id="1043" name="Picture 19" descr="C:\Users\Apple\Desktop\одежда\C002270_915_1_170.jpg"/>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2214546" y="5357826"/>
            <a:ext cx="1071570" cy="1071570"/>
          </a:xfrm>
          <a:prstGeom prst="rect">
            <a:avLst/>
          </a:prstGeom>
          <a:noFill/>
        </p:spPr>
      </p:pic>
      <p:pic>
        <p:nvPicPr>
          <p:cNvPr id="1044" name="Picture 20" descr="C:\Users\Apple\Desktop\одежда\24GS21_2_1_170.jpg"/>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3214678" y="3357562"/>
            <a:ext cx="1222376" cy="1222376"/>
          </a:xfrm>
          <a:prstGeom prst="rect">
            <a:avLst/>
          </a:prstGeom>
          <a:noFill/>
        </p:spPr>
      </p:pic>
      <p:pic>
        <p:nvPicPr>
          <p:cNvPr id="1045" name="Picture 21" descr="C:\Users\Apple\Desktop\одежда\C002ZB0-904_1-170.jpg"/>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2000232" y="4143380"/>
            <a:ext cx="1222376" cy="1222376"/>
          </a:xfrm>
          <a:prstGeom prst="rect">
            <a:avLst/>
          </a:prstGeom>
          <a:noFill/>
        </p:spPr>
      </p:pic>
      <p:pic>
        <p:nvPicPr>
          <p:cNvPr id="1046" name="Picture 22" descr="C:\Users\Apple\Desktop\одежда\C002240_915_1-170.jpg"/>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3428992" y="4643446"/>
            <a:ext cx="1181106" cy="1181106"/>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357</TotalTime>
  <Words>407</Words>
  <Application>Microsoft Office PowerPoint</Application>
  <PresentationFormat>Экран (4:3)</PresentationFormat>
  <Paragraphs>58</Paragraphs>
  <Slides>11</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Солнцестояние</vt:lpstr>
      <vt:lpstr>Uniform as integral part of culture . </vt:lpstr>
      <vt:lpstr>What is uniform?</vt:lpstr>
      <vt:lpstr> </vt:lpstr>
      <vt:lpstr>What is the purpose of  the uniform? </vt:lpstr>
      <vt:lpstr>They wear uniform</vt:lpstr>
      <vt:lpstr>People of what professions does their uniform</vt:lpstr>
      <vt:lpstr>Sochi 2014’s «Patchwork quilt» http://boscosport.ru/ru/catalog/collection.</vt:lpstr>
      <vt:lpstr> Bosco exclusive supplier to Russia's Olympic and Paralympic national teams (at Vancouver 2010, London 2012, Sochi 2014 and Rio de Janeiro 2016), and General Partner for the XXII Olympic Winter Games and XI Paralympic Winter Games of 2014 i</vt:lpstr>
      <vt:lpstr>The official Sochi 2014 uniform http://boscosport.ru/ru/catalog/collection.</vt:lpstr>
      <vt:lpstr>We present our “patches” of national Russian arts and crafts</vt:lpstr>
      <vt:lpstr>We present our Olympic uniform and wish victory to our Russian skiers at the Sochi 2014  winter Olympic Games!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Apple</dc:creator>
  <cp:lastModifiedBy>Анастасия Черепнева</cp:lastModifiedBy>
  <cp:revision>42</cp:revision>
  <dcterms:created xsi:type="dcterms:W3CDTF">2013-11-30T08:40:47Z</dcterms:created>
  <dcterms:modified xsi:type="dcterms:W3CDTF">2014-03-04T11:12:40Z</dcterms:modified>
</cp:coreProperties>
</file>