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F655B-F651-4D1E-9F74-C07C417B7DB9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FC3F2-E559-44FD-B4D1-6E473DEB3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24EEA-E72B-4272-8209-26C4838C5951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535E-C7E1-4051-BEE2-215C9CF4A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2A087-1A52-4327-9853-1E0E358A9805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4F5D8-6A4E-4EFF-90A9-5AC67D639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9A814-E68A-4F4F-AC5F-3BF8A04C6DB5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0289B-E2E5-4AC4-982B-52E8BDDE9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D2E65-5E80-45E8-A35A-4888575F17D0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F0223-8FBC-4800-8A56-100E9E04E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F703E-ECC0-4A7D-8EAC-A3A5A4746DD6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4B438-9693-42D5-9F4E-D7560AE90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848C5-65C8-4FDB-9630-C165BD4B7F24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0BF4E-34DB-487D-9B58-7037E2092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38F92-1F2B-435A-92F8-C1FF7E4C96A2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87682-268E-48EB-BA89-7A59E869E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EA979-3DD0-43BD-B06D-3943C27FA938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1D95A-CABC-4F74-8B1A-D05924C78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820EF-C113-4F3F-B9DA-4F25B1F910BC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88461-3457-4E45-9AD4-1FB43D840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6BB7C-1E2E-40E6-B9C7-5EE41D56A5E4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7CD0-A86E-4849-B6BD-F994968E8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05CA7F-03F8-498A-B425-21D98A2E91AC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BC009C-4499-4E55-870E-25ABED83B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68313" y="404813"/>
            <a:ext cx="8458200" cy="914400"/>
          </a:xfrm>
        </p:spPr>
        <p:txBody>
          <a:bodyPr/>
          <a:lstStyle/>
          <a:p>
            <a:pPr algn="ctr"/>
            <a:r>
              <a:rPr lang="ru-RU" sz="3200" smtClean="0">
                <a:solidFill>
                  <a:srgbClr val="006E2D"/>
                </a:solidFill>
                <a:latin typeface="Arial Black" pitchFamily="34" charset="0"/>
              </a:rPr>
              <a:t>ОБОБЩЕНИЕ ПО ТЕМЕ «НЕМЕТАЛЛЫ»</a:t>
            </a:r>
          </a:p>
        </p:txBody>
      </p:sp>
      <p:pic>
        <p:nvPicPr>
          <p:cNvPr id="13314" name="Picture 2" descr="G:\открытый урок\ch08_14_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341438"/>
            <a:ext cx="77470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Arial Black" pitchFamily="34" charset="0"/>
              </a:rPr>
              <a:t>Вопросы для рассмотрения: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3600" smtClean="0">
                <a:latin typeface="Arial Black" pitchFamily="34" charset="0"/>
              </a:rPr>
              <a:t>1)Неметаллы – атомы химических элементов;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600" smtClean="0">
                <a:latin typeface="Arial Black" pitchFamily="34" charset="0"/>
              </a:rPr>
              <a:t>2)Неметаллы – простые вещества;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3600" smtClean="0">
                <a:latin typeface="Arial Black" pitchFamily="34" charset="0"/>
              </a:rPr>
              <a:t>3)Химические свойства неметаллов и их соединений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Аллотропия?</a:t>
            </a:r>
            <a:endParaRPr lang="ru-RU" dirty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mtClean="0">
                <a:latin typeface="Arial Black" pitchFamily="34" charset="0"/>
              </a:rPr>
              <a:t>Кислород</a:t>
            </a:r>
          </a:p>
          <a:p>
            <a:pPr marL="0" indent="0">
              <a:buFont typeface="Wingdings 2" pitchFamily="18" charset="2"/>
              <a:buNone/>
            </a:pPr>
            <a:r>
              <a:rPr lang="ru-RU" smtClean="0">
                <a:latin typeface="Arial Black" pitchFamily="34" charset="0"/>
              </a:rPr>
              <a:t>Галогены</a:t>
            </a:r>
          </a:p>
          <a:p>
            <a:pPr marL="0" indent="0">
              <a:buFont typeface="Wingdings 2" pitchFamily="18" charset="2"/>
              <a:buNone/>
            </a:pPr>
            <a:r>
              <a:rPr lang="ru-RU" smtClean="0">
                <a:latin typeface="Arial Black" pitchFamily="34" charset="0"/>
              </a:rPr>
              <a:t>Фосфор</a:t>
            </a:r>
          </a:p>
          <a:p>
            <a:pPr marL="0" indent="0">
              <a:buFont typeface="Wingdings 2" pitchFamily="18" charset="2"/>
              <a:buNone/>
            </a:pPr>
            <a:r>
              <a:rPr lang="ru-RU" smtClean="0">
                <a:latin typeface="Arial Black" pitchFamily="34" charset="0"/>
              </a:rPr>
              <a:t>Азот</a:t>
            </a:r>
          </a:p>
          <a:p>
            <a:pPr marL="0" indent="0">
              <a:buFont typeface="Wingdings 2" pitchFamily="18" charset="2"/>
              <a:buNone/>
            </a:pPr>
            <a:r>
              <a:rPr lang="ru-RU" smtClean="0">
                <a:latin typeface="Arial Black" pitchFamily="34" charset="0"/>
              </a:rPr>
              <a:t>Сера</a:t>
            </a:r>
          </a:p>
          <a:p>
            <a:pPr marL="0" indent="0">
              <a:buFont typeface="Wingdings 2" pitchFamily="18" charset="2"/>
              <a:buNone/>
            </a:pPr>
            <a:r>
              <a:rPr lang="ru-RU" smtClean="0">
                <a:latin typeface="Arial Black" pitchFamily="34" charset="0"/>
              </a:rPr>
              <a:t>Углерод</a:t>
            </a:r>
          </a:p>
          <a:p>
            <a:pPr marL="0" indent="0">
              <a:buFont typeface="Wingdings 2" pitchFamily="18" charset="2"/>
              <a:buNone/>
            </a:pPr>
            <a:r>
              <a:rPr lang="ru-RU" smtClean="0">
                <a:latin typeface="Arial Black" pitchFamily="34" charset="0"/>
              </a:rPr>
              <a:t>Кремний</a:t>
            </a:r>
          </a:p>
        </p:txBody>
      </p:sp>
      <p:pic>
        <p:nvPicPr>
          <p:cNvPr id="15363" name="Picture 2" descr="G:\открытый урок\0004-004-Ser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1788" y="1773238"/>
            <a:ext cx="5627687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 smtClean="0">
                <a:latin typeface="Arial Black" pitchFamily="34" charset="0"/>
              </a:rPr>
              <a:t>Окислительно</a:t>
            </a:r>
            <a:r>
              <a:rPr lang="ru-RU" dirty="0" smtClean="0">
                <a:latin typeface="Arial Black" pitchFamily="34" charset="0"/>
              </a:rPr>
              <a:t>-восстановительная двойственность неметаллов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323850" y="1773238"/>
            <a:ext cx="8686800" cy="45259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Arial Black" pitchFamily="34" charset="0"/>
              </a:rPr>
              <a:t>C + HNO</a:t>
            </a:r>
            <a:r>
              <a:rPr lang="en-US" baseline="-25000" smtClean="0">
                <a:latin typeface="Arial Black" pitchFamily="34" charset="0"/>
              </a:rPr>
              <a:t>3</a:t>
            </a:r>
            <a:r>
              <a:rPr lang="en-US" smtClean="0">
                <a:latin typeface="Arial Black" pitchFamily="34" charset="0"/>
              </a:rPr>
              <a:t> = NO</a:t>
            </a:r>
            <a:r>
              <a:rPr lang="en-US" baseline="-25000" smtClean="0">
                <a:latin typeface="Arial Black" pitchFamily="34" charset="0"/>
              </a:rPr>
              <a:t>2</a:t>
            </a:r>
            <a:r>
              <a:rPr lang="en-US" smtClean="0">
                <a:latin typeface="Arial Black" pitchFamily="34" charset="0"/>
              </a:rPr>
              <a:t> + CO</a:t>
            </a:r>
            <a:r>
              <a:rPr lang="en-US" baseline="-25000" smtClean="0">
                <a:latin typeface="Arial Black" pitchFamily="34" charset="0"/>
              </a:rPr>
              <a:t>2</a:t>
            </a:r>
            <a:r>
              <a:rPr lang="en-US" smtClean="0">
                <a:latin typeface="Arial Black" pitchFamily="34" charset="0"/>
              </a:rPr>
              <a:t> + H</a:t>
            </a:r>
            <a:r>
              <a:rPr lang="en-US" baseline="-25000" smtClean="0">
                <a:latin typeface="Arial Black" pitchFamily="34" charset="0"/>
              </a:rPr>
              <a:t>2</a:t>
            </a:r>
            <a:r>
              <a:rPr lang="en-US" smtClean="0">
                <a:latin typeface="Arial Black" pitchFamily="34" charset="0"/>
              </a:rPr>
              <a:t>0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Arial Black" pitchFamily="34" charset="0"/>
              </a:rPr>
              <a:t>C + O</a:t>
            </a:r>
            <a:r>
              <a:rPr lang="en-US" baseline="-25000" smtClean="0">
                <a:latin typeface="Arial Black" pitchFamily="34" charset="0"/>
              </a:rPr>
              <a:t>2</a:t>
            </a:r>
            <a:r>
              <a:rPr lang="en-US" smtClean="0">
                <a:latin typeface="Arial Black" pitchFamily="34" charset="0"/>
              </a:rPr>
              <a:t> = CO</a:t>
            </a:r>
            <a:r>
              <a:rPr lang="en-US" baseline="-25000" smtClean="0">
                <a:latin typeface="Arial Black" pitchFamily="34" charset="0"/>
              </a:rPr>
              <a:t>2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Arial Black" pitchFamily="34" charset="0"/>
              </a:rPr>
              <a:t>C + S = CS</a:t>
            </a:r>
            <a:r>
              <a:rPr lang="en-US" baseline="-25000" smtClean="0">
                <a:latin typeface="Arial Black" pitchFamily="34" charset="0"/>
              </a:rPr>
              <a:t>2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Arial Black" pitchFamily="34" charset="0"/>
              </a:rPr>
              <a:t>P + Cl</a:t>
            </a:r>
            <a:r>
              <a:rPr lang="en-US" baseline="-25000" smtClean="0">
                <a:latin typeface="Arial Black" pitchFamily="34" charset="0"/>
              </a:rPr>
              <a:t>2</a:t>
            </a:r>
            <a:r>
              <a:rPr lang="en-US" smtClean="0">
                <a:latin typeface="Arial Black" pitchFamily="34" charset="0"/>
              </a:rPr>
              <a:t> = PCl</a:t>
            </a:r>
            <a:r>
              <a:rPr lang="en-US" baseline="-25000" smtClean="0">
                <a:latin typeface="Arial Black" pitchFamily="34" charset="0"/>
              </a:rPr>
              <a:t>5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Arial Black" pitchFamily="34" charset="0"/>
              </a:rPr>
              <a:t>Ca + N</a:t>
            </a:r>
            <a:r>
              <a:rPr lang="en-US" baseline="-25000" smtClean="0">
                <a:latin typeface="Arial Black" pitchFamily="34" charset="0"/>
              </a:rPr>
              <a:t>2</a:t>
            </a:r>
            <a:r>
              <a:rPr lang="en-US" smtClean="0">
                <a:latin typeface="Arial Black" pitchFamily="34" charset="0"/>
              </a:rPr>
              <a:t> = Ca</a:t>
            </a:r>
            <a:r>
              <a:rPr lang="en-US" baseline="-25000" smtClean="0">
                <a:latin typeface="Arial Black" pitchFamily="34" charset="0"/>
              </a:rPr>
              <a:t>3</a:t>
            </a:r>
            <a:r>
              <a:rPr lang="en-US" smtClean="0">
                <a:latin typeface="Arial Black" pitchFamily="34" charset="0"/>
              </a:rPr>
              <a:t>N</a:t>
            </a:r>
            <a:r>
              <a:rPr lang="en-US" baseline="-25000" smtClean="0">
                <a:latin typeface="Arial Black" pitchFamily="34" charset="0"/>
              </a:rPr>
              <a:t>2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Arial Black" pitchFamily="34" charset="0"/>
              </a:rPr>
              <a:t>H</a:t>
            </a:r>
            <a:r>
              <a:rPr lang="en-US" baseline="-25000" smtClean="0">
                <a:latin typeface="Arial Black" pitchFamily="34" charset="0"/>
              </a:rPr>
              <a:t>2</a:t>
            </a:r>
            <a:r>
              <a:rPr lang="en-US" smtClean="0">
                <a:latin typeface="Arial Black" pitchFamily="34" charset="0"/>
              </a:rPr>
              <a:t> + O</a:t>
            </a:r>
            <a:r>
              <a:rPr lang="en-US" baseline="-25000" smtClean="0">
                <a:latin typeface="Arial Black" pitchFamily="34" charset="0"/>
              </a:rPr>
              <a:t>2</a:t>
            </a:r>
            <a:r>
              <a:rPr lang="en-US" smtClean="0">
                <a:latin typeface="Arial Black" pitchFamily="34" charset="0"/>
              </a:rPr>
              <a:t> = H</a:t>
            </a:r>
            <a:r>
              <a:rPr lang="en-US" baseline="-25000" smtClean="0">
                <a:latin typeface="Arial Black" pitchFamily="34" charset="0"/>
              </a:rPr>
              <a:t>2</a:t>
            </a:r>
            <a:r>
              <a:rPr lang="en-US" smtClean="0">
                <a:latin typeface="Arial Black" pitchFamily="34" charset="0"/>
              </a:rPr>
              <a:t>O</a:t>
            </a:r>
            <a:endParaRPr lang="ru-RU" smtClean="0">
              <a:latin typeface="Arial Black" pitchFamily="34" charset="0"/>
            </a:endParaRPr>
          </a:p>
        </p:txBody>
      </p:sp>
      <p:pic>
        <p:nvPicPr>
          <p:cNvPr id="16387" name="Picture 2" descr="G:\открытый урок\5739426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4663" y="2565400"/>
            <a:ext cx="3789362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Arial Black" pitchFamily="34" charset="0"/>
              </a:rPr>
              <a:t>С + вещества?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smtClean="0">
                <a:latin typeface="Arial Black" pitchFamily="34" charset="0"/>
              </a:rPr>
              <a:t>Кислород, кальций, гидроксид магния, соляная кислота, оксид кремния (</a:t>
            </a:r>
            <a:r>
              <a:rPr lang="en-US" smtClean="0">
                <a:latin typeface="Arial Black" pitchFamily="34" charset="0"/>
              </a:rPr>
              <a:t>IV)</a:t>
            </a:r>
            <a:r>
              <a:rPr lang="ru-RU" smtClean="0">
                <a:latin typeface="Arial Black" pitchFamily="34" charset="0"/>
              </a:rPr>
              <a:t>, азот, хлорид калия, оксид железа </a:t>
            </a:r>
            <a:r>
              <a:rPr lang="en-US" smtClean="0">
                <a:latin typeface="Arial Black" pitchFamily="34" charset="0"/>
              </a:rPr>
              <a:t>(III)</a:t>
            </a:r>
            <a:r>
              <a:rPr lang="ru-RU" smtClean="0">
                <a:latin typeface="Arial Black" pitchFamily="34" charset="0"/>
              </a:rPr>
              <a:t>, оксид углерода (</a:t>
            </a:r>
            <a:r>
              <a:rPr lang="en-US" smtClean="0">
                <a:latin typeface="Arial Black" pitchFamily="34" charset="0"/>
              </a:rPr>
              <a:t>II)</a:t>
            </a:r>
            <a:r>
              <a:rPr lang="ru-RU" smtClean="0">
                <a:latin typeface="Arial Black" pitchFamily="34" charset="0"/>
              </a:rPr>
              <a:t>. 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ru-RU" smtClean="0">
                <a:latin typeface="Arial Black" pitchFamily="34" charset="0"/>
              </a:rPr>
              <a:t>Запишите уравнения необходимых реакций.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Arial Black" pitchFamily="34" charset="0"/>
              </a:rPr>
              <a:t>Мыслительный эксперимент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mtClean="0">
                <a:latin typeface="Arial Black" pitchFamily="34" charset="0"/>
              </a:rPr>
              <a:t>Сульфид железа </a:t>
            </a:r>
            <a:r>
              <a:rPr lang="en-US" smtClean="0">
                <a:latin typeface="Arial Black" pitchFamily="34" charset="0"/>
              </a:rPr>
              <a:t>(II) </a:t>
            </a:r>
            <a:r>
              <a:rPr lang="ru-RU" smtClean="0">
                <a:latin typeface="Arial Black" pitchFamily="34" charset="0"/>
              </a:rPr>
              <a:t>разделили на две части. Одну часть сожгли, вторую обработали избытком раствора соляной кислоты. Образовавшиеся при реакциях газы соединили и нагрели. При этом было получено простое вещество желтого цвета. Запишите уравнения описанных реакций.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Arial Black" pitchFamily="34" charset="0"/>
              </a:rPr>
              <a:t>Домашнее задание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mtClean="0"/>
              <a:t> «Тематические тесты для подготовки к ГИА»</a:t>
            </a:r>
          </a:p>
          <a:p>
            <a:pPr marL="0" indent="0">
              <a:buFont typeface="Wingdings 2" pitchFamily="18" charset="2"/>
              <a:buNone/>
            </a:pPr>
            <a:r>
              <a:rPr lang="ru-RU" smtClean="0"/>
              <a:t>1) с. 251 С1 (тест 3 – 7,8)</a:t>
            </a:r>
          </a:p>
          <a:p>
            <a:pPr marL="0" indent="0">
              <a:buFont typeface="Wingdings 2" pitchFamily="18" charset="2"/>
              <a:buNone/>
            </a:pPr>
            <a:r>
              <a:rPr lang="ru-RU" smtClean="0"/>
              <a:t>2) с. 264 С2 (тест 6 – 5)</a:t>
            </a:r>
          </a:p>
          <a:p>
            <a:pPr marL="0" indent="0">
              <a:buFont typeface="Wingdings 2" pitchFamily="18" charset="2"/>
              <a:buNone/>
            </a:pPr>
            <a:r>
              <a:rPr lang="ru-RU" smtClean="0"/>
              <a:t>3) с. 269 С3 (тест 1 – 15, тест 2 – 1)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latin typeface="Arial Black" pitchFamily="34" charset="0"/>
              </a:rPr>
              <a:t>И у природы есть всему свой срок,</a:t>
            </a:r>
          </a:p>
          <a:p>
            <a:pPr algn="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latin typeface="Arial Black" pitchFamily="34" charset="0"/>
              </a:rPr>
              <a:t>И осени пора, и бурного цветенья,</a:t>
            </a:r>
          </a:p>
          <a:p>
            <a:pPr algn="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latin typeface="Arial Black" pitchFamily="34" charset="0"/>
              </a:rPr>
              <a:t>И химии не кончится урок</a:t>
            </a:r>
          </a:p>
          <a:p>
            <a:pPr algn="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latin typeface="Arial Black" pitchFamily="34" charset="0"/>
              </a:rPr>
              <a:t>Жизнь будет её вечным продолжением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20482" name="Picture 2" descr="G:\открытый урок\0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3910013"/>
            <a:ext cx="374332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</TotalTime>
  <Words>238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Вопросы для рассмотрения:</vt:lpstr>
      <vt:lpstr>Аллотропия?</vt:lpstr>
      <vt:lpstr>Окислительно-восстановительная двойственность неметаллов</vt:lpstr>
      <vt:lpstr>С + вещества?</vt:lpstr>
      <vt:lpstr>Мыслительный эксперимент </vt:lpstr>
      <vt:lpstr>Домашнее задание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Анастасия Черепнева</cp:lastModifiedBy>
  <cp:revision>7</cp:revision>
  <dcterms:created xsi:type="dcterms:W3CDTF">2013-02-19T18:35:02Z</dcterms:created>
  <dcterms:modified xsi:type="dcterms:W3CDTF">2014-03-04T12:06:47Z</dcterms:modified>
</cp:coreProperties>
</file>