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71" r:id="rId3"/>
    <p:sldId id="272" r:id="rId4"/>
    <p:sldId id="257" r:id="rId5"/>
    <p:sldId id="273" r:id="rId6"/>
    <p:sldId id="274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76" r:id="rId17"/>
    <p:sldId id="270" r:id="rId18"/>
    <p:sldId id="269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5081-EAF3-495E-BBC1-235FC9F6174F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3F63-828E-4C1D-BAF2-CE7AB104D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FEAD-516F-470F-A17E-6E445DA9A207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686A-074B-4701-9826-9684862DE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99E8B-5789-4824-B71B-76EC3018E81A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8139-A300-48F3-882A-A9FC256C0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4F12-608D-437C-BF0D-371BF169D94B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AED3A-98A5-407B-ACC5-CCD38B0BF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9C73-FE96-4319-BD5F-7DB7461F4757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41C6-0D5A-4D1E-9C0C-E4726D2EE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238F-267A-4D2C-B36B-3DCB999A1F86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407F-F418-4A49-9227-775BEC3EE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03C7-4D97-4E41-B9F8-C29C0AB371F8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E56-10E4-4AAA-88FB-8162F2B09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E146-8484-4D29-BEE7-83F416623538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1163D-6289-44AA-A4BE-1F84F6F2D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4F5C-C5BE-419F-8D2C-433B16859357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C597-60DF-474B-8513-F42354BDF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B781-AF2F-4203-B139-F3F5A33ADE5F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A7A6-330D-42D9-9D09-BE5CEC2BB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0395-BF52-41A6-8FC4-16FCD1142407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24834-E4B0-47BB-9104-AC80EF24A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1F3C9-E272-4EE7-BFD0-A6F0872EBA7C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6539F-4F31-427A-90E7-018B437A3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1" r:id="rId2"/>
    <p:sldLayoutId id="2147483850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51" r:id="rId9"/>
    <p:sldLayoutId id="2147483847" r:id="rId10"/>
    <p:sldLayoutId id="2147483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3ECB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3ECB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3ECB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ru-RU" i="1" dirty="0" smtClean="0">
                <a:solidFill>
                  <a:srgbClr val="002060"/>
                </a:solidFill>
              </a:rPr>
              <a:t>Дифференциация У-Ю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175" y="3228975"/>
            <a:ext cx="4321175" cy="3079750"/>
          </a:xfrm>
        </p:spPr>
        <p:txBody>
          <a:bodyPr/>
          <a:lstStyle/>
          <a:p>
            <a:pPr marR="0"/>
            <a:r>
              <a:rPr lang="ru-RU" sz="2800" i="1" smtClean="0">
                <a:solidFill>
                  <a:srgbClr val="002060"/>
                </a:solidFill>
              </a:rPr>
              <a:t>групповое логопедическое занятие для обучающихся вторых классов</a:t>
            </a:r>
          </a:p>
          <a:p>
            <a:pPr marR="0"/>
            <a:r>
              <a:rPr lang="ru-RU" sz="2800" i="1" smtClean="0">
                <a:solidFill>
                  <a:srgbClr val="002060"/>
                </a:solidFill>
              </a:rPr>
              <a:t>Автор: учитель – логопед МБОУ «Верховажская нош»</a:t>
            </a:r>
          </a:p>
          <a:p>
            <a:pPr marR="0"/>
            <a:r>
              <a:rPr lang="ru-RU" sz="2800" i="1" smtClean="0">
                <a:solidFill>
                  <a:srgbClr val="002060"/>
                </a:solidFill>
              </a:rPr>
              <a:t>Пищагина Н.А.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714375"/>
            <a:ext cx="77866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186766" cy="508236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 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5300" dirty="0" smtClean="0">
                <a:solidFill>
                  <a:srgbClr val="000000"/>
                </a:solidFill>
                <a:latin typeface="+mn-lt"/>
              </a:rPr>
              <a:t>Если </a:t>
            </a:r>
            <a:r>
              <a:rPr lang="ru-RU" sz="5300" dirty="0">
                <a:solidFill>
                  <a:srgbClr val="000000"/>
                </a:solidFill>
                <a:latin typeface="+mn-lt"/>
              </a:rPr>
              <a:t>я отправлюсь в путь,</a:t>
            </a:r>
            <a:br>
              <a:rPr lang="ru-RU" sz="5300" dirty="0">
                <a:solidFill>
                  <a:srgbClr val="000000"/>
                </a:solidFill>
                <a:latin typeface="+mn-lt"/>
              </a:rPr>
            </a:br>
            <a:r>
              <a:rPr lang="ru-RU" sz="5300" dirty="0" smtClean="0">
                <a:solidFill>
                  <a:srgbClr val="000000"/>
                </a:solidFill>
                <a:latin typeface="+mn-lt"/>
              </a:rPr>
              <a:t>Он </a:t>
            </a:r>
            <a:r>
              <a:rPr lang="ru-RU" sz="5300" dirty="0">
                <a:solidFill>
                  <a:srgbClr val="000000"/>
                </a:solidFill>
                <a:latin typeface="+mn-lt"/>
              </a:rPr>
              <a:t>посмотрит на меня</a:t>
            </a:r>
            <a:br>
              <a:rPr lang="ru-RU" sz="5300" dirty="0">
                <a:solidFill>
                  <a:srgbClr val="000000"/>
                </a:solidFill>
                <a:latin typeface="+mn-lt"/>
              </a:rPr>
            </a:br>
            <a:r>
              <a:rPr lang="ru-RU" sz="5300" dirty="0">
                <a:solidFill>
                  <a:srgbClr val="000000"/>
                </a:solidFill>
                <a:latin typeface="+mn-lt"/>
              </a:rPr>
              <a:t>И шепнёт: «Не забудь про родимые края!»</a:t>
            </a:r>
            <a:br>
              <a:rPr lang="ru-RU" sz="5300" dirty="0">
                <a:solidFill>
                  <a:srgbClr val="000000"/>
                </a:solidFill>
                <a:latin typeface="+mn-lt"/>
              </a:rPr>
            </a:br>
            <a:r>
              <a:rPr lang="ru-RU" sz="5300" dirty="0" err="1">
                <a:solidFill>
                  <a:srgbClr val="000000"/>
                </a:solidFill>
                <a:latin typeface="+mn-lt"/>
              </a:rPr>
              <a:t>Голубой</a:t>
            </a:r>
            <a:r>
              <a:rPr lang="ru-RU" sz="5300" dirty="0">
                <a:solidFill>
                  <a:srgbClr val="000000"/>
                </a:solidFill>
                <a:latin typeface="+mn-lt"/>
              </a:rPr>
              <a:t> цветочек хрупкий</a:t>
            </a:r>
            <a:r>
              <a:rPr lang="ru-RU" sz="5300" dirty="0" smtClean="0">
                <a:solidFill>
                  <a:srgbClr val="000000"/>
                </a:solidFill>
                <a:latin typeface="+mn-lt"/>
              </a:rPr>
              <a:t>,</a:t>
            </a:r>
            <a:br>
              <a:rPr lang="ru-RU" sz="5300" dirty="0" smtClean="0">
                <a:solidFill>
                  <a:srgbClr val="000000"/>
                </a:solidFill>
                <a:latin typeface="+mn-lt"/>
              </a:rPr>
            </a:br>
            <a:r>
              <a:rPr lang="ru-RU" sz="5300" dirty="0" smtClean="0">
                <a:solidFill>
                  <a:srgbClr val="000000"/>
                </a:solidFill>
                <a:latin typeface="+mn-lt"/>
              </a:rPr>
              <a:t>Он </a:t>
            </a:r>
            <a:r>
              <a:rPr lang="ru-RU" sz="5300" dirty="0">
                <a:solidFill>
                  <a:srgbClr val="000000"/>
                </a:solidFill>
                <a:latin typeface="+mn-lt"/>
              </a:rPr>
              <a:t>зовётся  …….. .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571500"/>
            <a:ext cx="7929562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479661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>
                <a:solidFill>
                  <a:srgbClr val="000000"/>
                </a:solidFill>
                <a:latin typeface="+mn-lt"/>
              </a:rPr>
              <a:t>В </a:t>
            </a:r>
            <a:r>
              <a:rPr lang="ru-RU" sz="5300" dirty="0">
                <a:solidFill>
                  <a:srgbClr val="000000"/>
                </a:solidFill>
                <a:latin typeface="+mn-lt"/>
              </a:rPr>
              <a:t>день рожденья мой, весной, дарят красные </a:t>
            </a:r>
            <a:br>
              <a:rPr lang="ru-RU" sz="5300" dirty="0">
                <a:solidFill>
                  <a:srgbClr val="000000"/>
                </a:solidFill>
                <a:latin typeface="+mn-lt"/>
              </a:rPr>
            </a:br>
            <a:r>
              <a:rPr lang="ru-RU" sz="5300" dirty="0">
                <a:solidFill>
                  <a:srgbClr val="000000"/>
                </a:solidFill>
                <a:latin typeface="+mn-lt"/>
              </a:rPr>
              <a:t>…………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42875"/>
            <a:ext cx="6858000" cy="65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kak.ru/recipes/pictures/000/016/005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571500"/>
            <a:ext cx="776287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new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870">
            <a:off x="1550988" y="547688"/>
            <a:ext cx="60483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131399RO-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3" y="1700213"/>
            <a:ext cx="22431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131402RO-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675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131399RO-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22431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 descr="131402RO-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99104">
            <a:off x="3132138" y="1628775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 descr="131399RO-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2330">
            <a:off x="5580063" y="2852738"/>
            <a:ext cx="22431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2" descr="131399RO-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76986" flipH="1">
            <a:off x="1908175" y="3284538"/>
            <a:ext cx="2089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 descr="131399RO-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8753">
            <a:off x="3132138" y="3789363"/>
            <a:ext cx="2098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4" descr="131399RO-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95957">
            <a:off x="4572000" y="2997200"/>
            <a:ext cx="20986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5" descr="131402RO-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06343">
            <a:off x="4284663" y="3357563"/>
            <a:ext cx="2343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ld-mp3.ru_alla_pugacheva_-_million_alyh_roz.wav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3500462" cy="57150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Ч…</a:t>
            </a:r>
            <a:r>
              <a:rPr lang="ru-RU" sz="4400" dirty="0" err="1" smtClean="0">
                <a:solidFill>
                  <a:schemeClr val="bg1">
                    <a:lumMod val="10000"/>
                  </a:schemeClr>
                </a:solidFill>
              </a:rPr>
              <a:t>десные</a:t>
            </a:r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    </a:t>
            </a:r>
            <a:b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хр…</a:t>
            </a:r>
            <a:r>
              <a:rPr lang="ru-RU" sz="4400" dirty="0" err="1" smtClean="0">
                <a:solidFill>
                  <a:schemeClr val="bg1">
                    <a:lumMod val="10000"/>
                  </a:schemeClr>
                </a:solidFill>
              </a:rPr>
              <a:t>пкие</a:t>
            </a:r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гол…</a:t>
            </a:r>
            <a:r>
              <a:rPr lang="ru-RU" sz="4400" dirty="0" err="1" smtClean="0">
                <a:solidFill>
                  <a:schemeClr val="bg1">
                    <a:lumMod val="10000"/>
                  </a:schemeClr>
                </a:solidFill>
              </a:rPr>
              <a:t>бые</a:t>
            </a:r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400" dirty="0" err="1" smtClean="0">
                <a:solidFill>
                  <a:schemeClr val="bg1">
                    <a:lumMod val="10000"/>
                  </a:schemeClr>
                </a:solidFill>
              </a:rPr>
              <a:t>кр</a:t>
            </a:r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…</a:t>
            </a:r>
            <a:r>
              <a:rPr lang="ru-RU" sz="4400" dirty="0" err="1" smtClean="0">
                <a:solidFill>
                  <a:schemeClr val="bg1">
                    <a:lumMod val="10000"/>
                  </a:schemeClr>
                </a:solidFill>
              </a:rPr>
              <a:t>пные</a:t>
            </a:r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л…</a:t>
            </a:r>
            <a:r>
              <a:rPr lang="ru-RU" sz="4400" dirty="0" err="1" smtClean="0">
                <a:solidFill>
                  <a:schemeClr val="bg1">
                    <a:lumMod val="10000"/>
                  </a:schemeClr>
                </a:solidFill>
              </a:rPr>
              <a:t>бопытные</a:t>
            </a:r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кол…</a:t>
            </a:r>
            <a:r>
              <a:rPr lang="ru-RU" sz="4400" dirty="0" err="1" smtClean="0">
                <a:solidFill>
                  <a:schemeClr val="bg1">
                    <a:lumMod val="10000"/>
                  </a:schemeClr>
                </a:solidFill>
              </a:rPr>
              <a:t>чие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д…</a:t>
            </a:r>
            <a:r>
              <a:rPr lang="ru-RU" sz="4400" dirty="0" err="1" smtClean="0">
                <a:solidFill>
                  <a:schemeClr val="bg1">
                    <a:lumMod val="10000"/>
                  </a:schemeClr>
                </a:solidFill>
              </a:rPr>
              <a:t>шистые</a:t>
            </a:r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5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25" y="428625"/>
            <a:ext cx="4175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latin typeface="+mj-lt"/>
              </a:rPr>
              <a:t>у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71563" y="1071563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1643063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2286000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57250" y="2857500"/>
            <a:ext cx="569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357313" y="3500438"/>
            <a:ext cx="569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ю</a:t>
            </a:r>
          </a:p>
        </p:txBody>
      </p:sp>
      <p:pic>
        <p:nvPicPr>
          <p:cNvPr id="29698" name="Picture 2" descr="http://www.photoglade.com/images/16_m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14313"/>
            <a:ext cx="2022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www.prikolyonline.com.ua/_ph/18/4310582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4188" y="214313"/>
            <a:ext cx="22875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http://nasati.ru/wp-content/uploads/2012/01/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000250"/>
            <a:ext cx="11430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http://www.fotoplex.ru/photos/nataliost/Golybiesveti/i-1993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25" y="2071688"/>
            <a:ext cx="25733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http://pocmok.ru/wp-content/uploads/2013/04/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38" y="4017963"/>
            <a:ext cx="364331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 descr="http://starlei.ru/wp-content/uploads/2011/05/91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4786313"/>
            <a:ext cx="2235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 descr="http://favoriteflowers.ucoz.ru/vidovye_rozy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86063" y="4714875"/>
            <a:ext cx="20002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000125" y="4143375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у</a:t>
            </a:r>
          </a:p>
        </p:txBody>
      </p:sp>
      <p:pic>
        <p:nvPicPr>
          <p:cNvPr id="17425" name="Picture 17" descr="http://vcezdorovo.ru/wp-content/uploads/2013/04/landishi+tcveti+priroda+68032069246-1-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43250" y="3571875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48718" cy="65722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Я ид</a:t>
            </a:r>
            <a:r>
              <a:rPr lang="ru-RU" sz="4900" dirty="0" smtClean="0">
                <a:solidFill>
                  <a:srgbClr val="FF0000"/>
                </a:solidFill>
                <a:latin typeface="+mn-lt"/>
              </a:rPr>
              <a:t>у</a:t>
            </a:r>
            <a:r>
              <a:rPr lang="ru-RU" sz="4900" dirty="0" smtClean="0"/>
              <a:t> </a:t>
            </a: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по зелёном</a:t>
            </a:r>
            <a:r>
              <a:rPr lang="ru-RU" sz="4900" dirty="0" smtClean="0">
                <a:solidFill>
                  <a:srgbClr val="FF0000"/>
                </a:solidFill>
                <a:latin typeface="+mn-lt"/>
              </a:rPr>
              <a:t>у</a:t>
            </a: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 л</a:t>
            </a:r>
            <a:r>
              <a:rPr lang="ru-RU" sz="4900" dirty="0" smtClean="0">
                <a:solidFill>
                  <a:srgbClr val="FF0000"/>
                </a:solidFill>
                <a:latin typeface="+mn-lt"/>
              </a:rPr>
              <a:t>у</a:t>
            </a: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г</a:t>
            </a:r>
            <a:r>
              <a:rPr lang="ru-RU" sz="4900" dirty="0" smtClean="0">
                <a:solidFill>
                  <a:srgbClr val="FF0000"/>
                </a:solidFill>
                <a:latin typeface="+mn-lt"/>
              </a:rPr>
              <a:t>у</a:t>
            </a:r>
            <a:r>
              <a:rPr lang="ru-RU" sz="4900" dirty="0" smtClean="0">
                <a:solidFill>
                  <a:srgbClr val="000000"/>
                </a:solidFill>
              </a:rPr>
              <a:t>,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Высыхает на листьях роса,</a:t>
            </a:r>
            <a:br>
              <a:rPr lang="ru-RU" sz="4900" dirty="0" smtClean="0">
                <a:solidFill>
                  <a:srgbClr val="000000"/>
                </a:solidFill>
                <a:latin typeface="+mn-lt"/>
              </a:rPr>
            </a:b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Ветер травы качает упр</a:t>
            </a:r>
            <a:r>
              <a:rPr lang="ru-RU" sz="4900" dirty="0" smtClean="0">
                <a:solidFill>
                  <a:srgbClr val="FF0000"/>
                </a:solidFill>
                <a:latin typeface="+mn-lt"/>
              </a:rPr>
              <a:t>у</a:t>
            </a: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го,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И я слыш</a:t>
            </a:r>
            <a:r>
              <a:rPr lang="ru-RU" sz="4900" dirty="0" smtClean="0">
                <a:solidFill>
                  <a:srgbClr val="FF0000"/>
                </a:solidFill>
                <a:latin typeface="+mn-lt"/>
              </a:rPr>
              <a:t>у</a:t>
            </a:r>
            <a:r>
              <a:rPr lang="ru-RU" sz="4900" dirty="0" smtClean="0"/>
              <a:t> </a:t>
            </a: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цветов голоса.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Они шепч</a:t>
            </a:r>
            <a:r>
              <a:rPr lang="ru-RU" sz="4900" dirty="0" smtClean="0">
                <a:solidFill>
                  <a:srgbClr val="FF0000"/>
                </a:solidFill>
                <a:latin typeface="+mn-lt"/>
              </a:rPr>
              <a:t>у</a:t>
            </a: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т: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«Не рви нас, не надо!</a:t>
            </a:r>
            <a:br>
              <a:rPr lang="ru-RU" sz="4900" dirty="0" smtClean="0">
                <a:solidFill>
                  <a:srgbClr val="000000"/>
                </a:solidFill>
                <a:latin typeface="+mn-lt"/>
              </a:rPr>
            </a:b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Наши гибкие стебли не мни!</a:t>
            </a:r>
            <a:br>
              <a:rPr lang="ru-RU" sz="4900" dirty="0" smtClean="0">
                <a:solidFill>
                  <a:srgbClr val="000000"/>
                </a:solidFill>
                <a:latin typeface="+mn-lt"/>
              </a:rPr>
            </a:b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Мы для глаз и для сердца – отрада,</a:t>
            </a:r>
            <a:br>
              <a:rPr lang="ru-RU" sz="4900" dirty="0" smtClean="0">
                <a:solidFill>
                  <a:srgbClr val="000000"/>
                </a:solidFill>
                <a:latin typeface="+mn-lt"/>
              </a:rPr>
            </a:br>
            <a:r>
              <a:rPr lang="ru-RU" sz="4900" dirty="0" smtClean="0">
                <a:solidFill>
                  <a:srgbClr val="000000"/>
                </a:solidFill>
                <a:latin typeface="+mn-lt"/>
              </a:rPr>
              <a:t>Украшенье родимой земли».</a:t>
            </a:r>
            <a:r>
              <a:rPr lang="ru-RU" sz="4900" dirty="0" smtClean="0"/>
              <a:t>.</a:t>
            </a:r>
            <a:endParaRPr lang="ru-RU" sz="4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86322"/>
            <a:ext cx="8305800" cy="1143000"/>
          </a:xfrm>
        </p:spPr>
        <p:txBody>
          <a:bodyPr/>
          <a:lstStyle/>
          <a:p>
            <a:pPr algn="ctr">
              <a:defRPr/>
            </a:pPr>
            <a:r>
              <a:rPr lang="ru-RU" sz="6600" dirty="0" smtClean="0">
                <a:solidFill>
                  <a:schemeClr val="bg1">
                    <a:lumMod val="10000"/>
                  </a:schemeClr>
                </a:solidFill>
              </a:rPr>
              <a:t>Молодцы!</a:t>
            </a:r>
            <a:endParaRPr lang="ru-RU" sz="6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3555" name="Рисунок 2" descr="http://festival.1september.ru/articles/527951/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1143000"/>
            <a:ext cx="57864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305800" cy="3571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dirty="0" smtClean="0">
                <a:solidFill>
                  <a:schemeClr val="bg1">
                    <a:lumMod val="10000"/>
                  </a:schemeClr>
                </a:solidFill>
              </a:rPr>
              <a:t>Желаю</a:t>
            </a:r>
            <a:br>
              <a:rPr lang="ru-RU" sz="48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800" b="1" dirty="0" smtClean="0">
                <a:solidFill>
                  <a:schemeClr val="bg1">
                    <a:lumMod val="10000"/>
                  </a:schemeClr>
                </a:solidFill>
              </a:rPr>
              <a:t>          успеха</a:t>
            </a:r>
            <a:br>
              <a:rPr lang="ru-RU" sz="48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800" b="1" dirty="0" smtClean="0">
                <a:solidFill>
                  <a:schemeClr val="bg1">
                    <a:lumMod val="10000"/>
                  </a:schemeClr>
                </a:solidFill>
              </a:rPr>
              <a:t>                      большого</a:t>
            </a:r>
            <a:br>
              <a:rPr lang="ru-RU" sz="48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800" b="1" dirty="0" smtClean="0">
                <a:solidFill>
                  <a:schemeClr val="bg1">
                    <a:lumMod val="10000"/>
                  </a:schemeClr>
                </a:solidFill>
              </a:rPr>
              <a:t>                                  всегда и везде.</a:t>
            </a:r>
            <a:br>
              <a:rPr lang="ru-RU" sz="48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800" b="1" dirty="0" smtClean="0">
                <a:solidFill>
                  <a:schemeClr val="bg1">
                    <a:lumMod val="10000"/>
                  </a:schemeClr>
                </a:solidFill>
              </a:rPr>
              <a:t>            Удачи </a:t>
            </a:r>
            <a:r>
              <a:rPr lang="ru-RU" sz="4800" b="1" dirty="0" smtClean="0">
                <a:solidFill>
                  <a:srgbClr val="FF0000"/>
                </a:solidFill>
              </a:rPr>
              <a:t>ТЕБЕ</a:t>
            </a:r>
            <a:r>
              <a:rPr lang="ru-RU" sz="4800" b="1" dirty="0" smtClean="0">
                <a:solidFill>
                  <a:schemeClr val="bg1">
                    <a:lumMod val="10000"/>
                  </a:schemeClr>
                </a:solidFill>
              </a:rPr>
              <a:t> на занятии!</a:t>
            </a:r>
            <a:endParaRPr lang="ru-RU" sz="48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Android\Desktop\Scan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1775" y="785813"/>
            <a:ext cx="4254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C:\Users\Android\Desktop\Scan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785813"/>
            <a:ext cx="4294188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75" y="785813"/>
            <a:ext cx="792956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               </a:t>
            </a:r>
            <a:r>
              <a:rPr lang="ru-RU" sz="4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Й</a:t>
            </a:r>
            <a:r>
              <a:rPr lang="ru-RU" sz="48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+ </a:t>
            </a:r>
            <a:r>
              <a:rPr lang="ru-RU" sz="48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У</a:t>
            </a:r>
            <a:r>
              <a:rPr lang="ru-RU" sz="48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= </a:t>
            </a:r>
            <a:r>
              <a:rPr lang="ru-RU" sz="48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Ю</a:t>
            </a:r>
            <a:r>
              <a:rPr lang="ru-RU" sz="48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r>
              <a:rPr lang="ru-RU" sz="48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               </a:t>
            </a:r>
            <a:br>
              <a:rPr lang="ru-RU" sz="48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r>
              <a:rPr lang="ru-RU" sz="48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                   </a:t>
            </a:r>
            <a:r>
              <a:rPr lang="ru-RU" sz="48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ю</a:t>
            </a:r>
            <a:r>
              <a:rPr lang="ru-RU" sz="48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ла</a:t>
            </a:r>
            <a:r>
              <a:rPr lang="ru-RU" sz="48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r>
              <a:rPr lang="ru-RU" sz="48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                  </a:t>
            </a:r>
            <a:r>
              <a:rPr lang="ru-RU" sz="48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по</a:t>
            </a:r>
            <a:r>
              <a:rPr lang="ru-RU" sz="48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ю</a:t>
            </a:r>
            <a:r>
              <a:rPr lang="ru-RU" sz="48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                   </a:t>
            </a:r>
            <a:r>
              <a:rPr lang="ru-RU" sz="48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вь</a:t>
            </a:r>
            <a:r>
              <a:rPr lang="ru-RU" sz="48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ю</a:t>
            </a:r>
            <a:r>
              <a:rPr lang="ru-RU" sz="48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т</a:t>
            </a:r>
            <a:endParaRPr lang="ru-RU" sz="4800" dirty="0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71813" y="2286000"/>
            <a:ext cx="3024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0000"/>
                </a:solidFill>
              </a:rPr>
              <a:t> т</a:t>
            </a:r>
            <a:r>
              <a:rPr lang="ru-RU" sz="4800" b="1">
                <a:solidFill>
                  <a:srgbClr val="FF0000"/>
                </a:solidFill>
              </a:rPr>
              <a:t>ю</a:t>
            </a:r>
            <a:r>
              <a:rPr lang="ru-RU" sz="4800" b="1">
                <a:solidFill>
                  <a:srgbClr val="000000"/>
                </a:solidFill>
              </a:rPr>
              <a:t>льпан</a:t>
            </a:r>
            <a:endParaRPr lang="ru-RU" sz="48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096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лу</a:t>
                      </a:r>
                      <a:endParaRPr lang="ru-RU" sz="3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лю</a:t>
                      </a:r>
                      <a:endParaRPr lang="ru-RU" sz="3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лу</a:t>
                      </a:r>
                      <a:endParaRPr lang="ru-RU" sz="3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лю</a:t>
                      </a:r>
                      <a:endParaRPr lang="ru-RU" sz="3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ну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ню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36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ню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ру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рю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ру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рю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су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сю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су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сю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ту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чу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ту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</a:rPr>
                        <a:t>щу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ду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дю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ду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дю</a:t>
                      </a:r>
                      <a:endParaRPr lang="ru-RU" sz="36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305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цветнике, В , цветут, цветы.</a:t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50" y="3000375"/>
            <a:ext cx="62420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1">
                    <a:lumMod val="10000"/>
                  </a:schemeClr>
                </a:solidFill>
              </a:rPr>
              <a:t>В цветнике цветут цветы.</a:t>
            </a:r>
            <a:endParaRPr lang="ru-RU" sz="4000" dirty="0"/>
          </a:p>
        </p:txBody>
      </p:sp>
      <p:pic>
        <p:nvPicPr>
          <p:cNvPr id="44034" name="Picture 2" descr="http://www.sadcvetov.ru/uploads/posts/2009-01/1231726369_cvetnik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3786188"/>
            <a:ext cx="3810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2571750" y="1643063"/>
            <a:ext cx="42862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000000"/>
                </a:solidFill>
                <a:latin typeface="Constantia" pitchFamily="18" charset="0"/>
              </a:rPr>
              <a:t>В белой шапке стоит дед,</a:t>
            </a:r>
            <a:br>
              <a:rPr lang="ru-RU" sz="4800">
                <a:solidFill>
                  <a:srgbClr val="000000"/>
                </a:solidFill>
                <a:latin typeface="Constantia" pitchFamily="18" charset="0"/>
              </a:rPr>
            </a:br>
            <a:r>
              <a:rPr lang="ru-RU" sz="4800">
                <a:solidFill>
                  <a:srgbClr val="000000"/>
                </a:solidFill>
                <a:latin typeface="Constantia" pitchFamily="18" charset="0"/>
              </a:rPr>
              <a:t>если дунешь</a:t>
            </a:r>
            <a:br>
              <a:rPr lang="ru-RU" sz="4800">
                <a:solidFill>
                  <a:srgbClr val="000000"/>
                </a:solidFill>
                <a:latin typeface="Constantia" pitchFamily="18" charset="0"/>
              </a:rPr>
            </a:br>
            <a:r>
              <a:rPr lang="ru-RU" sz="4800">
                <a:solidFill>
                  <a:srgbClr val="000000"/>
                </a:solidFill>
                <a:latin typeface="Constantia" pitchFamily="18" charset="0"/>
              </a:rPr>
              <a:t> – шапки нет.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571500"/>
            <a:ext cx="7643812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1296974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2286000" y="714375"/>
            <a:ext cx="5072063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000000"/>
                </a:solidFill>
                <a:latin typeface="Constantia" pitchFamily="18" charset="0"/>
              </a:rPr>
              <a:t>Пройди по зелёному лугу, увидишь ты скромный цветок,</a:t>
            </a:r>
            <a:br>
              <a:rPr lang="ru-RU" sz="4800">
                <a:solidFill>
                  <a:srgbClr val="000000"/>
                </a:solidFill>
                <a:latin typeface="Constantia" pitchFamily="18" charset="0"/>
              </a:rPr>
            </a:br>
            <a:r>
              <a:rPr lang="ru-RU" sz="4800">
                <a:solidFill>
                  <a:srgbClr val="000000"/>
                </a:solidFill>
                <a:latin typeface="Constantia" pitchFamily="18" charset="0"/>
              </a:rPr>
              <a:t>Будь осторожен: он ядовит и очень жесток.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D3ECB9"/>
      </a:dk1>
      <a:lt1>
        <a:srgbClr val="D3ECB9"/>
      </a:lt1>
      <a:dk2>
        <a:srgbClr val="D3ECB9"/>
      </a:dk2>
      <a:lt2>
        <a:srgbClr val="D3ECB9"/>
      </a:lt2>
      <a:accent1>
        <a:srgbClr val="D3ECB9"/>
      </a:accent1>
      <a:accent2>
        <a:srgbClr val="D3ECB9"/>
      </a:accent2>
      <a:accent3>
        <a:srgbClr val="D3ECB9"/>
      </a:accent3>
      <a:accent4>
        <a:srgbClr val="D3ECB9"/>
      </a:accent4>
      <a:accent5>
        <a:srgbClr val="D3ECB9"/>
      </a:accent5>
      <a:accent6>
        <a:srgbClr val="D3ECB9"/>
      </a:accent6>
      <a:hlink>
        <a:srgbClr val="D3ECB9"/>
      </a:hlink>
      <a:folHlink>
        <a:srgbClr val="D3ECB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rgbClr val="D3ECB9"/>
    </a:dk1>
    <a:lt1>
      <a:srgbClr val="D3ECB9"/>
    </a:lt1>
    <a:dk2>
      <a:srgbClr val="D3ECB9"/>
    </a:dk2>
    <a:lt2>
      <a:srgbClr val="D3ECB9"/>
    </a:lt2>
    <a:accent1>
      <a:srgbClr val="D3ECB9"/>
    </a:accent1>
    <a:accent2>
      <a:srgbClr val="D3ECB9"/>
    </a:accent2>
    <a:accent3>
      <a:srgbClr val="D3ECB9"/>
    </a:accent3>
    <a:accent4>
      <a:srgbClr val="D3ECB9"/>
    </a:accent4>
    <a:accent5>
      <a:srgbClr val="D3ECB9"/>
    </a:accent5>
    <a:accent6>
      <a:srgbClr val="D3ECB9"/>
    </a:accent6>
    <a:hlink>
      <a:srgbClr val="D3ECB9"/>
    </a:hlink>
    <a:folHlink>
      <a:srgbClr val="D3ECB9"/>
    </a:folHlink>
  </a:clrScheme>
</a:themeOverride>
</file>

<file path=ppt/theme/themeOverride2.xml><?xml version="1.0" encoding="utf-8"?>
<a:themeOverride xmlns:a="http://schemas.openxmlformats.org/drawingml/2006/main">
  <a:clrScheme name="Другая 2">
    <a:dk1>
      <a:srgbClr val="D3ECB9"/>
    </a:dk1>
    <a:lt1>
      <a:srgbClr val="D3ECB9"/>
    </a:lt1>
    <a:dk2>
      <a:srgbClr val="D3ECB9"/>
    </a:dk2>
    <a:lt2>
      <a:srgbClr val="D3ECB9"/>
    </a:lt2>
    <a:accent1>
      <a:srgbClr val="D3ECB9"/>
    </a:accent1>
    <a:accent2>
      <a:srgbClr val="D3ECB9"/>
    </a:accent2>
    <a:accent3>
      <a:srgbClr val="D3ECB9"/>
    </a:accent3>
    <a:accent4>
      <a:srgbClr val="D3ECB9"/>
    </a:accent4>
    <a:accent5>
      <a:srgbClr val="D3ECB9"/>
    </a:accent5>
    <a:accent6>
      <a:srgbClr val="D3ECB9"/>
    </a:accent6>
    <a:hlink>
      <a:srgbClr val="D3ECB9"/>
    </a:hlink>
    <a:folHlink>
      <a:srgbClr val="D3EC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461</TotalTime>
  <Words>97</Words>
  <Application>Microsoft Office PowerPoint</Application>
  <PresentationFormat>Экран (4:3)</PresentationFormat>
  <Paragraphs>51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Поток</vt:lpstr>
      <vt:lpstr>Дифференциация У-Ю</vt:lpstr>
      <vt:lpstr>Желаю           успеха                       большого                                   всегда и везде.             Удачи ТЕБЕ на занятии!</vt:lpstr>
      <vt:lpstr>Слайд 3</vt:lpstr>
      <vt:lpstr>Слайд 4</vt:lpstr>
      <vt:lpstr>Слайд 5</vt:lpstr>
      <vt:lpstr>цветнике, В , цветут, цветы.  </vt:lpstr>
      <vt:lpstr>      </vt:lpstr>
      <vt:lpstr>Слайд 8</vt:lpstr>
      <vt:lpstr>                                                      </vt:lpstr>
      <vt:lpstr>Слайд 10</vt:lpstr>
      <vt:lpstr>                                                                                                Если я отправлюсь в путь, Он посмотрит на меня И шепнёт: «Не забудь про родимые края!» Голубой цветочек хрупкий, Он зовётся  …….. . </vt:lpstr>
      <vt:lpstr>Слайд 12</vt:lpstr>
      <vt:lpstr>           В день рожденья мой, весной, дарят красные  ………… </vt:lpstr>
      <vt:lpstr>Слайд 14</vt:lpstr>
      <vt:lpstr>Слайд 15</vt:lpstr>
      <vt:lpstr>Слайд 16</vt:lpstr>
      <vt:lpstr>      Ч…десные     хр…пкие гол…бые кр…пные л…бопытные  кол…чие д…шистые    </vt:lpstr>
      <vt:lpstr>         Я иду по зелёному лугу, Высыхает на листьях роса, Ветер травы качает упруго, И я слышу цветов голоса. Они шепчут: «Не рви нас, не надо! Наши гибкие стебли не мни! Мы для глаз и для сердца – отрада, Украшенье родимой земли»..</vt:lpstr>
      <vt:lpstr>Молодцы!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У-Ю</dc:title>
  <dc:creator>ToHa</dc:creator>
  <cp:lastModifiedBy>re</cp:lastModifiedBy>
  <cp:revision>50</cp:revision>
  <dcterms:created xsi:type="dcterms:W3CDTF">2008-12-08T05:58:00Z</dcterms:created>
  <dcterms:modified xsi:type="dcterms:W3CDTF">2014-02-26T17:17:14Z</dcterms:modified>
</cp:coreProperties>
</file>