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6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104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ECB3BB-5241-4FFC-9462-27CB9CE75286}" type="datetimeFigureOut">
              <a:rPr lang="ru-RU" smtClean="0"/>
              <a:pPr/>
              <a:t>26.12.2013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F63666-7C5C-42FE-B66B-93036A0464D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9811578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ECB3BB-5241-4FFC-9462-27CB9CE75286}" type="datetimeFigureOut">
              <a:rPr lang="ru-RU" smtClean="0"/>
              <a:pPr/>
              <a:t>26.12.2013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F63666-7C5C-42FE-B66B-93036A0464D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9029884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ECB3BB-5241-4FFC-9462-27CB9CE75286}" type="datetimeFigureOut">
              <a:rPr lang="ru-RU" smtClean="0"/>
              <a:pPr/>
              <a:t>26.12.2013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F63666-7C5C-42FE-B66B-93036A0464D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5705600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ECB3BB-5241-4FFC-9462-27CB9CE75286}" type="datetimeFigureOut">
              <a:rPr lang="ru-RU" smtClean="0"/>
              <a:pPr/>
              <a:t>26.12.2013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F63666-7C5C-42FE-B66B-93036A0464D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8958335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ECB3BB-5241-4FFC-9462-27CB9CE75286}" type="datetimeFigureOut">
              <a:rPr lang="ru-RU" smtClean="0"/>
              <a:pPr/>
              <a:t>26.12.2013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F63666-7C5C-42FE-B66B-93036A0464D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6900205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ECB3BB-5241-4FFC-9462-27CB9CE75286}" type="datetimeFigureOut">
              <a:rPr lang="ru-RU" smtClean="0"/>
              <a:pPr/>
              <a:t>26.12.2013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F63666-7C5C-42FE-B66B-93036A0464D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0581481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ECB3BB-5241-4FFC-9462-27CB9CE75286}" type="datetimeFigureOut">
              <a:rPr lang="ru-RU" smtClean="0"/>
              <a:pPr/>
              <a:t>26.12.2013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F63666-7C5C-42FE-B66B-93036A0464D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530443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ECB3BB-5241-4FFC-9462-27CB9CE75286}" type="datetimeFigureOut">
              <a:rPr lang="ru-RU" smtClean="0"/>
              <a:pPr/>
              <a:t>26.12.2013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F63666-7C5C-42FE-B66B-93036A0464D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5460487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ECB3BB-5241-4FFC-9462-27CB9CE75286}" type="datetimeFigureOut">
              <a:rPr lang="ru-RU" smtClean="0"/>
              <a:pPr/>
              <a:t>26.12.2013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F63666-7C5C-42FE-B66B-93036A0464D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6139207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ECB3BB-5241-4FFC-9462-27CB9CE75286}" type="datetimeFigureOut">
              <a:rPr lang="ru-RU" smtClean="0"/>
              <a:pPr/>
              <a:t>26.12.2013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F63666-7C5C-42FE-B66B-93036A0464D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4111875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ECB3BB-5241-4FFC-9462-27CB9CE75286}" type="datetimeFigureOut">
              <a:rPr lang="ru-RU" smtClean="0"/>
              <a:pPr/>
              <a:t>26.12.2013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F63666-7C5C-42FE-B66B-93036A0464D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0338936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DDEBCF"/>
            </a:gs>
            <a:gs pos="50000">
              <a:srgbClr val="9CB86E"/>
            </a:gs>
            <a:gs pos="100000">
              <a:srgbClr val="156B13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ECB3BB-5241-4FFC-9462-27CB9CE75286}" type="datetimeFigureOut">
              <a:rPr lang="ru-RU" smtClean="0"/>
              <a:pPr/>
              <a:t>26.12.2013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F63666-7C5C-42FE-B66B-93036A0464D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7956846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МБДОУ </a:t>
            </a:r>
            <a:r>
              <a:rPr lang="ru-RU" dirty="0" smtClean="0"/>
              <a:t>«Звездочка»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ru-RU" sz="7200" dirty="0" smtClean="0"/>
              <a:t>Птицы – наши друзья</a:t>
            </a:r>
            <a:endParaRPr lang="ru-RU" sz="7200" dirty="0"/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467544" y="5157192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ru-RU" sz="2800" dirty="0" smtClean="0"/>
              <a:t>Подготовила: </a:t>
            </a:r>
            <a:r>
              <a:rPr lang="ru-RU" sz="2800" dirty="0" smtClean="0"/>
              <a:t>М.М.Гришина</a:t>
            </a:r>
            <a:endParaRPr lang="ru-RU" sz="2800" dirty="0"/>
          </a:p>
        </p:txBody>
      </p:sp>
    </p:spTree>
    <p:extLst>
      <p:ext uri="{BB962C8B-B14F-4D97-AF65-F5344CB8AC3E}">
        <p14:creationId xmlns="" xmlns:p14="http://schemas.microsoft.com/office/powerpoint/2010/main" val="261377631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8348" y="116632"/>
            <a:ext cx="8229600" cy="778098"/>
          </a:xfrm>
        </p:spPr>
        <p:txBody>
          <a:bodyPr>
            <a:normAutofit/>
          </a:bodyPr>
          <a:lstStyle/>
          <a:p>
            <a:r>
              <a:rPr lang="ru-RU" sz="4000" b="1" dirty="0" smtClean="0">
                <a:latin typeface="Times New Roman"/>
                <a:ea typeface="Times New Roman"/>
              </a:rPr>
              <a:t>ФИЗКУЛЬТМИНУТКА</a:t>
            </a:r>
            <a:endParaRPr lang="ru-RU" sz="4000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67544" y="1282650"/>
            <a:ext cx="4038600" cy="4525963"/>
          </a:xfrm>
        </p:spPr>
        <p:txBody>
          <a:bodyPr>
            <a:normAutofit/>
          </a:bodyPr>
          <a:lstStyle/>
          <a:p>
            <a:pPr marL="0" indent="0" algn="just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>
                <a:latin typeface="Times New Roman"/>
                <a:ea typeface="Times New Roman"/>
                <a:cs typeface="Times New Roman"/>
              </a:rPr>
              <a:t>Цапля ходит по воде и мечтает о еде.</a:t>
            </a:r>
            <a:endParaRPr lang="ru-RU" sz="2400" dirty="0">
              <a:ea typeface="Times New Roman"/>
              <a:cs typeface="Times New Roman"/>
            </a:endParaRPr>
          </a:p>
          <a:p>
            <a:pPr marL="0" indent="0" algn="just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>
                <a:latin typeface="Times New Roman"/>
                <a:ea typeface="Times New Roman"/>
                <a:cs typeface="Times New Roman"/>
              </a:rPr>
              <a:t>Ноги выше поднимай - ты как цапля, не </a:t>
            </a:r>
            <a:r>
              <a:rPr lang="ru-RU" dirty="0" smtClean="0">
                <a:latin typeface="Times New Roman"/>
                <a:ea typeface="Times New Roman"/>
                <a:cs typeface="Times New Roman"/>
              </a:rPr>
              <a:t>зевай!</a:t>
            </a:r>
            <a:endParaRPr lang="ru-RU" sz="2400" dirty="0">
              <a:ea typeface="Times New Roman"/>
              <a:cs typeface="Times New Roman"/>
            </a:endParaRPr>
          </a:p>
          <a:p>
            <a:pPr marL="0" indent="0" algn="just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>
                <a:latin typeface="Times New Roman"/>
                <a:ea typeface="Times New Roman"/>
                <a:cs typeface="Times New Roman"/>
              </a:rPr>
              <a:t>Чтоб поймать еду в водице, надо цапле наклониться.</a:t>
            </a:r>
            <a:endParaRPr lang="ru-RU" sz="2400" dirty="0">
              <a:ea typeface="Times New Roman"/>
              <a:cs typeface="Times New Roman"/>
            </a:endParaRP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ru-RU" dirty="0">
                <a:latin typeface="Times New Roman"/>
                <a:ea typeface="Times New Roman"/>
              </a:rPr>
              <a:t>Ну-ка, тоже наклонись, до носочка дотянись.</a:t>
            </a:r>
            <a:endParaRPr lang="ru-RU" dirty="0"/>
          </a:p>
        </p:txBody>
      </p:sp>
      <p:pic>
        <p:nvPicPr>
          <p:cNvPr id="4098" name="Picture 2" descr="E:\Халтурка\P102003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836712"/>
            <a:ext cx="3611893" cy="270892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E:\Халтурка\P102003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3861048"/>
            <a:ext cx="3707903" cy="278092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51929229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>
            <a:normAutofit fontScale="90000"/>
          </a:bodyPr>
          <a:lstStyle/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ru-RU" b="1" dirty="0">
                <a:latin typeface="Times New Roman"/>
                <a:ea typeface="Times New Roman"/>
                <a:cs typeface="Times New Roman"/>
              </a:rPr>
              <a:t>3. Выполнение </a:t>
            </a:r>
            <a:r>
              <a:rPr lang="ru-RU" b="1" dirty="0" smtClean="0">
                <a:latin typeface="Times New Roman"/>
                <a:ea typeface="Times New Roman"/>
                <a:cs typeface="Times New Roman"/>
              </a:rPr>
              <a:t>заданий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79512" y="1268760"/>
            <a:ext cx="4316288" cy="4857403"/>
          </a:xfrm>
        </p:spPr>
        <p:txBody>
          <a:bodyPr/>
          <a:lstStyle/>
          <a:p>
            <a:pPr marL="0" indent="0">
              <a:buNone/>
            </a:pPr>
            <a:r>
              <a:rPr lang="ru-RU" dirty="0">
                <a:latin typeface="Times New Roman"/>
                <a:ea typeface="Times New Roman"/>
              </a:rPr>
              <a:t>1) Назовите птиц, которые вам нравятся. Расскажите о них.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788024" y="4579150"/>
            <a:ext cx="4038600" cy="1108720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>
                <a:latin typeface="Times New Roman"/>
                <a:ea typeface="Times New Roman"/>
              </a:rPr>
              <a:t>2</a:t>
            </a:r>
            <a:r>
              <a:rPr lang="ru-RU" dirty="0">
                <a:latin typeface="Times New Roman"/>
                <a:ea typeface="Times New Roman"/>
              </a:rPr>
              <a:t>) Нарисуйте свою любимую птицу.</a:t>
            </a:r>
            <a:endParaRPr lang="ru-RU" dirty="0"/>
          </a:p>
        </p:txBody>
      </p:sp>
      <p:pic>
        <p:nvPicPr>
          <p:cNvPr id="5122" name="Picture 2" descr="E:\Халтурка\P102002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852936"/>
            <a:ext cx="3779912" cy="283493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E:\Халтурка\P1020035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r="18376" b="4622"/>
          <a:stretch/>
        </p:blipFill>
        <p:spPr bwMode="auto">
          <a:xfrm>
            <a:off x="4788024" y="1423732"/>
            <a:ext cx="3672408" cy="315739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Объект 3"/>
          <p:cNvSpPr txBox="1">
            <a:spLocks/>
          </p:cNvSpPr>
          <p:nvPr/>
        </p:nvSpPr>
        <p:spPr>
          <a:xfrm>
            <a:off x="4786314" y="4572008"/>
            <a:ext cx="4038600" cy="1108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/>
                <a:ea typeface="Times New Roman"/>
                <a:cs typeface="+mn-cs"/>
              </a:rPr>
              <a:t>2) Нарисуйте свою любимую птицу.</a:t>
            </a:r>
            <a:endParaRPr kumimoji="0" lang="ru-RU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51087088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E:\Халтурка\P102003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569592">
            <a:off x="395536" y="620688"/>
            <a:ext cx="4224469" cy="316835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 descr="E:\Халтурка\P1020038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b="13540"/>
          <a:stretch/>
        </p:blipFill>
        <p:spPr bwMode="auto">
          <a:xfrm rot="901062">
            <a:off x="4343706" y="3269063"/>
            <a:ext cx="4119811" cy="267149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Объект 3"/>
          <p:cNvSpPr txBox="1">
            <a:spLocks/>
          </p:cNvSpPr>
          <p:nvPr/>
        </p:nvSpPr>
        <p:spPr>
          <a:xfrm>
            <a:off x="428596" y="4857760"/>
            <a:ext cx="4038600" cy="1108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/>
                <a:ea typeface="Times New Roman"/>
                <a:cs typeface="+mn-cs"/>
              </a:rPr>
              <a:t>Выставка работ</a:t>
            </a:r>
            <a:endParaRPr kumimoji="0" lang="ru-RU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37198767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Autofit/>
          </a:bodyPr>
          <a:lstStyle/>
          <a:p>
            <a:pPr algn="just">
              <a:spcAft>
                <a:spcPts val="0"/>
              </a:spcAft>
            </a:pPr>
            <a:r>
              <a:rPr lang="ru-RU" b="1" dirty="0">
                <a:latin typeface="Times New Roman"/>
                <a:ea typeface="Times New Roman"/>
                <a:cs typeface="Times New Roman"/>
              </a:rPr>
              <a:t>4. Чтение пословиц и поговорок о птицах</a:t>
            </a:r>
            <a:r>
              <a:rPr lang="ru-RU" dirty="0" smtClean="0">
                <a:latin typeface="Times New Roman"/>
                <a:ea typeface="Times New Roman"/>
                <a:cs typeface="Times New Roman"/>
              </a:rPr>
              <a:t>.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5328592"/>
          </a:xfrm>
        </p:spPr>
        <p:txBody>
          <a:bodyPr>
            <a:normAutofit fontScale="62500" lnSpcReduction="20000"/>
          </a:bodyPr>
          <a:lstStyle/>
          <a:p>
            <a:pPr lvl="0" algn="just">
              <a:lnSpc>
                <a:spcPct val="150000"/>
              </a:lnSpc>
              <a:buFont typeface="Symbol"/>
              <a:buChar char=""/>
            </a:pPr>
            <a:r>
              <a:rPr lang="ru-RU" dirty="0">
                <a:latin typeface="Times New Roman"/>
                <a:ea typeface="Times New Roman"/>
                <a:cs typeface="Times New Roman"/>
              </a:rPr>
              <a:t>Рябчики бегут, ровно бруснички катятся.</a:t>
            </a:r>
            <a:endParaRPr lang="ru-RU" sz="2800" dirty="0">
              <a:ea typeface="Times New Roman"/>
              <a:cs typeface="Times New Roman"/>
            </a:endParaRPr>
          </a:p>
          <a:p>
            <a:pPr lvl="0" algn="just">
              <a:lnSpc>
                <a:spcPct val="150000"/>
              </a:lnSpc>
              <a:buFont typeface="Symbol"/>
              <a:buChar char=""/>
            </a:pPr>
            <a:r>
              <a:rPr lang="ru-RU" dirty="0">
                <a:latin typeface="Times New Roman"/>
                <a:ea typeface="Times New Roman"/>
                <a:cs typeface="Times New Roman"/>
              </a:rPr>
              <a:t>Умная птица своего гнезда не покажет.</a:t>
            </a:r>
            <a:endParaRPr lang="ru-RU" sz="2800" dirty="0">
              <a:ea typeface="Times New Roman"/>
              <a:cs typeface="Times New Roman"/>
            </a:endParaRPr>
          </a:p>
          <a:p>
            <a:pPr lvl="0" algn="just">
              <a:lnSpc>
                <a:spcPct val="150000"/>
              </a:lnSpc>
              <a:buFont typeface="Symbol"/>
              <a:buChar char=""/>
            </a:pPr>
            <a:r>
              <a:rPr lang="ru-RU" dirty="0">
                <a:latin typeface="Times New Roman"/>
                <a:ea typeface="Times New Roman"/>
                <a:cs typeface="Times New Roman"/>
              </a:rPr>
              <a:t>Глупа птица, которой свое гнездо не мило.</a:t>
            </a:r>
            <a:endParaRPr lang="ru-RU" sz="2800" dirty="0">
              <a:ea typeface="Times New Roman"/>
              <a:cs typeface="Times New Roman"/>
            </a:endParaRPr>
          </a:p>
          <a:p>
            <a:pPr lvl="0" algn="just">
              <a:lnSpc>
                <a:spcPct val="150000"/>
              </a:lnSpc>
              <a:buFont typeface="Symbol"/>
              <a:buChar char=""/>
            </a:pPr>
            <a:r>
              <a:rPr lang="ru-RU" dirty="0">
                <a:latin typeface="Times New Roman"/>
                <a:ea typeface="Times New Roman"/>
                <a:cs typeface="Times New Roman"/>
              </a:rPr>
              <a:t>Ласточки летают низко - быть дождю.</a:t>
            </a:r>
            <a:endParaRPr lang="ru-RU" sz="2800" dirty="0">
              <a:ea typeface="Times New Roman"/>
              <a:cs typeface="Times New Roman"/>
            </a:endParaRPr>
          </a:p>
          <a:p>
            <a:pPr lvl="0" algn="just">
              <a:lnSpc>
                <a:spcPct val="150000"/>
              </a:lnSpc>
              <a:buFont typeface="Symbol"/>
              <a:buChar char=""/>
            </a:pPr>
            <a:r>
              <a:rPr lang="ru-RU" dirty="0">
                <a:latin typeface="Times New Roman"/>
                <a:ea typeface="Times New Roman"/>
                <a:cs typeface="Times New Roman"/>
              </a:rPr>
              <a:t>На чужой стороне и ворону зовут вороною.</a:t>
            </a:r>
            <a:endParaRPr lang="ru-RU" sz="2800" dirty="0">
              <a:ea typeface="Times New Roman"/>
              <a:cs typeface="Times New Roman"/>
            </a:endParaRPr>
          </a:p>
          <a:p>
            <a:pPr lvl="0" algn="just">
              <a:lnSpc>
                <a:spcPct val="150000"/>
              </a:lnSpc>
              <a:buFont typeface="Symbol"/>
              <a:buChar char=""/>
            </a:pPr>
            <a:r>
              <a:rPr lang="ru-RU" dirty="0">
                <a:latin typeface="Times New Roman"/>
                <a:ea typeface="Times New Roman"/>
                <a:cs typeface="Times New Roman"/>
              </a:rPr>
              <a:t>Журавль летит высоко и видит далеко.</a:t>
            </a:r>
            <a:endParaRPr lang="ru-RU" sz="2800" dirty="0">
              <a:ea typeface="Times New Roman"/>
              <a:cs typeface="Times New Roman"/>
            </a:endParaRPr>
          </a:p>
          <a:p>
            <a:pPr lvl="0" algn="just">
              <a:lnSpc>
                <a:spcPct val="150000"/>
              </a:lnSpc>
              <a:buFont typeface="Symbol"/>
              <a:buChar char=""/>
            </a:pPr>
            <a:r>
              <a:rPr lang="ru-RU" dirty="0">
                <a:latin typeface="Times New Roman"/>
                <a:ea typeface="Times New Roman"/>
                <a:cs typeface="Times New Roman"/>
              </a:rPr>
              <a:t>Воробей мал да удал.</a:t>
            </a:r>
            <a:endParaRPr lang="ru-RU" sz="2800" dirty="0">
              <a:ea typeface="Times New Roman"/>
              <a:cs typeface="Times New Roman"/>
            </a:endParaRPr>
          </a:p>
          <a:p>
            <a:pPr lvl="0" algn="just">
              <a:lnSpc>
                <a:spcPct val="150000"/>
              </a:lnSpc>
              <a:buFont typeface="Symbol"/>
              <a:buChar char=""/>
            </a:pPr>
            <a:r>
              <a:rPr lang="ru-RU" dirty="0">
                <a:latin typeface="Times New Roman"/>
                <a:ea typeface="Times New Roman"/>
                <a:cs typeface="Times New Roman"/>
              </a:rPr>
              <a:t>Где б воробью не летать, а дома ночевать.</a:t>
            </a:r>
            <a:endParaRPr lang="ru-RU" sz="2800" dirty="0">
              <a:ea typeface="Times New Roman"/>
              <a:cs typeface="Times New Roman"/>
            </a:endParaRPr>
          </a:p>
          <a:p>
            <a:pPr lvl="0" algn="just">
              <a:lnSpc>
                <a:spcPct val="150000"/>
              </a:lnSpc>
              <a:buFont typeface="Symbol"/>
              <a:buChar char=""/>
            </a:pPr>
            <a:r>
              <a:rPr lang="ru-RU" dirty="0">
                <a:latin typeface="Times New Roman"/>
                <a:ea typeface="Times New Roman"/>
                <a:cs typeface="Times New Roman"/>
              </a:rPr>
              <a:t>Старого воробья на мякине не проведешь.</a:t>
            </a:r>
            <a:endParaRPr lang="ru-RU" sz="2800" dirty="0">
              <a:ea typeface="Times New Roman"/>
              <a:cs typeface="Times New Roman"/>
            </a:endParaRPr>
          </a:p>
          <a:p>
            <a:pPr lvl="0" algn="just">
              <a:lnSpc>
                <a:spcPct val="150000"/>
              </a:lnSpc>
              <a:buFont typeface="Symbol"/>
              <a:buChar char=""/>
            </a:pPr>
            <a:r>
              <a:rPr lang="ru-RU" dirty="0">
                <a:latin typeface="Times New Roman"/>
                <a:ea typeface="Times New Roman"/>
                <a:cs typeface="Times New Roman"/>
              </a:rPr>
              <a:t>Жаворонки прилетите, красно лето принесите!</a:t>
            </a:r>
            <a:endParaRPr lang="ru-RU" sz="2800" dirty="0">
              <a:ea typeface="Times New Roman"/>
              <a:cs typeface="Times New Roman"/>
            </a:endParaRPr>
          </a:p>
          <a:p>
            <a:pPr lvl="0" algn="just">
              <a:lnSpc>
                <a:spcPct val="150000"/>
              </a:lnSpc>
              <a:buFont typeface="Symbol"/>
              <a:buChar char=""/>
            </a:pPr>
            <a:r>
              <a:rPr lang="ru-RU" dirty="0">
                <a:latin typeface="Times New Roman"/>
                <a:ea typeface="Times New Roman"/>
                <a:cs typeface="Times New Roman"/>
              </a:rPr>
              <a:t>Пуганая ворона и куста боится</a:t>
            </a:r>
            <a:r>
              <a:rPr lang="ru-RU" dirty="0" smtClean="0">
                <a:latin typeface="Times New Roman"/>
                <a:ea typeface="Times New Roman"/>
                <a:cs typeface="Times New Roman"/>
              </a:rPr>
              <a:t>.</a:t>
            </a:r>
            <a:endParaRPr lang="ru-RU" sz="2800" dirty="0">
              <a:ea typeface="Times New Roman"/>
              <a:cs typeface="Times New Roman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3303033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ru-RU" sz="4000" b="1" dirty="0">
                <a:latin typeface="Times New Roman"/>
                <a:ea typeface="Times New Roman"/>
                <a:cs typeface="Times New Roman"/>
              </a:rPr>
              <a:t>5. </a:t>
            </a:r>
            <a:r>
              <a:rPr lang="ru-RU" sz="4000" b="1" dirty="0" smtClean="0">
                <a:latin typeface="Times New Roman"/>
                <a:ea typeface="Times New Roman"/>
                <a:cs typeface="Times New Roman"/>
              </a:rPr>
              <a:t>Итог занятия</a:t>
            </a:r>
            <a:endParaRPr lang="ru-RU" sz="40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3340967"/>
          </a:xfrm>
        </p:spPr>
        <p:txBody>
          <a:bodyPr>
            <a:normAutofit fontScale="92500" lnSpcReduction="20000"/>
          </a:bodyPr>
          <a:lstStyle/>
          <a:p>
            <a:pPr lvl="0" algn="just">
              <a:lnSpc>
                <a:spcPct val="150000"/>
              </a:lnSpc>
              <a:buFont typeface="Symbol"/>
              <a:buChar char=""/>
            </a:pPr>
            <a:r>
              <a:rPr lang="ru-RU" dirty="0">
                <a:latin typeface="Times New Roman"/>
                <a:ea typeface="Times New Roman"/>
                <a:cs typeface="Times New Roman"/>
              </a:rPr>
              <a:t>Птицы - наши друзья, они нуждаются в нашей заботе и охране. </a:t>
            </a:r>
            <a:endParaRPr lang="ru-RU" sz="2800" dirty="0">
              <a:ea typeface="Times New Roman"/>
              <a:cs typeface="Times New Roman"/>
            </a:endParaRPr>
          </a:p>
          <a:p>
            <a:pPr lvl="0" algn="just">
              <a:lnSpc>
                <a:spcPct val="150000"/>
              </a:lnSpc>
              <a:buFont typeface="Symbol"/>
              <a:buChar char=""/>
            </a:pPr>
            <a:r>
              <a:rPr lang="ru-RU" dirty="0">
                <a:latin typeface="Times New Roman"/>
                <a:ea typeface="Times New Roman"/>
                <a:cs typeface="Times New Roman"/>
              </a:rPr>
              <a:t>Подкармливайте птиц </a:t>
            </a:r>
            <a:endParaRPr lang="ru-RU" dirty="0" smtClean="0">
              <a:latin typeface="Times New Roman"/>
              <a:ea typeface="Times New Roman"/>
              <a:cs typeface="Times New Roman"/>
            </a:endParaRPr>
          </a:p>
          <a:p>
            <a:pPr marL="0" lvl="0" indent="0" algn="just">
              <a:lnSpc>
                <a:spcPct val="150000"/>
              </a:lnSpc>
              <a:buNone/>
            </a:pPr>
            <a:r>
              <a:rPr lang="ru-RU" dirty="0" smtClean="0">
                <a:latin typeface="Times New Roman"/>
                <a:ea typeface="Times New Roman"/>
                <a:cs typeface="Times New Roman"/>
              </a:rPr>
              <a:t>    в </a:t>
            </a:r>
            <a:r>
              <a:rPr lang="ru-RU" dirty="0">
                <a:latin typeface="Times New Roman"/>
                <a:ea typeface="Times New Roman"/>
                <a:cs typeface="Times New Roman"/>
              </a:rPr>
              <a:t>любое время года.</a:t>
            </a:r>
            <a:endParaRPr lang="ru-RU" sz="2800" dirty="0">
              <a:ea typeface="Times New Roman"/>
              <a:cs typeface="Times New Roman"/>
            </a:endParaRPr>
          </a:p>
          <a:p>
            <a:pPr lvl="0" algn="just">
              <a:lnSpc>
                <a:spcPct val="150000"/>
              </a:lnSpc>
              <a:buFont typeface="Symbol"/>
              <a:buChar char=""/>
            </a:pPr>
            <a:r>
              <a:rPr lang="ru-RU" dirty="0">
                <a:latin typeface="Times New Roman"/>
                <a:ea typeface="Times New Roman"/>
                <a:cs typeface="Times New Roman"/>
              </a:rPr>
              <a:t>Не разоряйте их гнезда</a:t>
            </a:r>
            <a:r>
              <a:rPr lang="ru-RU" dirty="0" smtClean="0">
                <a:latin typeface="Times New Roman"/>
                <a:ea typeface="Times New Roman"/>
                <a:cs typeface="Times New Roman"/>
              </a:rPr>
              <a:t>.</a:t>
            </a:r>
            <a:endParaRPr lang="ru-RU" sz="2800" dirty="0">
              <a:ea typeface="Times New Roman"/>
              <a:cs typeface="Times New Roman"/>
            </a:endParaRPr>
          </a:p>
        </p:txBody>
      </p:sp>
      <p:pic>
        <p:nvPicPr>
          <p:cNvPr id="7170" name="Picture 2" descr="E:\Халтурка\P1020023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9463" b="5068"/>
          <a:stretch/>
        </p:blipFill>
        <p:spPr bwMode="auto">
          <a:xfrm>
            <a:off x="4826431" y="2420888"/>
            <a:ext cx="3994041" cy="36004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26589643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b="1" dirty="0">
                <a:latin typeface="Times New Roman"/>
                <a:ea typeface="Times New Roman"/>
              </a:rPr>
              <a:t>6. Домашнее задание</a:t>
            </a:r>
            <a:endParaRPr lang="ru-RU" sz="40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2044824"/>
          </a:xfrm>
        </p:spPr>
        <p:txBody>
          <a:bodyPr/>
          <a:lstStyle/>
          <a:p>
            <a:pPr marL="0" indent="0" algn="ctr">
              <a:buNone/>
            </a:pPr>
            <a:r>
              <a:rPr lang="ru-RU" dirty="0">
                <a:latin typeface="Times New Roman"/>
                <a:ea typeface="Times New Roman"/>
              </a:rPr>
              <a:t>Почитайте с родителями о жизни птиц, понаблюдайте за ними, полюбуйтесь, послушайте их пение.</a:t>
            </a: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436380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476672"/>
            <a:ext cx="7772400" cy="1470025"/>
          </a:xfrm>
        </p:spPr>
        <p:txBody>
          <a:bodyPr>
            <a:normAutofit/>
          </a:bodyPr>
          <a:lstStyle/>
          <a:p>
            <a:r>
              <a:rPr lang="ru-RU" sz="4000" b="1" dirty="0" smtClean="0">
                <a:effectLst/>
                <a:latin typeface="Times New Roman"/>
                <a:ea typeface="Times New Roman"/>
              </a:rPr>
              <a:t>Цели деятельности педагога</a:t>
            </a:r>
            <a:r>
              <a:rPr lang="ru-RU" sz="4000" dirty="0" smtClean="0">
                <a:effectLst/>
                <a:latin typeface="Times New Roman"/>
                <a:ea typeface="Times New Roman"/>
              </a:rPr>
              <a:t>:</a:t>
            </a:r>
            <a:endParaRPr lang="ru-RU" sz="40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11560" y="1556792"/>
            <a:ext cx="7992888" cy="4608512"/>
          </a:xfrm>
        </p:spPr>
        <p:txBody>
          <a:bodyPr/>
          <a:lstStyle/>
          <a:p>
            <a:pPr marL="457200" indent="-457200" algn="just">
              <a:lnSpc>
                <a:spcPct val="150000"/>
              </a:lnSpc>
              <a:spcAft>
                <a:spcPts val="0"/>
              </a:spcAft>
              <a:buFont typeface="Arial" pitchFamily="34" charset="0"/>
              <a:buChar char="•"/>
            </a:pPr>
            <a:r>
              <a:rPr lang="ru-RU" dirty="0" smtClean="0">
                <a:solidFill>
                  <a:schemeClr val="tx1"/>
                </a:solidFill>
                <a:effectLst/>
                <a:latin typeface="Times New Roman"/>
                <a:ea typeface="Times New Roman"/>
                <a:cs typeface="Times New Roman"/>
              </a:rPr>
              <a:t>закрепить знания детей о жизни птиц и о пользе, которую они приносят природе и человеку; </a:t>
            </a:r>
          </a:p>
          <a:p>
            <a:pPr marL="457200" indent="-457200" algn="just">
              <a:lnSpc>
                <a:spcPct val="150000"/>
              </a:lnSpc>
              <a:spcAft>
                <a:spcPts val="0"/>
              </a:spcAft>
              <a:buFont typeface="Arial" pitchFamily="34" charset="0"/>
              <a:buChar char="•"/>
            </a:pPr>
            <a:r>
              <a:rPr lang="ru-RU" dirty="0" smtClean="0">
                <a:solidFill>
                  <a:schemeClr val="tx1"/>
                </a:solidFill>
                <a:effectLst/>
                <a:latin typeface="Times New Roman"/>
                <a:ea typeface="Times New Roman"/>
                <a:cs typeface="Times New Roman"/>
              </a:rPr>
              <a:t>воспитывать заботу о пернатых в разное время года.</a:t>
            </a:r>
            <a:endParaRPr lang="ru-RU" sz="2800" dirty="0">
              <a:solidFill>
                <a:schemeClr val="tx1"/>
              </a:solidFill>
              <a:ea typeface="Times New Roman"/>
              <a:cs typeface="Times New Roman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15493181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effectLst/>
                <a:latin typeface="Times New Roman"/>
                <a:ea typeface="Times New Roman"/>
              </a:rPr>
              <a:t>Интеграция образовательных областей</a:t>
            </a:r>
            <a:r>
              <a:rPr lang="ru-RU" dirty="0" smtClean="0">
                <a:effectLst/>
                <a:latin typeface="Times New Roman"/>
                <a:ea typeface="Times New Roman"/>
              </a:rPr>
              <a:t>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indent="450215" algn="just">
              <a:lnSpc>
                <a:spcPct val="150000"/>
              </a:lnSpc>
              <a:spcAft>
                <a:spcPts val="0"/>
              </a:spcAft>
            </a:pPr>
            <a:r>
              <a:rPr lang="ru-RU" dirty="0" smtClean="0">
                <a:effectLst/>
                <a:latin typeface="Times New Roman"/>
                <a:ea typeface="Times New Roman"/>
                <a:cs typeface="Times New Roman"/>
              </a:rPr>
              <a:t>«Познание»; </a:t>
            </a:r>
          </a:p>
          <a:p>
            <a:pPr indent="450215" algn="just">
              <a:lnSpc>
                <a:spcPct val="150000"/>
              </a:lnSpc>
              <a:spcAft>
                <a:spcPts val="0"/>
              </a:spcAft>
            </a:pPr>
            <a:r>
              <a:rPr lang="ru-RU" dirty="0" smtClean="0">
                <a:effectLst/>
                <a:latin typeface="Times New Roman"/>
                <a:ea typeface="Times New Roman"/>
                <a:cs typeface="Times New Roman"/>
              </a:rPr>
              <a:t>«Коммуникация»; </a:t>
            </a:r>
          </a:p>
          <a:p>
            <a:pPr indent="450215" algn="just">
              <a:lnSpc>
                <a:spcPct val="150000"/>
              </a:lnSpc>
              <a:spcAft>
                <a:spcPts val="0"/>
              </a:spcAft>
            </a:pPr>
            <a:r>
              <a:rPr lang="ru-RU" dirty="0" smtClean="0">
                <a:effectLst/>
                <a:latin typeface="Times New Roman"/>
                <a:ea typeface="Times New Roman"/>
                <a:cs typeface="Times New Roman"/>
              </a:rPr>
              <a:t>«Чтение художественной литературы»;</a:t>
            </a:r>
          </a:p>
          <a:p>
            <a:pPr indent="450215" algn="just">
              <a:lnSpc>
                <a:spcPct val="150000"/>
              </a:lnSpc>
              <a:spcAft>
                <a:spcPts val="0"/>
              </a:spcAft>
            </a:pPr>
            <a:r>
              <a:rPr lang="ru-RU" dirty="0" smtClean="0">
                <a:effectLst/>
                <a:latin typeface="Times New Roman"/>
                <a:ea typeface="Times New Roman"/>
                <a:cs typeface="Times New Roman"/>
              </a:rPr>
              <a:t> «Физическая культура»;</a:t>
            </a:r>
          </a:p>
          <a:p>
            <a:pPr indent="450215" algn="just">
              <a:lnSpc>
                <a:spcPct val="150000"/>
              </a:lnSpc>
              <a:spcAft>
                <a:spcPts val="0"/>
              </a:spcAft>
            </a:pPr>
            <a:r>
              <a:rPr lang="ru-RU" dirty="0" smtClean="0">
                <a:effectLst/>
                <a:latin typeface="Times New Roman"/>
                <a:ea typeface="Times New Roman"/>
                <a:cs typeface="Times New Roman"/>
              </a:rPr>
              <a:t> «Художественное творчество».</a:t>
            </a:r>
            <a:endParaRPr lang="ru-RU" sz="2800" dirty="0">
              <a:ea typeface="Times New Roman"/>
              <a:cs typeface="Times New Roman"/>
            </a:endParaRP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47880460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b="1" dirty="0" smtClean="0">
                <a:effectLst/>
                <a:latin typeface="Times New Roman"/>
                <a:ea typeface="Times New Roman"/>
              </a:rPr>
              <a:t>Виды детской деятельности</a:t>
            </a:r>
            <a:r>
              <a:rPr lang="ru-RU" sz="4000" dirty="0" smtClean="0">
                <a:effectLst/>
                <a:latin typeface="Times New Roman"/>
                <a:ea typeface="Times New Roman"/>
              </a:rPr>
              <a:t>:</a:t>
            </a:r>
            <a:endParaRPr lang="ru-RU" sz="40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>
                <a:effectLst/>
                <a:latin typeface="Times New Roman"/>
                <a:ea typeface="Times New Roman"/>
              </a:rPr>
              <a:t>Коммуникативная;</a:t>
            </a:r>
          </a:p>
          <a:p>
            <a:r>
              <a:rPr lang="ru-RU" dirty="0" smtClean="0">
                <a:effectLst/>
                <a:latin typeface="Times New Roman"/>
                <a:ea typeface="Times New Roman"/>
              </a:rPr>
              <a:t>Познавательно-исследовательская;</a:t>
            </a:r>
          </a:p>
          <a:p>
            <a:r>
              <a:rPr lang="ru-RU" dirty="0" smtClean="0">
                <a:effectLst/>
                <a:latin typeface="Times New Roman"/>
                <a:ea typeface="Times New Roman"/>
              </a:rPr>
              <a:t>Восприятие художественной литературы;</a:t>
            </a:r>
          </a:p>
          <a:p>
            <a:r>
              <a:rPr lang="ru-RU" dirty="0" smtClean="0">
                <a:effectLst/>
                <a:latin typeface="Times New Roman"/>
                <a:ea typeface="Times New Roman"/>
              </a:rPr>
              <a:t>Двигательная;</a:t>
            </a:r>
          </a:p>
          <a:p>
            <a:r>
              <a:rPr lang="ru-RU" dirty="0" smtClean="0">
                <a:effectLst/>
                <a:latin typeface="Times New Roman"/>
                <a:ea typeface="Times New Roman"/>
              </a:rPr>
              <a:t>Продуктивная.</a:t>
            </a: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59913002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effectLst/>
                <a:latin typeface="Times New Roman"/>
                <a:ea typeface="Times New Roman"/>
              </a:rPr>
              <a:t>Планируемые результаты развития интегративных качеств</a:t>
            </a:r>
            <a:r>
              <a:rPr lang="ru-RU" dirty="0" smtClean="0">
                <a:effectLst/>
                <a:latin typeface="Times New Roman"/>
                <a:ea typeface="Times New Roman"/>
              </a:rPr>
              <a:t>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ru-RU" dirty="0" smtClean="0">
                <a:effectLst/>
                <a:latin typeface="Times New Roman"/>
                <a:ea typeface="Times New Roman"/>
              </a:rPr>
              <a:t>ребенок интересуется новым, неизвестным в окружающем мире, задает вопросы взрослому; </a:t>
            </a:r>
          </a:p>
          <a:p>
            <a:pPr algn="just"/>
            <a:r>
              <a:rPr lang="ru-RU" dirty="0" smtClean="0">
                <a:effectLst/>
                <a:latin typeface="Times New Roman"/>
                <a:ea typeface="Times New Roman"/>
              </a:rPr>
              <a:t>владеет диалогической речью и конструктивными способами взаимодействия с детьми и взрослыми;</a:t>
            </a:r>
          </a:p>
          <a:p>
            <a:pPr algn="just"/>
            <a:r>
              <a:rPr lang="ru-RU" dirty="0" smtClean="0">
                <a:effectLst/>
                <a:latin typeface="Times New Roman"/>
                <a:ea typeface="Times New Roman"/>
              </a:rPr>
              <a:t>знает правила поведения в природе, некоторых представителей животного мира.</a:t>
            </a: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23410843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000" b="1" i="1" dirty="0" smtClean="0">
                <a:effectLst/>
                <a:latin typeface="Times New Roman"/>
                <a:ea typeface="Times New Roman"/>
              </a:rPr>
              <a:t>Материалы и оборудование:</a:t>
            </a:r>
            <a:endParaRPr lang="ru-RU" sz="40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5328592"/>
          </a:xfrm>
        </p:spPr>
        <p:txBody>
          <a:bodyPr>
            <a:normAutofit/>
          </a:bodyPr>
          <a:lstStyle/>
          <a:p>
            <a:pPr algn="just"/>
            <a:r>
              <a:rPr lang="ru-RU" dirty="0" smtClean="0">
                <a:effectLst/>
                <a:latin typeface="Times New Roman"/>
                <a:ea typeface="Times New Roman"/>
              </a:rPr>
              <a:t>карточки с видами птиц ближайшего окружения; </a:t>
            </a:r>
          </a:p>
          <a:p>
            <a:pPr algn="just"/>
            <a:r>
              <a:rPr lang="ru-RU" dirty="0" smtClean="0">
                <a:effectLst/>
                <a:latin typeface="Times New Roman"/>
                <a:ea typeface="Times New Roman"/>
              </a:rPr>
              <a:t>ветка, к которой должны крепиться эти карточки; </a:t>
            </a:r>
          </a:p>
          <a:p>
            <a:pPr algn="just"/>
            <a:r>
              <a:rPr lang="ru-RU" dirty="0" smtClean="0">
                <a:effectLst/>
                <a:latin typeface="Times New Roman"/>
                <a:ea typeface="Times New Roman"/>
              </a:rPr>
              <a:t>иллюстрации, отражающие жизнь и характерные особенности птиц; </a:t>
            </a:r>
          </a:p>
          <a:p>
            <a:pPr algn="just"/>
            <a:r>
              <a:rPr lang="ru-RU" dirty="0" smtClean="0">
                <a:effectLst/>
                <a:latin typeface="Times New Roman"/>
                <a:ea typeface="Times New Roman"/>
              </a:rPr>
              <a:t>фишки; </a:t>
            </a:r>
          </a:p>
          <a:p>
            <a:pPr algn="just"/>
            <a:r>
              <a:rPr lang="ru-RU" dirty="0" smtClean="0">
                <a:effectLst/>
                <a:latin typeface="Times New Roman"/>
                <a:ea typeface="Times New Roman"/>
              </a:rPr>
              <a:t>листы бумаги, карандаши; </a:t>
            </a:r>
          </a:p>
          <a:p>
            <a:pPr algn="just"/>
            <a:r>
              <a:rPr lang="ru-RU" dirty="0" smtClean="0">
                <a:effectLst/>
                <a:latin typeface="Times New Roman"/>
                <a:ea typeface="Times New Roman"/>
              </a:rPr>
              <a:t>аудио запись голосов птиц.</a:t>
            </a: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57518464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b="1" dirty="0">
                <a:latin typeface="Times New Roman"/>
                <a:ea typeface="Times New Roman"/>
              </a:rPr>
              <a:t>1. Вводная беседа о </a:t>
            </a:r>
            <a:r>
              <a:rPr lang="ru-RU" sz="4000" b="1" dirty="0" smtClean="0">
                <a:latin typeface="Times New Roman"/>
                <a:ea typeface="Times New Roman"/>
              </a:rPr>
              <a:t>птицах</a:t>
            </a:r>
            <a:endParaRPr lang="ru-RU" sz="40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>
                <a:latin typeface="Times New Roman"/>
                <a:ea typeface="Times New Roman"/>
              </a:rPr>
              <a:t>Назовите птиц, которых вы знаете?</a:t>
            </a:r>
            <a:endParaRPr lang="ru-RU" dirty="0"/>
          </a:p>
        </p:txBody>
      </p:sp>
      <p:pic>
        <p:nvPicPr>
          <p:cNvPr id="1027" name="Picture 3" descr="E:\Халтурка\P1020009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7891" t="20474" r="10987" b="8647"/>
          <a:stretch/>
        </p:blipFill>
        <p:spPr bwMode="auto">
          <a:xfrm>
            <a:off x="1442297" y="2416251"/>
            <a:ext cx="5604247" cy="367240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02038276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</p:spPr>
        <p:txBody>
          <a:bodyPr>
            <a:normAutofit/>
          </a:bodyPr>
          <a:lstStyle/>
          <a:p>
            <a:r>
              <a:rPr lang="ru-RU" sz="4000" b="1" dirty="0">
                <a:solidFill>
                  <a:prstClr val="black"/>
                </a:solidFill>
                <a:latin typeface="Times New Roman"/>
                <a:ea typeface="Times New Roman"/>
              </a:rPr>
              <a:t>1. Вводная беседа о </a:t>
            </a:r>
            <a:r>
              <a:rPr lang="ru-RU" sz="4000" b="1" dirty="0" smtClean="0">
                <a:solidFill>
                  <a:prstClr val="black"/>
                </a:solidFill>
                <a:latin typeface="Times New Roman"/>
                <a:ea typeface="Times New Roman"/>
              </a:rPr>
              <a:t>птицах</a:t>
            </a:r>
            <a:endParaRPr lang="ru-RU" sz="40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785395"/>
          </a:xfrm>
        </p:spPr>
        <p:txBody>
          <a:bodyPr/>
          <a:lstStyle/>
          <a:p>
            <a:pPr marL="0" indent="0" algn="just">
              <a:lnSpc>
                <a:spcPct val="150000"/>
              </a:lnSpc>
              <a:spcAft>
                <a:spcPts val="0"/>
              </a:spcAft>
              <a:buNone/>
            </a:pPr>
            <a:r>
              <a:rPr lang="ru-RU" sz="2400" dirty="0">
                <a:latin typeface="Times New Roman"/>
                <a:ea typeface="Times New Roman"/>
                <a:cs typeface="Times New Roman"/>
              </a:rPr>
              <a:t>К нам в группу (на импровизированную ветку) "прилетели" птицы. Я буду называть их, а вы - ставить фишку рядом с изображением, </a:t>
            </a:r>
            <a:endParaRPr lang="ru-RU" sz="2400" dirty="0" smtClean="0">
              <a:latin typeface="Times New Roman"/>
              <a:ea typeface="Times New Roman"/>
              <a:cs typeface="Times New Roman"/>
            </a:endParaRPr>
          </a:p>
          <a:p>
            <a:pPr marL="0" indent="0" algn="just">
              <a:lnSpc>
                <a:spcPct val="150000"/>
              </a:lnSpc>
              <a:spcAft>
                <a:spcPts val="0"/>
              </a:spcAft>
              <a:buNone/>
            </a:pPr>
            <a:r>
              <a:rPr lang="ru-RU" sz="2400" dirty="0" smtClean="0">
                <a:latin typeface="Times New Roman"/>
                <a:ea typeface="Times New Roman"/>
                <a:cs typeface="Times New Roman"/>
              </a:rPr>
              <a:t>рассказывая </a:t>
            </a:r>
            <a:r>
              <a:rPr lang="ru-RU" sz="2400" dirty="0">
                <a:latin typeface="Times New Roman"/>
                <a:ea typeface="Times New Roman"/>
                <a:cs typeface="Times New Roman"/>
              </a:rPr>
              <a:t>о них.</a:t>
            </a:r>
            <a:endParaRPr lang="ru-RU" sz="2400" dirty="0">
              <a:ea typeface="Times New Roman"/>
              <a:cs typeface="Times New Roman"/>
            </a:endParaRP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2050" name="Picture 2" descr="E:\Халтурка\P1020021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r="12630" b="17221"/>
          <a:stretch/>
        </p:blipFill>
        <p:spPr bwMode="auto">
          <a:xfrm>
            <a:off x="3419872" y="2564904"/>
            <a:ext cx="4875375" cy="346438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77904233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b="1" dirty="0">
                <a:latin typeface="Times New Roman"/>
                <a:ea typeface="Times New Roman"/>
              </a:rPr>
              <a:t>2. Чтение </a:t>
            </a:r>
            <a:r>
              <a:rPr lang="ru-RU" sz="4000" b="1" dirty="0" smtClean="0">
                <a:latin typeface="Times New Roman"/>
                <a:ea typeface="Times New Roman"/>
              </a:rPr>
              <a:t>стихотворений</a:t>
            </a:r>
            <a:endParaRPr lang="ru-RU" sz="4000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20000"/>
          </a:bodyPr>
          <a:lstStyle/>
          <a:p>
            <a:pPr marL="0" indent="0" algn="just">
              <a:lnSpc>
                <a:spcPct val="150000"/>
              </a:lnSpc>
              <a:spcAft>
                <a:spcPts val="0"/>
              </a:spcAft>
              <a:buNone/>
            </a:pPr>
            <a:r>
              <a:rPr lang="ru-RU" dirty="0">
                <a:latin typeface="Times New Roman"/>
                <a:ea typeface="Times New Roman"/>
                <a:cs typeface="Times New Roman"/>
              </a:rPr>
              <a:t>Я, ребята, птиц люблю, никогда их не ловлю.</a:t>
            </a:r>
            <a:endParaRPr lang="ru-RU" sz="2400" dirty="0">
              <a:ea typeface="Times New Roman"/>
              <a:cs typeface="Times New Roman"/>
            </a:endParaRPr>
          </a:p>
          <a:p>
            <a:pPr marL="0" indent="0" algn="just">
              <a:lnSpc>
                <a:spcPct val="150000"/>
              </a:lnSpc>
              <a:spcAft>
                <a:spcPts val="0"/>
              </a:spcAft>
              <a:buNone/>
            </a:pPr>
            <a:r>
              <a:rPr lang="ru-RU" dirty="0">
                <a:latin typeface="Times New Roman"/>
                <a:ea typeface="Times New Roman"/>
                <a:cs typeface="Times New Roman"/>
              </a:rPr>
              <a:t>Ни ловушками, ни в сети, не держу их дома в клетке.</a:t>
            </a:r>
            <a:endParaRPr lang="ru-RU" sz="2400" dirty="0">
              <a:ea typeface="Times New Roman"/>
              <a:cs typeface="Times New Roman"/>
            </a:endParaRPr>
          </a:p>
          <a:p>
            <a:pPr marL="0" indent="0" algn="just">
              <a:lnSpc>
                <a:spcPct val="150000"/>
              </a:lnSpc>
              <a:spcAft>
                <a:spcPts val="0"/>
              </a:spcAft>
              <a:buNone/>
            </a:pPr>
            <a:r>
              <a:rPr lang="ru-RU" dirty="0">
                <a:latin typeface="Times New Roman"/>
                <a:ea typeface="Times New Roman"/>
                <a:cs typeface="Times New Roman"/>
              </a:rPr>
              <a:t>Никогда гнезда не трону ни сороки, ни вороны.</a:t>
            </a:r>
            <a:endParaRPr lang="ru-RU" sz="2400" dirty="0">
              <a:ea typeface="Times New Roman"/>
              <a:cs typeface="Times New Roman"/>
            </a:endParaRPr>
          </a:p>
          <a:p>
            <a:pPr marL="0" indent="0" algn="just">
              <a:lnSpc>
                <a:spcPct val="150000"/>
              </a:lnSpc>
              <a:spcAft>
                <a:spcPts val="0"/>
              </a:spcAft>
              <a:buNone/>
            </a:pPr>
            <a:r>
              <a:rPr lang="ru-RU" dirty="0">
                <a:latin typeface="Times New Roman"/>
                <a:ea typeface="Times New Roman"/>
                <a:cs typeface="Times New Roman"/>
              </a:rPr>
              <a:t>Ни скворца, ни воробья не обидел в жизни я!</a:t>
            </a:r>
            <a:endParaRPr lang="ru-RU" sz="2400" dirty="0">
              <a:ea typeface="Times New Roman"/>
              <a:cs typeface="Times New Roman"/>
            </a:endParaRPr>
          </a:p>
          <a:p>
            <a:endParaRPr lang="ru-RU" dirty="0"/>
          </a:p>
        </p:txBody>
      </p:sp>
      <p:pic>
        <p:nvPicPr>
          <p:cNvPr id="3074" name="Picture 2" descr="E:\Халтурка\P1020007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5490" t="13360" r="5781" b="7423"/>
          <a:stretch/>
        </p:blipFill>
        <p:spPr bwMode="auto">
          <a:xfrm>
            <a:off x="4716016" y="2348880"/>
            <a:ext cx="4093013" cy="302433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637742638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85</TotalTime>
  <Words>480</Words>
  <Application>Microsoft Office PowerPoint</Application>
  <PresentationFormat>Экран (4:3)</PresentationFormat>
  <Paragraphs>68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Тема Office</vt:lpstr>
      <vt:lpstr>МБДОУ «Звездочка»</vt:lpstr>
      <vt:lpstr>Цели деятельности педагога:</vt:lpstr>
      <vt:lpstr>Интеграция образовательных областей:</vt:lpstr>
      <vt:lpstr>Виды детской деятельности:</vt:lpstr>
      <vt:lpstr>Планируемые результаты развития интегративных качеств:</vt:lpstr>
      <vt:lpstr>Материалы и оборудование:</vt:lpstr>
      <vt:lpstr>1. Вводная беседа о птицах</vt:lpstr>
      <vt:lpstr>1. Вводная беседа о птицах</vt:lpstr>
      <vt:lpstr>2. Чтение стихотворений</vt:lpstr>
      <vt:lpstr>ФИЗКУЛЬТМИНУТКА</vt:lpstr>
      <vt:lpstr>3. Выполнение заданий</vt:lpstr>
      <vt:lpstr>Слайд 12</vt:lpstr>
      <vt:lpstr>4. Чтение пословиц и поговорок о птицах.</vt:lpstr>
      <vt:lpstr>5. Итог занятия</vt:lpstr>
      <vt:lpstr>6. Домашнее задание</vt:lpstr>
    </vt:vector>
  </TitlesOfParts>
  <Company>DNS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МБДОУ «»</dc:title>
  <dc:creator>1</dc:creator>
  <cp:lastModifiedBy>Началка</cp:lastModifiedBy>
  <cp:revision>7</cp:revision>
  <dcterms:created xsi:type="dcterms:W3CDTF">2013-12-26T02:41:17Z</dcterms:created>
  <dcterms:modified xsi:type="dcterms:W3CDTF">2013-12-26T11:53:11Z</dcterms:modified>
</cp:coreProperties>
</file>